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35"/>
  </p:notesMasterIdLst>
  <p:sldIdLst>
    <p:sldId id="256" r:id="rId4"/>
    <p:sldId id="317" r:id="rId5"/>
    <p:sldId id="768" r:id="rId6"/>
    <p:sldId id="769" r:id="rId7"/>
    <p:sldId id="299" r:id="rId8"/>
    <p:sldId id="300" r:id="rId9"/>
    <p:sldId id="301" r:id="rId10"/>
    <p:sldId id="306" r:id="rId11"/>
    <p:sldId id="2147482562" r:id="rId12"/>
    <p:sldId id="2147482563" r:id="rId13"/>
    <p:sldId id="2147482564" r:id="rId14"/>
    <p:sldId id="2147483508" r:id="rId15"/>
    <p:sldId id="2147483509" r:id="rId16"/>
    <p:sldId id="2147482561" r:id="rId17"/>
    <p:sldId id="336" r:id="rId18"/>
    <p:sldId id="334" r:id="rId19"/>
    <p:sldId id="338" r:id="rId20"/>
    <p:sldId id="339" r:id="rId21"/>
    <p:sldId id="341" r:id="rId22"/>
    <p:sldId id="318" r:id="rId23"/>
    <p:sldId id="352" r:id="rId24"/>
    <p:sldId id="353" r:id="rId25"/>
    <p:sldId id="319" r:id="rId26"/>
    <p:sldId id="775" r:id="rId27"/>
    <p:sldId id="321" r:id="rId28"/>
    <p:sldId id="320" r:id="rId29"/>
    <p:sldId id="770" r:id="rId30"/>
    <p:sldId id="322" r:id="rId31"/>
    <p:sldId id="2147483518" r:id="rId32"/>
    <p:sldId id="2147483510" r:id="rId33"/>
    <p:sldId id="2147483512" r:id="rId34"/>
    <p:sldId id="2147483513" r:id="rId35"/>
    <p:sldId id="2147483514" r:id="rId36"/>
    <p:sldId id="2147483521" r:id="rId37"/>
    <p:sldId id="331" r:id="rId38"/>
    <p:sldId id="308" r:id="rId39"/>
    <p:sldId id="309" r:id="rId40"/>
    <p:sldId id="275" r:id="rId41"/>
    <p:sldId id="333" r:id="rId42"/>
    <p:sldId id="763" r:id="rId43"/>
    <p:sldId id="350" r:id="rId44"/>
    <p:sldId id="355" r:id="rId45"/>
    <p:sldId id="2147482559" r:id="rId46"/>
    <p:sldId id="2147483569" r:id="rId47"/>
    <p:sldId id="2147483570" r:id="rId48"/>
    <p:sldId id="2147482571" r:id="rId49"/>
    <p:sldId id="264" r:id="rId50"/>
    <p:sldId id="2147482576" r:id="rId51"/>
    <p:sldId id="265" r:id="rId52"/>
    <p:sldId id="2147482574" r:id="rId53"/>
    <p:sldId id="2147482568" r:id="rId54"/>
    <p:sldId id="2147482575" r:id="rId55"/>
    <p:sldId id="2147482572" r:id="rId56"/>
    <p:sldId id="2147483550" r:id="rId57"/>
    <p:sldId id="2147483557" r:id="rId58"/>
    <p:sldId id="2147482573" r:id="rId59"/>
    <p:sldId id="2147483551" r:id="rId60"/>
    <p:sldId id="266" r:id="rId61"/>
    <p:sldId id="2147483558" r:id="rId62"/>
    <p:sldId id="2147483554" r:id="rId63"/>
    <p:sldId id="277" r:id="rId64"/>
    <p:sldId id="272" r:id="rId65"/>
    <p:sldId id="2147483553" r:id="rId66"/>
    <p:sldId id="2147483549" r:id="rId67"/>
    <p:sldId id="2147483543" r:id="rId68"/>
    <p:sldId id="2147483545" r:id="rId69"/>
    <p:sldId id="2147483581" r:id="rId70"/>
    <p:sldId id="2147483612" r:id="rId71"/>
    <p:sldId id="2147483610" r:id="rId72"/>
    <p:sldId id="2147483611" r:id="rId73"/>
    <p:sldId id="2147483613" r:id="rId74"/>
    <p:sldId id="2147483619" r:id="rId75"/>
    <p:sldId id="2147483620" r:id="rId76"/>
    <p:sldId id="2134804683" r:id="rId77"/>
    <p:sldId id="2134804693" r:id="rId78"/>
    <p:sldId id="2134804697" r:id="rId79"/>
    <p:sldId id="282" r:id="rId80"/>
    <p:sldId id="2147483522" r:id="rId81"/>
    <p:sldId id="2147483523" r:id="rId82"/>
    <p:sldId id="2147483621" r:id="rId83"/>
    <p:sldId id="2147483622" r:id="rId84"/>
    <p:sldId id="2147483623" r:id="rId85"/>
    <p:sldId id="2147483624" r:id="rId86"/>
    <p:sldId id="270" r:id="rId87"/>
    <p:sldId id="323" r:id="rId88"/>
    <p:sldId id="324" r:id="rId89"/>
    <p:sldId id="340" r:id="rId90"/>
    <p:sldId id="325" r:id="rId91"/>
    <p:sldId id="2147483525" r:id="rId92"/>
    <p:sldId id="326" r:id="rId93"/>
    <p:sldId id="342" r:id="rId94"/>
    <p:sldId id="2147483641" r:id="rId95"/>
    <p:sldId id="2147483563" r:id="rId96"/>
    <p:sldId id="547" r:id="rId97"/>
    <p:sldId id="374" r:id="rId98"/>
    <p:sldId id="328" r:id="rId99"/>
    <p:sldId id="343" r:id="rId100"/>
    <p:sldId id="329" r:id="rId101"/>
    <p:sldId id="2147483636" r:id="rId102"/>
    <p:sldId id="2147483637" r:id="rId103"/>
    <p:sldId id="327" r:id="rId104"/>
    <p:sldId id="293" r:id="rId105"/>
    <p:sldId id="2147483639" r:id="rId106"/>
    <p:sldId id="2147483635" r:id="rId107"/>
    <p:sldId id="2147483560" r:id="rId108"/>
    <p:sldId id="766" r:id="rId109"/>
    <p:sldId id="757" r:id="rId110"/>
    <p:sldId id="313" r:id="rId111"/>
    <p:sldId id="2147483638" r:id="rId112"/>
    <p:sldId id="2147483561" r:id="rId113"/>
    <p:sldId id="2147483640" r:id="rId114"/>
    <p:sldId id="332" r:id="rId115"/>
    <p:sldId id="2147483564" r:id="rId116"/>
    <p:sldId id="2147483565" r:id="rId117"/>
    <p:sldId id="2147483566" r:id="rId118"/>
    <p:sldId id="2147483520" r:id="rId119"/>
    <p:sldId id="356" r:id="rId120"/>
    <p:sldId id="358" r:id="rId121"/>
    <p:sldId id="361" r:id="rId122"/>
    <p:sldId id="362" r:id="rId123"/>
    <p:sldId id="370" r:id="rId124"/>
    <p:sldId id="2147483516" r:id="rId125"/>
    <p:sldId id="2147483517" r:id="rId126"/>
    <p:sldId id="2147483642" r:id="rId127"/>
    <p:sldId id="2147483608" r:id="rId128"/>
    <p:sldId id="2147483627" r:id="rId129"/>
    <p:sldId id="2147483628" r:id="rId130"/>
    <p:sldId id="2147483629" r:id="rId131"/>
    <p:sldId id="2147483630" r:id="rId132"/>
    <p:sldId id="2147483631" r:id="rId133"/>
    <p:sldId id="2147483607" r:id="rId1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D5708947-2C51-4786-86EF-63E1EF105599}">
          <p14:sldIdLst>
            <p14:sldId id="256"/>
            <p14:sldId id="317"/>
            <p14:sldId id="768"/>
            <p14:sldId id="769"/>
            <p14:sldId id="299"/>
            <p14:sldId id="300"/>
            <p14:sldId id="301"/>
            <p14:sldId id="306"/>
            <p14:sldId id="2147482562"/>
            <p14:sldId id="2147482563"/>
            <p14:sldId id="2147482564"/>
            <p14:sldId id="2147483508"/>
            <p14:sldId id="2147483509"/>
            <p14:sldId id="2147482561"/>
            <p14:sldId id="336"/>
            <p14:sldId id="334"/>
            <p14:sldId id="338"/>
            <p14:sldId id="339"/>
            <p14:sldId id="341"/>
            <p14:sldId id="318"/>
            <p14:sldId id="352"/>
            <p14:sldId id="353"/>
            <p14:sldId id="319"/>
            <p14:sldId id="775"/>
            <p14:sldId id="321"/>
            <p14:sldId id="320"/>
            <p14:sldId id="770"/>
            <p14:sldId id="322"/>
            <p14:sldId id="2147483518"/>
            <p14:sldId id="2147483510"/>
            <p14:sldId id="2147483512"/>
            <p14:sldId id="2147483513"/>
            <p14:sldId id="2147483514"/>
            <p14:sldId id="2147483521"/>
            <p14:sldId id="331"/>
            <p14:sldId id="308"/>
            <p14:sldId id="309"/>
            <p14:sldId id="275"/>
            <p14:sldId id="333"/>
            <p14:sldId id="763"/>
            <p14:sldId id="350"/>
            <p14:sldId id="355"/>
            <p14:sldId id="2147482559"/>
          </p14:sldIdLst>
        </p14:section>
        <p14:section name="Sezione predefinita" id="{F20EE90D-F5BE-4527-9B55-1BB4A47050B4}">
          <p14:sldIdLst>
            <p14:sldId id="2147483569"/>
            <p14:sldId id="2147483570"/>
          </p14:sldIdLst>
        </p14:section>
        <p14:section name="Sezione senza titolo" id="{E1585208-8636-4ED8-AC52-A444CF86D7E4}">
          <p14:sldIdLst>
            <p14:sldId id="2147482571"/>
            <p14:sldId id="264"/>
            <p14:sldId id="2147482576"/>
            <p14:sldId id="265"/>
            <p14:sldId id="2147482574"/>
            <p14:sldId id="2147482568"/>
            <p14:sldId id="2147482575"/>
            <p14:sldId id="2147482572"/>
            <p14:sldId id="2147483550"/>
            <p14:sldId id="2147483557"/>
            <p14:sldId id="2147482573"/>
            <p14:sldId id="2147483551"/>
            <p14:sldId id="266"/>
            <p14:sldId id="2147483558"/>
            <p14:sldId id="2147483554"/>
            <p14:sldId id="277"/>
            <p14:sldId id="272"/>
            <p14:sldId id="2147483553"/>
            <p14:sldId id="2147483549"/>
            <p14:sldId id="2147483543"/>
            <p14:sldId id="2147483545"/>
            <p14:sldId id="2147483581"/>
            <p14:sldId id="2147483612"/>
            <p14:sldId id="2147483610"/>
            <p14:sldId id="2147483611"/>
            <p14:sldId id="2147483613"/>
            <p14:sldId id="2147483619"/>
            <p14:sldId id="2147483620"/>
            <p14:sldId id="2134804683"/>
            <p14:sldId id="2134804693"/>
            <p14:sldId id="2134804697"/>
            <p14:sldId id="282"/>
            <p14:sldId id="2147483522"/>
            <p14:sldId id="2147483523"/>
            <p14:sldId id="2147483621"/>
            <p14:sldId id="2147483622"/>
            <p14:sldId id="2147483623"/>
            <p14:sldId id="2147483624"/>
            <p14:sldId id="270"/>
            <p14:sldId id="323"/>
            <p14:sldId id="324"/>
            <p14:sldId id="340"/>
            <p14:sldId id="325"/>
            <p14:sldId id="2147483525"/>
            <p14:sldId id="326"/>
            <p14:sldId id="342"/>
            <p14:sldId id="2147483641"/>
            <p14:sldId id="2147483563"/>
            <p14:sldId id="547"/>
            <p14:sldId id="374"/>
            <p14:sldId id="328"/>
            <p14:sldId id="343"/>
            <p14:sldId id="329"/>
            <p14:sldId id="2147483636"/>
            <p14:sldId id="2147483637"/>
            <p14:sldId id="327"/>
            <p14:sldId id="293"/>
            <p14:sldId id="2147483639"/>
            <p14:sldId id="2147483635"/>
            <p14:sldId id="2147483560"/>
            <p14:sldId id="766"/>
            <p14:sldId id="757"/>
            <p14:sldId id="313"/>
            <p14:sldId id="2147483638"/>
            <p14:sldId id="2147483561"/>
            <p14:sldId id="2147483640"/>
            <p14:sldId id="332"/>
            <p14:sldId id="2147483564"/>
            <p14:sldId id="2147483565"/>
            <p14:sldId id="2147483566"/>
            <p14:sldId id="2147483520"/>
            <p14:sldId id="356"/>
            <p14:sldId id="358"/>
            <p14:sldId id="361"/>
            <p14:sldId id="362"/>
            <p14:sldId id="370"/>
            <p14:sldId id="2147483516"/>
            <p14:sldId id="2147483517"/>
            <p14:sldId id="2147483642"/>
            <p14:sldId id="2147483608"/>
            <p14:sldId id="2147483627"/>
            <p14:sldId id="2147483628"/>
            <p14:sldId id="2147483629"/>
            <p14:sldId id="2147483630"/>
            <p14:sldId id="2147483631"/>
            <p14:sldId id="21474836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D62"/>
    <a:srgbClr val="CCCCFF"/>
    <a:srgbClr val="8CDADC"/>
    <a:srgbClr val="FF66FF"/>
    <a:srgbClr val="FFCCFF"/>
    <a:srgbClr val="E8ECED"/>
    <a:srgbClr val="E6E4EF"/>
    <a:srgbClr val="F8ECE4"/>
    <a:srgbClr val="A288C0"/>
    <a:srgbClr val="D6F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153" autoAdjust="0"/>
    <p:restoredTop sz="85489" autoAdjust="0"/>
  </p:normalViewPr>
  <p:slideViewPr>
    <p:cSldViewPr snapToGrid="0">
      <p:cViewPr varScale="1">
        <p:scale>
          <a:sx n="65" d="100"/>
          <a:sy n="65" d="100"/>
        </p:scale>
        <p:origin x="208" y="10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customXml" Target="../customXml/item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oglio_di_lavoro_di_Microsoft_Excel.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oglio_di_lavor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Series 1</c:v>
                </c:pt>
              </c:strCache>
            </c:strRef>
          </c:tx>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B892-475D-916D-AF1B1A0A46F1}"/>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B892-475D-916D-AF1B1A0A46F1}"/>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B892-475D-916D-AF1B1A0A46F1}"/>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B892-475D-916D-AF1B1A0A46F1}"/>
              </c:ext>
            </c:extLst>
          </c:dPt>
          <c:dPt>
            <c:idx val="4"/>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9-B892-475D-916D-AF1B1A0A46F1}"/>
              </c:ext>
            </c:extLst>
          </c:dPt>
          <c:xVal>
            <c:strRef>
              <c:f>Sheet1!$A$2:$A$6</c:f>
              <c:strCache>
                <c:ptCount val="5"/>
                <c:pt idx="0">
                  <c:v>Vehicle</c:v>
                </c:pt>
                <c:pt idx="1">
                  <c:v>GLP-1</c:v>
                </c:pt>
                <c:pt idx="2">
                  <c:v>GIP</c:v>
                </c:pt>
                <c:pt idx="3">
                  <c:v>TZP</c:v>
                </c:pt>
                <c:pt idx="4">
                  <c:v>GIP +
GLP-1</c:v>
                </c:pt>
              </c:strCache>
            </c:strRef>
          </c:xVal>
          <c:yVal>
            <c:numRef>
              <c:f>Sheet1!$B$2:$B$6</c:f>
              <c:numCache>
                <c:formatCode>General</c:formatCode>
                <c:ptCount val="5"/>
                <c:pt idx="0">
                  <c:v>1.22</c:v>
                </c:pt>
                <c:pt idx="1">
                  <c:v>1.9</c:v>
                </c:pt>
                <c:pt idx="2">
                  <c:v>1.98</c:v>
                </c:pt>
                <c:pt idx="3">
                  <c:v>2.52</c:v>
                </c:pt>
                <c:pt idx="4">
                  <c:v>2.52</c:v>
                </c:pt>
              </c:numCache>
            </c:numRef>
          </c:yVal>
          <c:smooth val="0"/>
          <c:extLst>
            <c:ext xmlns:c16="http://schemas.microsoft.com/office/drawing/2014/chart" uri="{C3380CC4-5D6E-409C-BE32-E72D297353CC}">
              <c16:uniqueId val="{0000000A-B892-475D-916D-AF1B1A0A46F1}"/>
            </c:ext>
          </c:extLst>
        </c:ser>
        <c:dLbls>
          <c:showLegendKey val="0"/>
          <c:showVal val="0"/>
          <c:showCatName val="0"/>
          <c:showSerName val="0"/>
          <c:showPercent val="0"/>
          <c:showBubbleSize val="0"/>
        </c:dLbls>
        <c:axId val="1814260144"/>
        <c:axId val="1759217088"/>
      </c:scatterChart>
      <c:valAx>
        <c:axId val="1814260144"/>
        <c:scaling>
          <c:orientation val="minMax"/>
          <c:max val="-7"/>
          <c:min val="-14"/>
        </c:scaling>
        <c:delete val="0"/>
        <c:axPos val="b"/>
        <c:numFmt formatCode="General" sourceLinked="1"/>
        <c:majorTickMark val="out"/>
        <c:minorTickMark val="none"/>
        <c:tickLblPos val="nextTo"/>
        <c:spPr>
          <a:noFill/>
          <a:ln w="12700" cap="flat" cmpd="sng" algn="ctr">
            <a:solidFill>
              <a:srgbClr val="82786F">
                <a:lumMod val="75000"/>
              </a:srgb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1759217088"/>
        <c:crossesAt val="0"/>
        <c:crossBetween val="midCat"/>
        <c:majorUnit val="1"/>
      </c:valAx>
      <c:valAx>
        <c:axId val="1759217088"/>
        <c:scaling>
          <c:orientation val="minMax"/>
          <c:max val="120"/>
          <c:min val="0"/>
        </c:scaling>
        <c:delete val="0"/>
        <c:axPos val="l"/>
        <c:numFmt formatCode="General" sourceLinked="0"/>
        <c:majorTickMark val="out"/>
        <c:minorTickMark val="none"/>
        <c:tickLblPos val="nextTo"/>
        <c:spPr>
          <a:noFill/>
          <a:ln w="12700">
            <a:solidFill>
              <a:srgbClr val="82786F">
                <a:lumMod val="75000"/>
              </a:srgb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1814260144"/>
        <c:crossesAt val="-14"/>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Series 1</c:v>
                </c:pt>
              </c:strCache>
            </c:strRef>
          </c:tx>
          <c:spPr>
            <a:ln w="25400" cap="rnd">
              <a:noFill/>
              <a:round/>
            </a:ln>
            <a:effectLst/>
          </c:spPr>
          <c:marker>
            <c:symbol val="circle"/>
            <c:size val="5"/>
            <c:spPr>
              <a:solidFill>
                <a:schemeClr val="accent1"/>
              </a:solidFill>
              <a:ln w="9525">
                <a:solidFill>
                  <a:schemeClr val="accent1"/>
                </a:solidFill>
              </a:ln>
              <a:effectLst/>
            </c:spPr>
          </c:marker>
          <c:dPt>
            <c:idx val="0"/>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1-6F8E-47F3-8749-511595EBA324}"/>
              </c:ext>
            </c:extLst>
          </c:dPt>
          <c:dPt>
            <c:idx val="1"/>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3-6F8E-47F3-8749-511595EBA324}"/>
              </c:ext>
            </c:extLst>
          </c:dPt>
          <c:dPt>
            <c:idx val="2"/>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5-6F8E-47F3-8749-511595EBA324}"/>
              </c:ext>
            </c:extLst>
          </c:dPt>
          <c:dPt>
            <c:idx val="3"/>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7-6F8E-47F3-8749-511595EBA324}"/>
              </c:ext>
            </c:extLst>
          </c:dPt>
          <c:dPt>
            <c:idx val="4"/>
            <c:marker>
              <c:symbol val="circle"/>
              <c:size val="5"/>
              <c:spPr>
                <a:solidFill>
                  <a:schemeClr val="accent1"/>
                </a:solidFill>
                <a:ln w="9525">
                  <a:solidFill>
                    <a:schemeClr val="accent1"/>
                  </a:solidFill>
                </a:ln>
                <a:effectLst/>
              </c:spPr>
            </c:marker>
            <c:bubble3D val="0"/>
            <c:spPr>
              <a:ln w="25400" cap="rnd">
                <a:noFill/>
                <a:round/>
              </a:ln>
              <a:effectLst/>
            </c:spPr>
            <c:extLst>
              <c:ext xmlns:c16="http://schemas.microsoft.com/office/drawing/2014/chart" uri="{C3380CC4-5D6E-409C-BE32-E72D297353CC}">
                <c16:uniqueId val="{00000009-6F8E-47F3-8749-511595EBA324}"/>
              </c:ext>
            </c:extLst>
          </c:dPt>
          <c:xVal>
            <c:strRef>
              <c:f>Sheet1!$A$2:$A$6</c:f>
              <c:strCache>
                <c:ptCount val="5"/>
                <c:pt idx="0">
                  <c:v>Vehicle</c:v>
                </c:pt>
                <c:pt idx="1">
                  <c:v>GLP-1</c:v>
                </c:pt>
                <c:pt idx="2">
                  <c:v>GIP</c:v>
                </c:pt>
                <c:pt idx="3">
                  <c:v>TZP</c:v>
                </c:pt>
                <c:pt idx="4">
                  <c:v>GIP +
GLP-1</c:v>
                </c:pt>
              </c:strCache>
            </c:strRef>
          </c:xVal>
          <c:yVal>
            <c:numRef>
              <c:f>Sheet1!$B$2:$B$6</c:f>
              <c:numCache>
                <c:formatCode>General</c:formatCode>
                <c:ptCount val="5"/>
                <c:pt idx="0">
                  <c:v>1.22</c:v>
                </c:pt>
                <c:pt idx="1">
                  <c:v>1.9</c:v>
                </c:pt>
                <c:pt idx="2">
                  <c:v>1.98</c:v>
                </c:pt>
                <c:pt idx="3">
                  <c:v>2.52</c:v>
                </c:pt>
                <c:pt idx="4">
                  <c:v>2.52</c:v>
                </c:pt>
              </c:numCache>
            </c:numRef>
          </c:yVal>
          <c:smooth val="0"/>
          <c:extLst>
            <c:ext xmlns:c16="http://schemas.microsoft.com/office/drawing/2014/chart" uri="{C3380CC4-5D6E-409C-BE32-E72D297353CC}">
              <c16:uniqueId val="{0000000A-6F8E-47F3-8749-511595EBA324}"/>
            </c:ext>
          </c:extLst>
        </c:ser>
        <c:dLbls>
          <c:showLegendKey val="0"/>
          <c:showVal val="0"/>
          <c:showCatName val="0"/>
          <c:showSerName val="0"/>
          <c:showPercent val="0"/>
          <c:showBubbleSize val="0"/>
        </c:dLbls>
        <c:axId val="1814260144"/>
        <c:axId val="1759217088"/>
      </c:scatterChart>
      <c:valAx>
        <c:axId val="1814260144"/>
        <c:scaling>
          <c:orientation val="minMax"/>
          <c:max val="-6.5"/>
          <c:min val="-14"/>
        </c:scaling>
        <c:delete val="0"/>
        <c:axPos val="b"/>
        <c:numFmt formatCode="General" sourceLinked="1"/>
        <c:majorTickMark val="out"/>
        <c:minorTickMark val="none"/>
        <c:tickLblPos val="nextTo"/>
        <c:spPr>
          <a:noFill/>
          <a:ln w="12700" cap="flat" cmpd="sng" algn="ctr">
            <a:solidFill>
              <a:srgbClr val="82786F">
                <a:lumMod val="75000"/>
              </a:srgb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1759217088"/>
        <c:crossesAt val="0"/>
        <c:crossBetween val="midCat"/>
        <c:majorUnit val="1"/>
      </c:valAx>
      <c:valAx>
        <c:axId val="1759217088"/>
        <c:scaling>
          <c:orientation val="minMax"/>
          <c:max val="120"/>
          <c:min val="0"/>
        </c:scaling>
        <c:delete val="0"/>
        <c:axPos val="l"/>
        <c:numFmt formatCode="General" sourceLinked="0"/>
        <c:majorTickMark val="out"/>
        <c:minorTickMark val="none"/>
        <c:tickLblPos val="nextTo"/>
        <c:spPr>
          <a:noFill/>
          <a:ln w="12700">
            <a:solidFill>
              <a:srgbClr val="82786F">
                <a:lumMod val="75000"/>
              </a:srgbClr>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it-IT"/>
          </a:p>
        </c:txPr>
        <c:crossAx val="1814260144"/>
        <c:crossesAt val="-14"/>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46F61-A516-40FF-A79F-23A80259470E}" type="datetimeFigureOut">
              <a:rPr lang="it-IT" smtClean="0"/>
              <a:t>07/03/26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7583E-DE33-4E25-B18F-E25497149F4F}" type="slidenum">
              <a:rPr lang="it-IT" smtClean="0"/>
              <a:t>‹N›</a:t>
            </a:fld>
            <a:endParaRPr lang="it-IT"/>
          </a:p>
        </p:txBody>
      </p:sp>
    </p:spTree>
    <p:extLst>
      <p:ext uri="{BB962C8B-B14F-4D97-AF65-F5344CB8AC3E}">
        <p14:creationId xmlns:p14="http://schemas.microsoft.com/office/powerpoint/2010/main" val="196681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r>
              <a:rPr lang="it-IT" b="1" dirty="0"/>
              <a:t>La distribuzione del grasso corporeo contribuisce al rischio di ORC, oltre all’eccesso di peso corporeo.</a:t>
            </a:r>
            <a:endParaRPr lang="it-IT" dirty="0"/>
          </a:p>
          <a:p>
            <a:r>
              <a:rPr lang="it-IT" b="1" dirty="0"/>
              <a:t>Il </a:t>
            </a:r>
            <a:r>
              <a:rPr lang="it-IT" b="1" dirty="0" err="1"/>
              <a:t>WHtR</a:t>
            </a:r>
            <a:r>
              <a:rPr lang="it-IT" dirty="0"/>
              <a:t> (rapporto vita/altezza) </a:t>
            </a:r>
            <a:r>
              <a:rPr lang="it-IT" b="1" dirty="0"/>
              <a:t>è risultato più fortemente associato al rischio di diabete di tipo 2 (T2D), ipertensione e ASCVD rispetto al BMI.</a:t>
            </a:r>
            <a:endParaRPr lang="it-IT" dirty="0"/>
          </a:p>
          <a:p>
            <a:r>
              <a:rPr lang="it-IT" b="1" dirty="0"/>
              <a:t>Il BMI</a:t>
            </a:r>
            <a:r>
              <a:rPr lang="it-IT" dirty="0"/>
              <a:t> (indice di massa corporea) </a:t>
            </a:r>
            <a:r>
              <a:rPr lang="it-IT" b="1" dirty="0"/>
              <a:t>è risultato più fortemente associato al rischio di osteoartrosi (OA) dell’anca e del ginocchio rispetto al </a:t>
            </a:r>
            <a:r>
              <a:rPr lang="it-IT" b="1" dirty="0" err="1"/>
              <a:t>WHtR</a:t>
            </a:r>
            <a:r>
              <a:rPr lang="it-IT" b="1" dirty="0"/>
              <a:t>.</a:t>
            </a:r>
            <a:endParaRPr lang="it-IT" dirty="0"/>
          </a:p>
          <a:p>
            <a:endParaRPr lang="it-IT" dirty="0"/>
          </a:p>
        </p:txBody>
      </p:sp>
    </p:spTree>
    <p:extLst>
      <p:ext uri="{BB962C8B-B14F-4D97-AF65-F5344CB8AC3E}">
        <p14:creationId xmlns:p14="http://schemas.microsoft.com/office/powerpoint/2010/main" val="93324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Metanalisi di 79 studi, numerosità campionaria di </a:t>
            </a:r>
            <a:r>
              <a:rPr lang="en-US" b="0" i="0" dirty="0">
                <a:solidFill>
                  <a:srgbClr val="212121"/>
                </a:solidFill>
                <a:effectLst/>
                <a:latin typeface="BlinkMacSystemFont"/>
              </a:rPr>
              <a:t>Meta-analyses of child obesity included 20 studies (n = 88,872); child overweight/obesity, 22 studies (n = 181,800); and overweight, 10 studies (n = 53,238) = 323910</a:t>
            </a:r>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23</a:t>
            </a:fld>
            <a:endParaRPr lang="it-IT"/>
          </a:p>
        </p:txBody>
      </p:sp>
    </p:spTree>
    <p:extLst>
      <p:ext uri="{BB962C8B-B14F-4D97-AF65-F5344CB8AC3E}">
        <p14:creationId xmlns:p14="http://schemas.microsoft.com/office/powerpoint/2010/main" val="3269364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Esistono fasce di popolazione particolarmente soggette alla cosiddetta food insecurity3 (19), intesa come una scarsa disponibilità di cibi nutrizionalmente adeguati (23), che, in combinazione con specifici concetti culturali (cultural </a:t>
            </a:r>
            <a:r>
              <a:rPr lang="it-IT" dirty="0" err="1"/>
              <a:t>memes</a:t>
            </a:r>
            <a:r>
              <a:rPr lang="it-IT" dirty="0"/>
              <a:t>) generazionalmente trasmessi esitano in una maggiore incidenza di obesità. In tali ambienti, un livello più alto di educazione permette di colmare l’asimmetria di informazione, rendendo l’individuo in grado di percepire determinati rischi correlati alle aggressive tecniche di marketing alimentare. </a:t>
            </a:r>
          </a:p>
          <a:p>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26</a:t>
            </a:fld>
            <a:endParaRPr lang="it-IT"/>
          </a:p>
        </p:txBody>
      </p:sp>
    </p:spTree>
    <p:extLst>
      <p:ext uri="{BB962C8B-B14F-4D97-AF65-F5344CB8AC3E}">
        <p14:creationId xmlns:p14="http://schemas.microsoft.com/office/powerpoint/2010/main" val="1437415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Lo sviluppo dell'obesità comporta una complessa interazione tra esposizioni fisiologiche, ambientali, psicologiche, sociali e comportamentali [99]. Ad esempio, ci sono prove di processi epigenetici in utero che contribuiscono all'obesità della prole, comprese le alterazioni nella metilazione del DNA e nel microbioma intestinale [100]. Ulteriori esposizioni nel corso della vita includono lo stato socio-economico, la produzione e il marketing alimentare, l'insicurezza alimentare e gli ambienti </a:t>
            </a:r>
            <a:r>
              <a:rPr kumimoji="0" lang="it-IT" sz="1200" b="0" i="0" u="none" strike="noStrike" kern="1200" cap="none" spc="0" normalizeH="0" baseline="0" noProof="0" dirty="0" err="1">
                <a:ln>
                  <a:noFill/>
                </a:ln>
                <a:solidFill>
                  <a:prstClr val="black"/>
                </a:solidFill>
                <a:effectLst/>
                <a:uLnTx/>
                <a:uFillTx/>
                <a:latin typeface="Calibri" panose="020F0502020204030204"/>
                <a:ea typeface="+mn-ea"/>
                <a:cs typeface="+mn-cs"/>
              </a:rPr>
              <a:t>obesogenici</a:t>
            </a:r>
            <a:r>
              <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rPr>
              <a:t>, che promuovono stili di vita malsani a cui alcuni individui sono geneticamente più suscettibili [99,101-103]. Se le madri sono state esposte a questi fattori complessi, contribuendo allo sviluppo dell'obesità, è probabile che anche i loro figli siano esposti agli stessi fattori complessi, che aggravano lo sviluppo in utero e la predisposizione all'obesità.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15DF836D-B358-4FC6-8029-41F0D04C73A4}" type="slidenum">
              <a:rPr lang="it-IT" smtClean="0"/>
              <a:t>27</a:t>
            </a:fld>
            <a:endParaRPr lang="it-IT"/>
          </a:p>
        </p:txBody>
      </p:sp>
    </p:spTree>
    <p:extLst>
      <p:ext uri="{BB962C8B-B14F-4D97-AF65-F5344CB8AC3E}">
        <p14:creationId xmlns:p14="http://schemas.microsoft.com/office/powerpoint/2010/main" val="3443773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ADIPOSE TISSUE</a:t>
            </a:r>
          </a:p>
          <a:p>
            <a:r>
              <a:rPr lang="en-US" dirty="0"/>
              <a:t>The adipose tissue (AT) has been considered for a long time a simple deposit of lipids, functionally</a:t>
            </a:r>
          </a:p>
          <a:p>
            <a:r>
              <a:rPr lang="en-US" dirty="0"/>
              <a:t>passive. Conversely, nowadays it is recognized as a complex organ with endocrine function. It</a:t>
            </a:r>
          </a:p>
          <a:p>
            <a:r>
              <a:rPr lang="en-US" dirty="0"/>
              <a:t>belongs to the class of connective tissues and plays a key role in regulating energy homeostasis,</a:t>
            </a:r>
          </a:p>
          <a:p>
            <a:r>
              <a:rPr lang="en-US" dirty="0"/>
              <a:t>modulating food intake, thermogenesis, glycemic metabolism, insulin sensitivity, etc.</a:t>
            </a:r>
          </a:p>
          <a:p>
            <a:r>
              <a:rPr lang="en-US" dirty="0"/>
              <a:t>AT depots are classified according to their anatomical location in Visceral Adipose Tissue (VAT),</a:t>
            </a:r>
          </a:p>
          <a:p>
            <a:r>
              <a:rPr lang="en-US" dirty="0"/>
              <a:t>that is correlated to a higher cardiovascular risk, and Subcutaneous Adipose Tissue (SAT) which</a:t>
            </a:r>
          </a:p>
          <a:p>
            <a:r>
              <a:rPr lang="en-US" dirty="0"/>
              <a:t>seems to display a cardioprotective role, according to some studies (12,29). It should be noted that</a:t>
            </a:r>
          </a:p>
          <a:p>
            <a:r>
              <a:rPr lang="en-US" dirty="0"/>
              <a:t>the abdominal SAT can be further subdivided into two sub-types, with specific transcriptional and</a:t>
            </a:r>
          </a:p>
          <a:p>
            <a:r>
              <a:rPr lang="en-US" dirty="0"/>
              <a:t>metabolic profile:</a:t>
            </a:r>
          </a:p>
          <a:p>
            <a:r>
              <a:rPr lang="en-US" dirty="0"/>
              <a:t>• the superficial SAT, functionally similar to SAT of the gluteal-femoral region</a:t>
            </a:r>
          </a:p>
          <a:p>
            <a:r>
              <a:rPr lang="en-US" dirty="0"/>
              <a:t>• the deep SAT, with a metabolic risk profile much more similar to VAT (29).</a:t>
            </a:r>
          </a:p>
          <a:p>
            <a:r>
              <a:rPr lang="en-US" dirty="0"/>
              <a:t>The main cells of the adipose organ are the mature adipocytes, responsible for the storage of energy</a:t>
            </a:r>
          </a:p>
          <a:p>
            <a:r>
              <a:rPr lang="en-US" dirty="0"/>
              <a:t>deposits in the form of triglycerides. Besides these, numerous other cell types are present in the</a:t>
            </a:r>
          </a:p>
          <a:p>
            <a:r>
              <a:rPr lang="en-US" dirty="0"/>
              <a:t>hepatic stroma: pre-adipocytes, fibroblasts, cells implicated in the inflammatory processes</a:t>
            </a:r>
          </a:p>
          <a:p>
            <a:r>
              <a:rPr lang="en-US" dirty="0"/>
              <a:t>(macrophages, lymphocytes and eosinophils), </a:t>
            </a:r>
            <a:r>
              <a:rPr lang="en-US" dirty="0" err="1"/>
              <a:t>microvessel</a:t>
            </a:r>
            <a:r>
              <a:rPr lang="en-US" dirty="0"/>
              <a:t> cells and the adipose stromal/stem cells</a:t>
            </a:r>
          </a:p>
          <a:p>
            <a:r>
              <a:rPr lang="en-US" dirty="0"/>
              <a:t>(ASCs) (15). ASCs have been isolated and characterized from both mice and humans proving their</a:t>
            </a:r>
          </a:p>
          <a:p>
            <a:r>
              <a:rPr lang="en-US" dirty="0"/>
              <a:t>capacity to give rise to different lineages of mesenchymal origin in vitro and in vivo. In particular</a:t>
            </a:r>
          </a:p>
          <a:p>
            <a:r>
              <a:rPr lang="en-US" dirty="0"/>
              <a:t>several researchers contribute to identify their surface markers and tissue localization by means of</a:t>
            </a:r>
          </a:p>
          <a:p>
            <a:endParaRPr lang="en-US" dirty="0"/>
          </a:p>
          <a:p>
            <a:r>
              <a:rPr lang="en-US" dirty="0"/>
              <a:t>18</a:t>
            </a:r>
          </a:p>
          <a:p>
            <a:endParaRPr lang="en-US" dirty="0"/>
          </a:p>
          <a:p>
            <a:r>
              <a:rPr lang="en-US" dirty="0"/>
              <a:t>gold standard techniques such as cytometry, IHC and IF (30). ASCs belong to the </a:t>
            </a:r>
            <a:r>
              <a:rPr lang="en-US" dirty="0" err="1"/>
              <a:t>Mesenchimal</a:t>
            </a:r>
            <a:r>
              <a:rPr lang="en-US" dirty="0"/>
              <a:t> Stem</a:t>
            </a:r>
          </a:p>
          <a:p>
            <a:r>
              <a:rPr lang="en-US" dirty="0"/>
              <a:t>Cells (MSC) population and have been compared with Bone Marrow and Umbilical –derived stem</a:t>
            </a:r>
          </a:p>
          <a:p>
            <a:r>
              <a:rPr lang="en-US" dirty="0"/>
              <a:t>cells especially for their immunomodulatory properties in the clinical trial setting. In humans, the</a:t>
            </a:r>
          </a:p>
          <a:p>
            <a:r>
              <a:rPr lang="en-US" dirty="0"/>
              <a:t>combination of a few robust markers (CD34+/CD31-/CD45-) allows to identify and quantify the ASC</a:t>
            </a:r>
          </a:p>
          <a:p>
            <a:r>
              <a:rPr lang="en-US" dirty="0"/>
              <a:t>population ex-vivo to study its role in different pathological conditions (31). Several studies, mainly</a:t>
            </a:r>
          </a:p>
          <a:p>
            <a:r>
              <a:rPr lang="en-US" dirty="0"/>
              <a:t>conducted on animals, evidence a possible hierarchical relationship between </a:t>
            </a:r>
            <a:r>
              <a:rPr lang="en-US" dirty="0" err="1"/>
              <a:t>adipogenic</a:t>
            </a:r>
            <a:r>
              <a:rPr lang="en-US" dirty="0"/>
              <a:t> stem cells</a:t>
            </a:r>
          </a:p>
          <a:p>
            <a:r>
              <a:rPr lang="en-US" dirty="0"/>
              <a:t>and suggest the existence of white, brown and beige precursors as well as depot-specific ASCs.</a:t>
            </a:r>
          </a:p>
          <a:p>
            <a:r>
              <a:rPr lang="en-US" dirty="0"/>
              <a:t>Recent studies and new single-cell analysis underline the heterogeneity of AT progenitors describing</a:t>
            </a:r>
          </a:p>
          <a:p>
            <a:r>
              <a:rPr lang="en-US" dirty="0"/>
              <a:t>new regulatory subpopulations controlling the AT expansion (ASC reg) (32).</a:t>
            </a:r>
          </a:p>
          <a:p>
            <a:r>
              <a:rPr lang="en-US" dirty="0"/>
              <a:t>AT contains three histological types, each of which is characterized by different functions and</a:t>
            </a:r>
          </a:p>
          <a:p>
            <a:r>
              <a:rPr lang="en-US" dirty="0"/>
              <a:t>expression profile (15) (summarized in Table 2):</a:t>
            </a:r>
          </a:p>
          <a:p>
            <a:r>
              <a:rPr lang="en-US" dirty="0"/>
              <a:t>• White AT (WAT) with subcutaneous (</a:t>
            </a:r>
            <a:r>
              <a:rPr lang="en-US" dirty="0" err="1"/>
              <a:t>sWAT</a:t>
            </a:r>
            <a:r>
              <a:rPr lang="en-US" dirty="0"/>
              <a:t>) and visceral (</a:t>
            </a:r>
            <a:r>
              <a:rPr lang="en-US" dirty="0" err="1"/>
              <a:t>vWAT</a:t>
            </a:r>
            <a:r>
              <a:rPr lang="en-US" dirty="0"/>
              <a:t>) anatomical location. It is</a:t>
            </a:r>
          </a:p>
          <a:p>
            <a:r>
              <a:rPr lang="en-US" dirty="0"/>
              <a:t>characterized by more modest vascularization and innervation than brown TA. The main function of</a:t>
            </a:r>
          </a:p>
          <a:p>
            <a:r>
              <a:rPr lang="en-US" dirty="0"/>
              <a:t>WAT is to deposit lipids in the form of triacylglycerol (TAG), which are mobilized by lipolysis when</a:t>
            </a:r>
          </a:p>
          <a:p>
            <a:r>
              <a:rPr lang="en-US" dirty="0"/>
              <a:t>the energy demand increases. In fact, fatty acids can be supplied by diet or produced by de novo</a:t>
            </a:r>
          </a:p>
          <a:p>
            <a:r>
              <a:rPr lang="en-US" dirty="0"/>
              <a:t>lipogenesis (DNL) (33). DNL is partially performed in the liver and it is activated upon chronic</a:t>
            </a:r>
          </a:p>
          <a:p>
            <a:r>
              <a:rPr lang="en-US" dirty="0"/>
              <a:t>increase in blood glucose levels or prolonged adrenergic stimulation (34).</a:t>
            </a:r>
          </a:p>
          <a:p>
            <a:r>
              <a:rPr lang="en-US" dirty="0"/>
              <a:t>• Brown AT (BAT): it constitutes only 4.3% of the total adipose organ and it is predominantly</a:t>
            </a:r>
          </a:p>
          <a:p>
            <a:r>
              <a:rPr lang="en-US" dirty="0"/>
              <a:t>located in the </a:t>
            </a:r>
            <a:r>
              <a:rPr lang="en-US" dirty="0" err="1"/>
              <a:t>supraclavear</a:t>
            </a:r>
            <a:r>
              <a:rPr lang="en-US" dirty="0"/>
              <a:t> and interscapular regions (15). BAT is involved in the so-called chill-free</a:t>
            </a:r>
          </a:p>
          <a:p>
            <a:r>
              <a:rPr lang="en-US" dirty="0"/>
              <a:t>thermogenesis, a very important process in maintaining body temperature and regulating the body’s</a:t>
            </a:r>
          </a:p>
          <a:p>
            <a:r>
              <a:rPr lang="en-US" dirty="0"/>
              <a:t>fat content. Its cells are rich in mitochondria (this is the reason for the brown color) and express the</a:t>
            </a:r>
          </a:p>
          <a:p>
            <a:r>
              <a:rPr lang="en-US" dirty="0"/>
              <a:t>Uncoupling Protein 1 (UCP1) in the mitochondrial inner membrane with fundamental role in</a:t>
            </a:r>
          </a:p>
          <a:p>
            <a:r>
              <a:rPr lang="en-US" dirty="0"/>
              <a:t>thermogenesis. The main UCP1 function is the decoupling of ATP synthesis in the mitochondrial</a:t>
            </a:r>
          </a:p>
          <a:p>
            <a:r>
              <a:rPr lang="en-US" dirty="0"/>
              <a:t>oxidative processes thus leading to the dissipation of energy in the form of heat (35).</a:t>
            </a:r>
          </a:p>
          <a:p>
            <a:r>
              <a:rPr lang="en-US" dirty="0"/>
              <a:t>• Beige AT represents an inducible form of BAT (15). It is characterized by adipocyte cells</a:t>
            </a:r>
          </a:p>
          <a:p>
            <a:r>
              <a:rPr lang="en-US" dirty="0"/>
              <a:t>dispersed in clusters within the WAT having WAT morphology but expressing UCP1 (36). They</a:t>
            </a:r>
          </a:p>
          <a:p>
            <a:r>
              <a:rPr lang="en-US" dirty="0"/>
              <a:t>seems to have a distinct origin maybe originating from WAT precursors or mature adipocytes in</a:t>
            </a:r>
          </a:p>
          <a:p>
            <a:r>
              <a:rPr lang="en-US" dirty="0"/>
              <a:t>response to a number of stimuli (cold exposure, catecholamines, exercise, drugs such as</a:t>
            </a:r>
          </a:p>
          <a:p>
            <a:r>
              <a:rPr lang="en-US" dirty="0"/>
              <a:t>thiazolidinediones, etc.) by a process called “browning or </a:t>
            </a:r>
            <a:r>
              <a:rPr lang="en-US" dirty="0" err="1"/>
              <a:t>beiging</a:t>
            </a:r>
            <a:r>
              <a:rPr lang="en-US" dirty="0"/>
              <a:t>” (28).</a:t>
            </a:r>
          </a:p>
          <a:p>
            <a:endParaRPr lang="en-US" dirty="0"/>
          </a:p>
          <a:p>
            <a:r>
              <a:rPr lang="en-US" dirty="0"/>
              <a:t>Most adipose cells produce and secrete a large number of cytokines (adipokines) that mediate a</a:t>
            </a:r>
          </a:p>
          <a:p>
            <a:r>
              <a:rPr lang="en-US" dirty="0"/>
              <a:t>number of autocrine, paracrine and endocrine effects both locally and remotely. The composition of</a:t>
            </a:r>
          </a:p>
          <a:p>
            <a:r>
              <a:rPr lang="en-US" dirty="0"/>
              <a:t>this secretion of adipose tissue depends on its regional distribution. For example, adipose stem cells</a:t>
            </a:r>
          </a:p>
          <a:p>
            <a:endParaRPr lang="en-US" dirty="0"/>
          </a:p>
          <a:p>
            <a:r>
              <a:rPr lang="en-US" dirty="0"/>
              <a:t>located in the VAT typically secrete high levels of pro-inflammatory factors (IL-6 and C-C-</a:t>
            </a:r>
          </a:p>
          <a:p>
            <a:r>
              <a:rPr lang="en-US" dirty="0"/>
              <a:t>chemokine ligand 2 or CCL2) and low levels of anti-inflammatory mediators (adiponectin and IL-</a:t>
            </a:r>
          </a:p>
          <a:p>
            <a:r>
              <a:rPr lang="en-US" dirty="0"/>
              <a:t>10) (15). In this regard, in recent years there has been a growing interest in the perivascular visceral</a:t>
            </a:r>
          </a:p>
          <a:p>
            <a:endParaRPr lang="en-US" dirty="0"/>
          </a:p>
          <a:p>
            <a:r>
              <a:rPr lang="en-US" dirty="0"/>
              <a:t>adipose tissue (PVAT), whose mesenchymal cells, through the secretion of a number of pro-</a:t>
            </a:r>
          </a:p>
          <a:p>
            <a:r>
              <a:rPr lang="en-US" dirty="0"/>
              <a:t>inflammatory agents, appear to be directly implicated in cardiovascular complications related to</a:t>
            </a:r>
          </a:p>
          <a:p>
            <a:endParaRPr lang="en-US" dirty="0"/>
          </a:p>
          <a:p>
            <a:r>
              <a:rPr lang="en-US" dirty="0"/>
              <a:t>obesity (37,38).</a:t>
            </a:r>
          </a:p>
          <a:p>
            <a:r>
              <a:rPr lang="en-US" dirty="0"/>
              <a:t>On the other hand, adipokines produced by brown and beige adipose tissue, also called </a:t>
            </a:r>
            <a:r>
              <a:rPr lang="en-US" dirty="0" err="1"/>
              <a:t>batokines</a:t>
            </a:r>
            <a:r>
              <a:rPr lang="en-US" dirty="0"/>
              <a:t>,</a:t>
            </a:r>
          </a:p>
          <a:p>
            <a:r>
              <a:rPr lang="en-US" dirty="0"/>
              <a:t>exert their action by improving systemic metabolism because they act on a series of organs and tissues</a:t>
            </a:r>
          </a:p>
          <a:p>
            <a:endParaRPr lang="en-US" dirty="0"/>
          </a:p>
          <a:p>
            <a:r>
              <a:rPr lang="en-US" dirty="0"/>
              <a:t>(liver, pancreas, bone tissue, CNS). For example, serum levels of Fibroblast growth factor-21 (FGF-</a:t>
            </a:r>
          </a:p>
          <a:p>
            <a:r>
              <a:rPr lang="en-US" dirty="0"/>
              <a:t>21), produced predominantly by the liver and (at some level) by BAT, are typically increased in</a:t>
            </a:r>
          </a:p>
          <a:p>
            <a:endParaRPr lang="en-US" dirty="0"/>
          </a:p>
          <a:p>
            <a:r>
              <a:rPr lang="en-US" dirty="0"/>
              <a:t>patients with obesity and have a protective role in the development of insulin resistance and the</a:t>
            </a:r>
          </a:p>
          <a:p>
            <a:r>
              <a:rPr lang="en-US" dirty="0"/>
              <a:t>development of type 2 diabetes mellitus (T2DM), possibly promoting thermogenesis in BAT and</a:t>
            </a:r>
          </a:p>
          <a:p>
            <a:r>
              <a:rPr lang="en-US" dirty="0" err="1"/>
              <a:t>beiging</a:t>
            </a:r>
            <a:r>
              <a:rPr lang="en-US" dirty="0"/>
              <a:t> of WAT, thus resulting in improved carbohydrate and lipid homeostasis (35). This explains</a:t>
            </a:r>
          </a:p>
          <a:p>
            <a:r>
              <a:rPr lang="en-US" dirty="0"/>
              <a:t>the remarkable plasticity of TA and its ability to adapt in numerous physiological and pathological</a:t>
            </a:r>
          </a:p>
          <a:p>
            <a:r>
              <a:rPr lang="en-US" dirty="0"/>
              <a:t>situations.</a:t>
            </a:r>
          </a:p>
          <a:p>
            <a:r>
              <a:rPr lang="en-US" dirty="0"/>
              <a:t>Obesity is characterized by the so-called adipose disease, adipose tissue dysfunctions responsible for</a:t>
            </a:r>
          </a:p>
          <a:p>
            <a:r>
              <a:rPr lang="en-US" dirty="0"/>
              <a:t>the metabolic complications that are observed in patients with obesity (39). In particular, it is</a:t>
            </a:r>
          </a:p>
          <a:p>
            <a:r>
              <a:rPr lang="en-US" dirty="0"/>
              <a:t>important to consider the </a:t>
            </a:r>
            <a:r>
              <a:rPr lang="en-US" dirty="0" err="1"/>
              <a:t>adiponiche</a:t>
            </a:r>
            <a:r>
              <a:rPr lang="en-US" dirty="0"/>
              <a:t> structure, referring to anatomical and functional unit that</a:t>
            </a:r>
          </a:p>
          <a:p>
            <a:r>
              <a:rPr lang="en-US" dirty="0"/>
              <a:t>regulates ASCs homeostasis and behavior in AT. The </a:t>
            </a:r>
            <a:r>
              <a:rPr lang="en-US" dirty="0" err="1"/>
              <a:t>adiponiche</a:t>
            </a:r>
            <a:r>
              <a:rPr lang="en-US" dirty="0"/>
              <a:t> works as a specialized and finely</a:t>
            </a:r>
          </a:p>
          <a:p>
            <a:r>
              <a:rPr lang="en-US" dirty="0"/>
              <a:t>tuned microenvironment that contributes to the quiescence of ASCs, maintaining their stemness,</a:t>
            </a:r>
          </a:p>
          <a:p>
            <a:r>
              <a:rPr lang="en-US" dirty="0"/>
              <a:t>regulating their proliferation and differentiation in order to support physiological adipocyte turnover</a:t>
            </a:r>
          </a:p>
          <a:p>
            <a:r>
              <a:rPr lang="en-US" dirty="0"/>
              <a:t>and maintain energy balance (40). A proper </a:t>
            </a:r>
            <a:r>
              <a:rPr lang="en-US" dirty="0" err="1"/>
              <a:t>adiponiche</a:t>
            </a:r>
            <a:r>
              <a:rPr lang="en-US" dirty="0"/>
              <a:t> (lean </a:t>
            </a:r>
            <a:r>
              <a:rPr lang="en-US" dirty="0" err="1"/>
              <a:t>adiponiche</a:t>
            </a:r>
            <a:r>
              <a:rPr lang="en-US" dirty="0"/>
              <a:t>, Figure 2) working in all its</a:t>
            </a:r>
          </a:p>
          <a:p>
            <a:r>
              <a:rPr lang="en-US" dirty="0"/>
              <a:t>components is the main regulator of AT expansion and </a:t>
            </a:r>
            <a:r>
              <a:rPr lang="en-US" dirty="0" err="1"/>
              <a:t>remodelling</a:t>
            </a:r>
            <a:r>
              <a:rPr lang="en-US" dirty="0"/>
              <a:t>: damage in one or more elements</a:t>
            </a:r>
          </a:p>
          <a:p>
            <a:r>
              <a:rPr lang="en-US" dirty="0"/>
              <a:t>of the </a:t>
            </a:r>
            <a:r>
              <a:rPr lang="en-US" dirty="0" err="1"/>
              <a:t>adiponiche</a:t>
            </a:r>
            <a:r>
              <a:rPr lang="en-US" dirty="0"/>
              <a:t> results in a dysfunctional milieu deeply correlated to the pathological alterations</a:t>
            </a:r>
          </a:p>
          <a:p>
            <a:r>
              <a:rPr lang="en-US" dirty="0"/>
              <a:t>described in AT of patients with obesity and metabolic complications (obese </a:t>
            </a:r>
            <a:r>
              <a:rPr lang="en-US" dirty="0" err="1"/>
              <a:t>adiponiche</a:t>
            </a:r>
            <a:r>
              <a:rPr lang="en-US" dirty="0"/>
              <a:t>, Figure 2).</a:t>
            </a:r>
          </a:p>
          <a:p>
            <a:r>
              <a:rPr lang="en-US" dirty="0"/>
              <a:t>. The main determinant of the adipose mass is the number of adipocytes that is defined during</a:t>
            </a:r>
          </a:p>
          <a:p>
            <a:r>
              <a:rPr lang="en-US" dirty="0"/>
              <a:t>childhood and maintained in the adult life, even following a substantial loss of weight (33). Adipose</a:t>
            </a:r>
          </a:p>
          <a:p>
            <a:r>
              <a:rPr lang="en-US" dirty="0"/>
              <a:t>cells are also characterized by a relatively slow turnover (about 10% of the total is renewed every</a:t>
            </a:r>
          </a:p>
          <a:p>
            <a:r>
              <a:rPr lang="en-US" dirty="0"/>
              <a:t>year (41)).</a:t>
            </a:r>
          </a:p>
          <a:p>
            <a:r>
              <a:rPr lang="en-US" dirty="0"/>
              <a:t>In response to an excessive caloric intake over time, the adipose tissue has the extraordinary ability</a:t>
            </a:r>
          </a:p>
          <a:p>
            <a:r>
              <a:rPr lang="en-US" dirty="0"/>
              <a:t>to expand through hyperplasia (increase in number) or hypertrophy (increase in size) of its adipocytes.</a:t>
            </a:r>
          </a:p>
          <a:p>
            <a:r>
              <a:rPr lang="en-US" dirty="0"/>
              <a:t>In obesity, the expansion of the adipose tissue, especially in the visceral area, is achieved both these</a:t>
            </a:r>
          </a:p>
          <a:p>
            <a:r>
              <a:rPr lang="en-US" dirty="0"/>
              <a:t>ways (Figure 3a) (33).</a:t>
            </a:r>
          </a:p>
          <a:p>
            <a:endParaRPr lang="en-US" dirty="0"/>
          </a:p>
          <a:p>
            <a:r>
              <a:rPr lang="en-US" dirty="0"/>
              <a:t>Hyperplasia, achieved through the mobilization of the progenitor cells, is considered a process of</a:t>
            </a:r>
          </a:p>
          <a:p>
            <a:r>
              <a:rPr lang="en-US" dirty="0"/>
              <a:t>benign adaptation, while hypertrophy is linked to the presence of dysfunctional adipocytes and lipid</a:t>
            </a:r>
          </a:p>
          <a:p>
            <a:r>
              <a:rPr lang="en-US" dirty="0"/>
              <a:t>overloads and low-grade inflammation at the expense of the adipose tissue (15) (Figure 3b). The</a:t>
            </a:r>
          </a:p>
          <a:p>
            <a:r>
              <a:rPr lang="en-US" dirty="0"/>
              <a:t>phlogistic process of the adipose tissue is characterized by a predominance of macrophages with</a:t>
            </a:r>
          </a:p>
          <a:p>
            <a:r>
              <a:rPr lang="en-US" dirty="0"/>
              <a:t>phenotype M1 (pro-inflammatory) compared to those with phenotype M2 (anti-inflammatory), in</a:t>
            </a:r>
          </a:p>
          <a:p>
            <a:endParaRPr lang="en-US" dirty="0"/>
          </a:p>
          <a:p>
            <a:r>
              <a:rPr lang="en-US" dirty="0"/>
              <a:t>23</a:t>
            </a:r>
          </a:p>
          <a:p>
            <a:endParaRPr lang="en-US" dirty="0"/>
          </a:p>
          <a:p>
            <a:r>
              <a:rPr lang="en-US" dirty="0"/>
              <a:t>response to the cytokines produced by Th1 lymphocytes in the inflammatory infiltrate. M1</a:t>
            </a:r>
          </a:p>
          <a:p>
            <a:r>
              <a:rPr lang="en-US" dirty="0"/>
              <a:t>macrophages are also implicated in regulating the expansion and ectopic deposition of adipose tissue,</a:t>
            </a:r>
          </a:p>
          <a:p>
            <a:r>
              <a:rPr lang="en-US" dirty="0"/>
              <a:t>through the production of platelet-derived growth factor-β (PDGF-β) that activates pericytes and</a:t>
            </a:r>
          </a:p>
          <a:p>
            <a:r>
              <a:rPr lang="en-US" dirty="0"/>
              <a:t>promotes new angiogenesis. In the pathological expansion of adipose tissue, a rarefaction of the</a:t>
            </a:r>
          </a:p>
          <a:p>
            <a:r>
              <a:rPr lang="en-US" dirty="0"/>
              <a:t>capillary network is also observed, which leads to reduced nutrient intake and hypoxia aggravating</a:t>
            </a:r>
          </a:p>
          <a:p>
            <a:r>
              <a:rPr lang="en-US" dirty="0"/>
              <a:t>adipocytes dysfunction and insulin resistance and promoting fibrosis (15). Fibrosis and qualitative</a:t>
            </a:r>
          </a:p>
          <a:p>
            <a:r>
              <a:rPr lang="en-US" dirty="0"/>
              <a:t>changes in the extracellular matrix appear to play an important role in amplifying and supporting</a:t>
            </a:r>
          </a:p>
          <a:p>
            <a:r>
              <a:rPr lang="en-US" dirty="0"/>
              <a:t>structural changes in the adipose tissue. In addition, clinical studies have shown a positive association</a:t>
            </a:r>
          </a:p>
          <a:p>
            <a:r>
              <a:rPr lang="en-US" dirty="0"/>
              <a:t>between subcutaneous WAT fibrosis and the development of insulin resistance and T2DM in patients</a:t>
            </a:r>
          </a:p>
          <a:p>
            <a:r>
              <a:rPr lang="en-US" dirty="0"/>
              <a:t>with obesity. The degree of fibrosis in the </a:t>
            </a:r>
            <a:r>
              <a:rPr lang="en-US" dirty="0" err="1"/>
              <a:t>sWAT</a:t>
            </a:r>
            <a:r>
              <a:rPr lang="en-US" dirty="0"/>
              <a:t> also seems to have an inverse correlation with the</a:t>
            </a:r>
          </a:p>
          <a:p>
            <a:r>
              <a:rPr lang="en-US" dirty="0"/>
              <a:t>effectiveness of the results obtained by bariatric surgery in terms of loss of weight (33).</a:t>
            </a:r>
          </a:p>
          <a:p>
            <a:r>
              <a:rPr lang="en-US" dirty="0"/>
              <a:t>The mechanisms described above are associated with imbalances in the adipokine secretion and</a:t>
            </a:r>
          </a:p>
          <a:p>
            <a:r>
              <a:rPr lang="en-US" dirty="0"/>
              <a:t>changes in the lipidic profile with increased levels of free fatty acids (FFA), diacylglycerol and</a:t>
            </a:r>
          </a:p>
          <a:p>
            <a:r>
              <a:rPr lang="en-US" dirty="0"/>
              <a:t>ceramides. The excessive lipids accumulate as adipose tissue in ectopic areas (e.g. liver, heart and</a:t>
            </a:r>
          </a:p>
          <a:p>
            <a:r>
              <a:rPr lang="en-US" dirty="0"/>
              <a:t>skeletal muscle) where the </a:t>
            </a:r>
            <a:r>
              <a:rPr lang="en-US" dirty="0" err="1"/>
              <a:t>lipotoxicity</a:t>
            </a:r>
            <a:r>
              <a:rPr lang="en-US" dirty="0"/>
              <a:t> of these compounds contributes to the development of the</a:t>
            </a:r>
          </a:p>
          <a:p>
            <a:r>
              <a:rPr lang="en-US" dirty="0"/>
              <a:t>complications related to obesity.</a:t>
            </a:r>
          </a:p>
          <a:p>
            <a:r>
              <a:rPr lang="en-US" dirty="0"/>
              <a:t>As already mentioned, the adipose tissue secretes a series of substances with </a:t>
            </a:r>
            <a:r>
              <a:rPr lang="en-US" dirty="0" err="1"/>
              <a:t>autocrin</a:t>
            </a:r>
            <a:r>
              <a:rPr lang="en-US" dirty="0"/>
              <a:t>, </a:t>
            </a:r>
            <a:r>
              <a:rPr lang="en-US" dirty="0" err="1"/>
              <a:t>paracrin</a:t>
            </a:r>
            <a:r>
              <a:rPr lang="en-US" dirty="0"/>
              <a:t> and</a:t>
            </a:r>
          </a:p>
          <a:p>
            <a:r>
              <a:rPr lang="en-US" dirty="0"/>
              <a:t>endocrine activity called adipokines: leptin, adiponectin, </a:t>
            </a:r>
            <a:r>
              <a:rPr lang="en-US" dirty="0" err="1"/>
              <a:t>resistin</a:t>
            </a:r>
            <a:r>
              <a:rPr lang="en-US" dirty="0"/>
              <a:t>, </a:t>
            </a:r>
            <a:r>
              <a:rPr lang="en-US" dirty="0" err="1"/>
              <a:t>visfatine</a:t>
            </a:r>
            <a:r>
              <a:rPr lang="en-US" dirty="0"/>
              <a:t>, chemerin, etc.</a:t>
            </a:r>
          </a:p>
          <a:p>
            <a:r>
              <a:rPr lang="en-US" dirty="0"/>
              <a:t>Leptin, already mentioned at the beginning of this paragraph, with regard to its role in the central</a:t>
            </a:r>
          </a:p>
          <a:p>
            <a:r>
              <a:rPr lang="en-US" dirty="0"/>
              <a:t>regulation of appetite, also has other important functions. For example, it can promote the activation</a:t>
            </a:r>
          </a:p>
          <a:p>
            <a:r>
              <a:rPr lang="en-US" dirty="0"/>
              <a:t>of the macrophage/monocyte system and natural killer cells (NK), stimulating their proliferation,</a:t>
            </a:r>
          </a:p>
          <a:p>
            <a:r>
              <a:rPr lang="en-US" dirty="0"/>
              <a:t>phagocytosis, and the release of free oxygen radicals by neutrophils. It is mainly produced by WAT</a:t>
            </a:r>
          </a:p>
          <a:p>
            <a:r>
              <a:rPr lang="en-US" dirty="0"/>
              <a:t>adipocytes and its levels are determined mainly by the amount of fat mass and the size of the</a:t>
            </a:r>
          </a:p>
          <a:p>
            <a:r>
              <a:rPr lang="en-US" dirty="0"/>
              <a:t>adipocytes (27). It is considered a potential marker of obesity-related complications. Its blood levels</a:t>
            </a:r>
          </a:p>
          <a:p>
            <a:r>
              <a:rPr lang="en-US" dirty="0"/>
              <a:t>were found to be related to atherosclerotic disease, nephropathy, and diabetic neuropathy (27).</a:t>
            </a:r>
          </a:p>
          <a:p>
            <a:r>
              <a:rPr lang="en-US" dirty="0"/>
              <a:t>Adiponectin is a 28 </a:t>
            </a:r>
            <a:r>
              <a:rPr lang="en-US" dirty="0" err="1"/>
              <a:t>kDa</a:t>
            </a:r>
            <a:r>
              <a:rPr lang="en-US" dirty="0"/>
              <a:t> protein with a similar structure to tumor growth factor (TGF) or tumor</a:t>
            </a:r>
          </a:p>
          <a:p>
            <a:endParaRPr lang="en-US" dirty="0"/>
          </a:p>
          <a:p>
            <a:r>
              <a:rPr lang="en-US" dirty="0"/>
              <a:t>necrosis factor (TNF). In vivo and in vitro studies have shown that it has anti-atherogenic and anti-</a:t>
            </a:r>
          </a:p>
          <a:p>
            <a:r>
              <a:rPr lang="en-US" dirty="0"/>
              <a:t>inflammatory effects. An increase in its serum levels was observed in response to endothelial damage,</a:t>
            </a:r>
          </a:p>
          <a:p>
            <a:endParaRPr lang="en-US" dirty="0"/>
          </a:p>
          <a:p>
            <a:r>
              <a:rPr lang="en-US" dirty="0"/>
              <a:t>while it seems that its levels are reduced in hypertensive disease and diabetic nephropathy (27).</a:t>
            </a:r>
          </a:p>
          <a:p>
            <a:endParaRPr lang="en-US" dirty="0"/>
          </a:p>
          <a:p>
            <a:r>
              <a:rPr lang="en-US" dirty="0"/>
              <a:t>Although most pathophysiological processes leading from adipose tissue pathology to obesity are</a:t>
            </a:r>
          </a:p>
          <a:p>
            <a:r>
              <a:rPr lang="en-US" dirty="0"/>
              <a:t>covered, it is still unclear what are the determinants that regulate the different expansion and</a:t>
            </a:r>
          </a:p>
          <a:p>
            <a:r>
              <a:rPr lang="en-US" dirty="0"/>
              <a:t>metabolic activity of the various areas of adipose tissue and why some individuals (albeit in a clear</a:t>
            </a:r>
          </a:p>
          <a:p>
            <a:r>
              <a:rPr lang="en-US" dirty="0"/>
              <a:t>minority), even having excessive fat accumulations, are free from metabolic complications (thus</a:t>
            </a:r>
          </a:p>
          <a:p>
            <a:r>
              <a:rPr lang="en-US" dirty="0"/>
              <a:t>defining the metabolically healthy obesity) (43). Research in this field in recent years has focused</a:t>
            </a:r>
          </a:p>
          <a:p>
            <a:r>
              <a:rPr lang="en-US" dirty="0"/>
              <a:t>more and more on the importance of the role of mesenchymal cells in determining how the adipose</a:t>
            </a:r>
          </a:p>
          <a:p>
            <a:r>
              <a:rPr lang="en-US" dirty="0"/>
              <a:t>tissue expands in response to different pathogenetic factors. Recent studies have shown that the</a:t>
            </a:r>
          </a:p>
          <a:p>
            <a:r>
              <a:rPr lang="en-US" dirty="0"/>
              <a:t>function of adipose stem cells should be considered not as an entity in its own right, but as the result</a:t>
            </a:r>
          </a:p>
          <a:p>
            <a:endParaRPr lang="en-US" dirty="0"/>
          </a:p>
          <a:p>
            <a:r>
              <a:rPr lang="en-US" dirty="0"/>
              <a:t>25</a:t>
            </a:r>
          </a:p>
          <a:p>
            <a:endParaRPr lang="en-US" dirty="0"/>
          </a:p>
          <a:p>
            <a:r>
              <a:rPr lang="en-US" dirty="0"/>
              <a:t>of a mutual interaction with other cellular structures and extracellular components. Together, these</a:t>
            </a:r>
          </a:p>
          <a:p>
            <a:r>
              <a:rPr lang="en-US" dirty="0"/>
              <a:t>structures form the so-called niche of the adipose tissue, a functional unit consisting of its own</a:t>
            </a:r>
          </a:p>
          <a:p>
            <a:r>
              <a:rPr lang="en-US" dirty="0"/>
              <a:t>microenvironment and within which the regulation of homeostasis and the function of stem cells takes</a:t>
            </a:r>
          </a:p>
          <a:p>
            <a:r>
              <a:rPr lang="en-US" dirty="0"/>
              <a:t>place. In this perspective, the development of obesity and the metabolic complications linked to it</a:t>
            </a:r>
          </a:p>
          <a:p>
            <a:r>
              <a:rPr lang="en-US" dirty="0"/>
              <a:t>could be reconsidered as the result of a dysfunction of the niche of the adipose tissue, rather than a</a:t>
            </a:r>
          </a:p>
          <a:p>
            <a:r>
              <a:rPr lang="en-US" dirty="0"/>
              <a:t>generic pathology of the adipose tissue (40).</a:t>
            </a:r>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35</a:t>
            </a:fld>
            <a:endParaRPr lang="it-IT"/>
          </a:p>
        </p:txBody>
      </p:sp>
    </p:spTree>
    <p:extLst>
      <p:ext uri="{BB962C8B-B14F-4D97-AF65-F5344CB8AC3E}">
        <p14:creationId xmlns:p14="http://schemas.microsoft.com/office/powerpoint/2010/main" val="2109987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effectLst/>
                <a:ea typeface="Calibri" panose="020F0502020204030204" pitchFamily="34" charset="0"/>
                <a:cs typeface="Calibri" panose="020F0502020204030204" pitchFamily="34" charset="0"/>
              </a:rPr>
              <a:t>↑</a:t>
            </a:r>
            <a:endParaRPr lang="it-IT" dirty="0"/>
          </a:p>
        </p:txBody>
      </p:sp>
      <p:sp>
        <p:nvSpPr>
          <p:cNvPr id="4" name="Segnaposto numero diapositiva 3"/>
          <p:cNvSpPr>
            <a:spLocks noGrp="1"/>
          </p:cNvSpPr>
          <p:nvPr>
            <p:ph type="sldNum" sz="quarter" idx="5"/>
          </p:nvPr>
        </p:nvSpPr>
        <p:spPr/>
        <p:txBody>
          <a:bodyPr/>
          <a:lstStyle/>
          <a:p>
            <a:fld id="{1C73F20F-32CB-4EAC-ABA9-BB7E4F3B594C}" type="slidenum">
              <a:rPr lang="it-IT" smtClean="0"/>
              <a:t>36</a:t>
            </a:fld>
            <a:endParaRPr lang="it-IT"/>
          </a:p>
        </p:txBody>
      </p:sp>
    </p:spTree>
    <p:extLst>
      <p:ext uri="{BB962C8B-B14F-4D97-AF65-F5344CB8AC3E}">
        <p14:creationId xmlns:p14="http://schemas.microsoft.com/office/powerpoint/2010/main" val="2367873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Obesity, systemic inflammation and changes in the heart functions are associated with increased cardiovascular risk. This study aimed to investigate coronary microvascular dysfunction as an early marker of atherosclerosis in obese patients without any evidence of cardiovascular disease. Methods and results: 86 obese subjects (aged 44  12 years, body mass index (BMI) 41  8 kg m2 ), without evidence of heart disease, and 48 lean controls were studied using transthoracic Doppler echocardiography for detecting coronary flow reserve (CFR). A value of CFR  2.5 was considered abnormal. We measured interleukin-6 (IL-6), </a:t>
            </a:r>
            <a:r>
              <a:rPr lang="en-US" dirty="0" err="1"/>
              <a:t>tumour</a:t>
            </a:r>
            <a:r>
              <a:rPr lang="en-US" dirty="0"/>
              <a:t> necrosis factor-a (TNF-a) and adiponectin in all patients. Patients with abnormal CFR underwent coronary </a:t>
            </a:r>
            <a:r>
              <a:rPr lang="en-US" dirty="0" err="1"/>
              <a:t>multislice</a:t>
            </a:r>
            <a:r>
              <a:rPr lang="en-US" dirty="0"/>
              <a:t> computed tomography (MSCT) in order to exclude an epicardial stenosis. CFR in obese subjects was lower than in lean subjects (3.2  0.8 vs. 3.7  0.7, p Z 0.02) and was abnormal in 27 (31%) obese patients and in one (2%) control (p &lt; 0.0001). All subjects with abnormal CFR showed no coronary stenosis at MSCT. At multivariable analysis, IL-6 and TNF-a were the only determinants of CFR (p &lt; 0.02 and p &lt; 0.02, respectively). At multivariable logistic regression analysis, IL-6 and TNF-a were the only determinants of CFR  2.5 (p &lt; 0.03 and p &lt; 0.03, respectively). Conclusions: CFR is often reduced in obese subjects without clinical evidence of heart disease, suggesting a coronary microvascular impairment. This microvascular dysfunction seems to be related to a chronic inflammation mediated by adipocytokines. Our findings may explain the increased cardiovascular risk in obesity, independently of BMI</a:t>
            </a:r>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41</a:t>
            </a:fld>
            <a:endParaRPr lang="it-IT"/>
          </a:p>
        </p:txBody>
      </p:sp>
    </p:spTree>
    <p:extLst>
      <p:ext uri="{BB962C8B-B14F-4D97-AF65-F5344CB8AC3E}">
        <p14:creationId xmlns:p14="http://schemas.microsoft.com/office/powerpoint/2010/main" val="2540831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233363" y="812800"/>
            <a:ext cx="7048500" cy="3965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p8:notes"/>
          <p:cNvSpPr txBox="1">
            <a:spLocks noGrp="1"/>
          </p:cNvSpPr>
          <p:nvPr>
            <p:ph type="body" idx="1"/>
          </p:nvPr>
        </p:nvSpPr>
        <p:spPr>
          <a:xfrm>
            <a:off x="755650" y="5078412"/>
            <a:ext cx="6005512" cy="47688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800"/>
              <a:buNone/>
            </a:pPr>
            <a:r>
              <a:rPr lang="en-GB" sz="1800"/>
              <a:t>Bupropion, originally developed as an antidepressant, acts by inhibiting dopamine and noradrenaline reuptake, while naltrexone is an opioid antagonist </a:t>
            </a:r>
            <a:endParaRPr/>
          </a:p>
        </p:txBody>
      </p:sp>
      <p:sp>
        <p:nvSpPr>
          <p:cNvPr id="182" name="Google Shape;182;p8:notes"/>
          <p:cNvSpPr txBox="1"/>
          <p:nvPr/>
        </p:nvSpPr>
        <p:spPr>
          <a:xfrm>
            <a:off x="4278312" y="10156825"/>
            <a:ext cx="3238500" cy="492125"/>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fld id="{00000000-1234-1234-1234-123412341234}" type="slidenum">
              <a:rPr kumimoji="0" lang="en-GB" sz="14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t>47</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a:extLst>
              <a:ext uri="{FF2B5EF4-FFF2-40B4-BE49-F238E27FC236}">
                <a16:creationId xmlns:a16="http://schemas.microsoft.com/office/drawing/2014/main" id="{57B2E3B6-E907-91CB-2F34-0E139DE6E6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E95D9C7-5807-4CAF-9D20-CCF8E0E6CA6B}" type="slidenum">
              <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48</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03" name="Rectangle 1">
            <a:extLst>
              <a:ext uri="{FF2B5EF4-FFF2-40B4-BE49-F238E27FC236}">
                <a16:creationId xmlns:a16="http://schemas.microsoft.com/office/drawing/2014/main" id="{674A758B-29C5-C791-1076-1669DD81BA26}"/>
              </a:ext>
            </a:extLst>
          </p:cNvPr>
          <p:cNvSpPr>
            <a:spLocks noGrp="1" noRot="1" noChangeAspect="1"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a:extLst>
              <a:ext uri="{FF2B5EF4-FFF2-40B4-BE49-F238E27FC236}">
                <a16:creationId xmlns:a16="http://schemas.microsoft.com/office/drawing/2014/main" id="{CCF760D8-04B2-F989-5393-693FFFF094BD}"/>
              </a:ext>
            </a:extLst>
          </p:cNvPr>
          <p:cNvSpPr>
            <a:spLocks noGrp="1" noChangeArrowheads="1"/>
          </p:cNvSpPr>
          <p:nvPr>
            <p:ph type="body" idx="1"/>
          </p:nvPr>
        </p:nvSpPr>
        <p:spPr>
          <a:xfrm>
            <a:off x="755650" y="5078413"/>
            <a:ext cx="6043613" cy="4806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233363" y="812800"/>
            <a:ext cx="7048500" cy="3965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p9:notes"/>
          <p:cNvSpPr txBox="1">
            <a:spLocks noGrp="1"/>
          </p:cNvSpPr>
          <p:nvPr>
            <p:ph type="body" idx="1"/>
          </p:nvPr>
        </p:nvSpPr>
        <p:spPr>
          <a:xfrm>
            <a:off x="755650" y="5078412"/>
            <a:ext cx="6005512" cy="47688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800"/>
              <a:buNone/>
            </a:pPr>
            <a:r>
              <a:rPr lang="en-GB" sz="1800"/>
              <a:t>The efficacy of naltrexone/bupropion on obesity was mainly demonstrated in four randomized, double-blind, placebo-controlled, 56-week, phase-3 clinical trials, with 4536 adult subjects: COR-I was -1.3% in the placebo group, while it was -6.1% , COR-II, COR-BMOD and COR-DM. </a:t>
            </a:r>
            <a:endParaRPr/>
          </a:p>
        </p:txBody>
      </p:sp>
      <p:sp>
        <p:nvSpPr>
          <p:cNvPr id="191" name="Google Shape;191;p9:notes"/>
          <p:cNvSpPr txBox="1"/>
          <p:nvPr/>
        </p:nvSpPr>
        <p:spPr>
          <a:xfrm>
            <a:off x="4278312" y="10156825"/>
            <a:ext cx="3238500" cy="492125"/>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fld id="{00000000-1234-1234-1234-123412341234}" type="slidenum">
              <a:rPr kumimoji="0" lang="en-GB" sz="14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t>49</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a:extLst>
              <a:ext uri="{FF2B5EF4-FFF2-40B4-BE49-F238E27FC236}">
                <a16:creationId xmlns:a16="http://schemas.microsoft.com/office/drawing/2014/main" id="{224069B5-A81F-7A95-4A20-EC7DD0B6110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5903A4A-0799-479A-8AEA-2D9C15CD847E}" type="slidenum">
              <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50</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3" name="Rectangle 1">
            <a:extLst>
              <a:ext uri="{FF2B5EF4-FFF2-40B4-BE49-F238E27FC236}">
                <a16:creationId xmlns:a16="http://schemas.microsoft.com/office/drawing/2014/main" id="{8157107C-F306-2D20-881A-E292203A5EDF}"/>
              </a:ext>
            </a:extLst>
          </p:cNvPr>
          <p:cNvSpPr>
            <a:spLocks noGrp="1" noRot="1" noChangeAspect="1" noChangeArrowheads="1" noTextEdit="1"/>
          </p:cNvSpPr>
          <p:nvPr>
            <p:ph type="sldImg"/>
          </p:nvPr>
        </p:nvSpPr>
        <p:spPr>
          <a:xfrm>
            <a:off x="215900" y="812800"/>
            <a:ext cx="7126288"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a:extLst>
              <a:ext uri="{FF2B5EF4-FFF2-40B4-BE49-F238E27FC236}">
                <a16:creationId xmlns:a16="http://schemas.microsoft.com/office/drawing/2014/main" id="{AE926EAE-8472-B7F6-EBDB-539F1610CED1}"/>
              </a:ext>
            </a:extLst>
          </p:cNvPr>
          <p:cNvSpPr>
            <a:spLocks noGrp="1" noChangeArrowheads="1"/>
          </p:cNvSpPr>
          <p:nvPr>
            <p:ph type="body" idx="1"/>
          </p:nvPr>
        </p:nvSpPr>
        <p:spPr>
          <a:xfrm>
            <a:off x="755650" y="5078413"/>
            <a:ext cx="6043613" cy="4806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15</a:t>
            </a:fld>
            <a:endParaRPr lang="it-IT"/>
          </a:p>
        </p:txBody>
      </p:sp>
    </p:spTree>
    <p:extLst>
      <p:ext uri="{BB962C8B-B14F-4D97-AF65-F5344CB8AC3E}">
        <p14:creationId xmlns:p14="http://schemas.microsoft.com/office/powerpoint/2010/main" val="535566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ACAC079D-726A-A3E6-AA2A-D5FE0228A57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1190B30-176A-4114-AEB9-1FDD21008BE7}" type="slidenum">
              <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Arial Unicode MS" pitchFamily="34" charset="-128"/>
              </a:rPr>
              <a:pPr marL="0" marR="0" lvl="0" indent="0" algn="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52</a:t>
            </a:fld>
            <a:endParaRPr kumimoji="0" lang="it-IT" altLang="it-IT" sz="1400" b="0"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Arial Unicode MS" pitchFamily="34" charset="-128"/>
            </a:endParaRPr>
          </a:p>
        </p:txBody>
      </p:sp>
      <p:sp>
        <p:nvSpPr>
          <p:cNvPr id="14339" name="Rectangle 1">
            <a:extLst>
              <a:ext uri="{FF2B5EF4-FFF2-40B4-BE49-F238E27FC236}">
                <a16:creationId xmlns:a16="http://schemas.microsoft.com/office/drawing/2014/main" id="{5CF2B7FD-A6E5-5CDE-BF51-B3EEE18E6FE2}"/>
              </a:ext>
            </a:extLst>
          </p:cNvPr>
          <p:cNvSpPr>
            <a:spLocks noGrp="1" noRot="1" noChangeAspect="1"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ADD5C3A5-1B48-610E-B07F-3BAA1622A305}"/>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a:spLocks noGrp="1" noRot="1" noChangeAspect="1"/>
          </p:cNvSpPr>
          <p:nvPr>
            <p:ph type="sldImg" idx="2"/>
          </p:nvPr>
        </p:nvSpPr>
        <p:spPr>
          <a:xfrm>
            <a:off x="233363" y="812800"/>
            <a:ext cx="7048500" cy="3965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 name="Google Shape;211;p10:notes"/>
          <p:cNvSpPr txBox="1">
            <a:spLocks noGrp="1"/>
          </p:cNvSpPr>
          <p:nvPr>
            <p:ph type="body" idx="1"/>
          </p:nvPr>
        </p:nvSpPr>
        <p:spPr>
          <a:xfrm>
            <a:off x="755650" y="5078412"/>
            <a:ext cx="6005512" cy="476885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800"/>
              <a:buNone/>
            </a:pPr>
            <a:r>
              <a:rPr lang="en-GB"/>
              <a:t>La l. è un analogo di GLP-1 </a:t>
            </a:r>
            <a:endParaRPr/>
          </a:p>
        </p:txBody>
      </p:sp>
      <p:sp>
        <p:nvSpPr>
          <p:cNvPr id="212" name="Google Shape;212;p10:notes"/>
          <p:cNvSpPr txBox="1"/>
          <p:nvPr/>
        </p:nvSpPr>
        <p:spPr>
          <a:xfrm>
            <a:off x="4278312" y="10156825"/>
            <a:ext cx="3238500" cy="492125"/>
          </a:xfrm>
          <a:prstGeom prst="rect">
            <a:avLst/>
          </a:prstGeom>
          <a:noFill/>
          <a:ln>
            <a:noFill/>
          </a:ln>
        </p:spPr>
        <p:txBody>
          <a:bodyPr spcFirstLastPara="1" wrap="square" lIns="0" tIns="0" rIns="0" bIns="0" anchor="b" anchorCtr="0">
            <a:noAutofit/>
          </a:bodyPr>
          <a:lstStyle/>
          <a:p>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fld id="{00000000-1234-1234-1234-123412341234}" type="slidenum">
              <a:rPr kumimoji="0" lang="en-GB" sz="1400" b="0" i="0" u="none" strike="noStrike" kern="120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t>58</a:t>
            </a:fld>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7:notes"/>
          <p:cNvSpPr txBox="1">
            <a:spLocks noGrp="1"/>
          </p:cNvSpPr>
          <p:nvPr>
            <p:ph type="body" idx="1"/>
          </p:nvPr>
        </p:nvSpPr>
        <p:spPr>
          <a:xfrm>
            <a:off x="755650" y="5078412"/>
            <a:ext cx="6005512" cy="476885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27" name="Google Shape;427;p17:notes"/>
          <p:cNvSpPr>
            <a:spLocks noGrp="1" noRot="1" noChangeAspect="1"/>
          </p:cNvSpPr>
          <p:nvPr>
            <p:ph type="sldImg" idx="2"/>
          </p:nvPr>
        </p:nvSpPr>
        <p:spPr>
          <a:xfrm>
            <a:off x="233363" y="812800"/>
            <a:ext cx="7048500" cy="3965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Possibile azione del GIP……</a:t>
            </a:r>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74265-76F5-4F08-814A-B46233A517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506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19414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a:extLst>
            <a:ext uri="{FF2B5EF4-FFF2-40B4-BE49-F238E27FC236}">
              <a16:creationId xmlns:a16="http://schemas.microsoft.com/office/drawing/2014/main" id="{5834A3E7-4491-3AE8-7AED-D6A179589386}"/>
            </a:ext>
          </a:extLst>
        </p:cNvPr>
        <p:cNvGrpSpPr/>
        <p:nvPr/>
      </p:nvGrpSpPr>
      <p:grpSpPr>
        <a:xfrm>
          <a:off x="0" y="0"/>
          <a:ext cx="0" cy="0"/>
          <a:chOff x="0" y="0"/>
          <a:chExt cx="0" cy="0"/>
        </a:xfrm>
      </p:grpSpPr>
      <p:sp>
        <p:nvSpPr>
          <p:cNvPr id="70" name="Google Shape;70;p1:notes">
            <a:extLst>
              <a:ext uri="{FF2B5EF4-FFF2-40B4-BE49-F238E27FC236}">
                <a16:creationId xmlns:a16="http://schemas.microsoft.com/office/drawing/2014/main" id="{57CA42C4-D744-3FC6-74D2-968F0711F0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1:notes">
            <a:extLst>
              <a:ext uri="{FF2B5EF4-FFF2-40B4-BE49-F238E27FC236}">
                <a16:creationId xmlns:a16="http://schemas.microsoft.com/office/drawing/2014/main" id="{A92CD2B0-05FA-7052-10EF-7FCC7CF332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1:notes">
            <a:extLst>
              <a:ext uri="{FF2B5EF4-FFF2-40B4-BE49-F238E27FC236}">
                <a16:creationId xmlns:a16="http://schemas.microsoft.com/office/drawing/2014/main" id="{C5A8699F-64BB-0D9D-A91F-CB34FE81010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extLst>
      <p:ext uri="{BB962C8B-B14F-4D97-AF65-F5344CB8AC3E}">
        <p14:creationId xmlns:p14="http://schemas.microsoft.com/office/powerpoint/2010/main" val="4195712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extLst>
      <p:ext uri="{BB962C8B-B14F-4D97-AF65-F5344CB8AC3E}">
        <p14:creationId xmlns:p14="http://schemas.microsoft.com/office/powerpoint/2010/main" val="2425848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extLst>
      <p:ext uri="{BB962C8B-B14F-4D97-AF65-F5344CB8AC3E}">
        <p14:creationId xmlns:p14="http://schemas.microsoft.com/office/powerpoint/2010/main" val="3720064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extLst>
      <p:ext uri="{BB962C8B-B14F-4D97-AF65-F5344CB8AC3E}">
        <p14:creationId xmlns:p14="http://schemas.microsoft.com/office/powerpoint/2010/main" val="894199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extLst>
      <p:ext uri="{BB962C8B-B14F-4D97-AF65-F5344CB8AC3E}">
        <p14:creationId xmlns:p14="http://schemas.microsoft.com/office/powerpoint/2010/main" val="429896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lvl="0" indent="-342900">
              <a:lnSpc>
                <a:spcPct val="107000"/>
              </a:lnSpc>
              <a:spcAft>
                <a:spcPts val="800"/>
              </a:spcAft>
              <a:buFont typeface="Calibri" panose="020F0502020204030204" pitchFamily="34" charset="0"/>
              <a:buChar char="-"/>
            </a:pPr>
            <a:r>
              <a:rPr lang="it-IT" sz="12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Dunque, perché alcune persone sono affette da obesità?</a:t>
            </a:r>
          </a:p>
          <a:p>
            <a:r>
              <a:rPr lang="it-IT" sz="1200" dirty="0">
                <a:effectLst/>
                <a:latin typeface="Calibri" panose="020F0502020204030204" pitchFamily="34" charset="0"/>
                <a:ea typeface="Calibri" panose="020F0502020204030204" pitchFamily="34" charset="0"/>
                <a:cs typeface="Times New Roman" panose="02020603050405020304" pitchFamily="18" charset="0"/>
              </a:rPr>
              <a:t>La scelta personale appare il fattore che nel modo più ovvio può essere determinante nella causalità come nella risoluzione dell’obesità e, per la sua semplicità, riveste un forte appeal nel dibattito sull’argomento. È indubbio che la decisione finale di consumare o meno un determinato alimento o di svolgere attività fisica sia sotto il controllo dell’individuo, tuttavia bisogna considerare che il gesto di consumare cibo, così come la qualità degli alimenti e le modalità con cui si mangia, derivano dall’interazione di influenze ambientali, meccanismi neurofisiologici, fattori sociali e situazionali </a:t>
            </a:r>
            <a:endParaRPr lang="it-IT" dirty="0"/>
          </a:p>
          <a:p>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16</a:t>
            </a:fld>
            <a:endParaRPr lang="it-IT"/>
          </a:p>
        </p:txBody>
      </p:sp>
    </p:spTree>
    <p:extLst>
      <p:ext uri="{BB962C8B-B14F-4D97-AF65-F5344CB8AC3E}">
        <p14:creationId xmlns:p14="http://schemas.microsoft.com/office/powerpoint/2010/main" val="127738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kern="1200" dirty="0">
                <a:solidFill>
                  <a:schemeClr val="tx1"/>
                </a:solidFill>
                <a:effectLst/>
                <a:latin typeface="+mn-lt"/>
                <a:ea typeface="+mn-ea"/>
                <a:cs typeface="+mn-cs"/>
              </a:rPr>
              <a:t>Che cosa si sa già?</a:t>
            </a:r>
            <a:r>
              <a:rPr lang="it-IT" sz="1200" b="0" i="0" kern="1200" dirty="0">
                <a:solidFill>
                  <a:schemeClr val="tx1"/>
                </a:solidFill>
                <a:effectLst/>
                <a:latin typeface="+mn-lt"/>
                <a:ea typeface="+mn-ea"/>
                <a:cs typeface="+mn-cs"/>
              </a:rPr>
              <a:t> La neuropatia ottica anteriore ischemica non arteritica (</a:t>
            </a:r>
            <a:r>
              <a:rPr lang="it-IT" sz="1200" b="1" i="0" kern="1200" dirty="0">
                <a:solidFill>
                  <a:schemeClr val="tx1"/>
                </a:solidFill>
                <a:effectLst/>
                <a:latin typeface="+mn-lt"/>
                <a:ea typeface="+mn-ea"/>
                <a:cs typeface="+mn-cs"/>
              </a:rPr>
              <a:t>NAION</a:t>
            </a:r>
            <a:r>
              <a:rPr lang="it-IT" sz="1200" b="0" i="0" kern="1200" dirty="0">
                <a:solidFill>
                  <a:schemeClr val="tx1"/>
                </a:solidFill>
                <a:effectLst/>
                <a:latin typeface="+mn-lt"/>
                <a:ea typeface="+mn-ea"/>
                <a:cs typeface="+mn-cs"/>
              </a:rPr>
              <a:t>) è una forma di neuropatia ottica causata da un’improvvisa ischemia alla porzione anteriore del nervo ottico. Comporta una perdita della vista acuta e indolore, solitamente monoculare e irreversibile. </a:t>
            </a:r>
            <a:r>
              <a:rPr lang="it-IT" sz="1200" b="1" i="0" kern="1200" dirty="0">
                <a:solidFill>
                  <a:schemeClr val="tx1"/>
                </a:solidFill>
                <a:effectLst/>
                <a:latin typeface="+mn-lt"/>
                <a:ea typeface="+mn-ea"/>
                <a:cs typeface="+mn-cs"/>
              </a:rPr>
              <a:t>Diversi sono i fattori di rischio noti per favorirne l’insorgenza</a:t>
            </a:r>
            <a:r>
              <a:rPr lang="it-IT" sz="1200" b="0" i="0" kern="1200" dirty="0">
                <a:solidFill>
                  <a:schemeClr val="tx1"/>
                </a:solidFill>
                <a:effectLst/>
                <a:latin typeface="+mn-lt"/>
                <a:ea typeface="+mn-ea"/>
                <a:cs typeface="+mn-cs"/>
              </a:rPr>
              <a:t>: oltre al diabete, l’ipertensione arteriosa, la dislipidemia e altre comorbilità estremamente frequenti nelle persone con diabete tipo 2 (DT2), come ad esempio la sindrome delle apnee notturne. Di recente diversi studi retrospettivi hanno evidenziato</a:t>
            </a:r>
            <a:r>
              <a:rPr lang="it-IT" sz="1200" b="1" i="0" kern="1200" dirty="0">
                <a:solidFill>
                  <a:schemeClr val="tx1"/>
                </a:solidFill>
                <a:effectLst/>
                <a:latin typeface="+mn-lt"/>
                <a:ea typeface="+mn-ea"/>
                <a:cs typeface="+mn-cs"/>
              </a:rPr>
              <a:t> un potenziale aumento del rischio di NAION in persone con DT2 trattate con semaglutide;</a:t>
            </a:r>
            <a:r>
              <a:rPr lang="it-IT" sz="1200" b="0" i="0" kern="1200" dirty="0">
                <a:solidFill>
                  <a:schemeClr val="tx1"/>
                </a:solidFill>
                <a:effectLst/>
                <a:latin typeface="+mn-lt"/>
                <a:ea typeface="+mn-ea"/>
                <a:cs typeface="+mn-cs"/>
              </a:rPr>
              <a:t> tuttavia, le evidenze non sempre sono risultate univoche e a oggi mancano studi prospettici.</a:t>
            </a:r>
          </a:p>
          <a:p>
            <a:r>
              <a:rPr lang="it-IT" sz="1200" b="1" i="0" kern="1200" dirty="0">
                <a:solidFill>
                  <a:schemeClr val="tx1"/>
                </a:solidFill>
                <a:effectLst/>
                <a:latin typeface="+mn-lt"/>
                <a:ea typeface="+mn-ea"/>
                <a:cs typeface="+mn-cs"/>
              </a:rPr>
              <a:t>Quali sono le nuove evidenze?</a:t>
            </a:r>
            <a:r>
              <a:rPr lang="it-IT" sz="1200" b="0" i="0" kern="1200" dirty="0">
                <a:solidFill>
                  <a:schemeClr val="tx1"/>
                </a:solidFill>
                <a:effectLst/>
                <a:latin typeface="+mn-lt"/>
                <a:ea typeface="+mn-ea"/>
                <a:cs typeface="+mn-cs"/>
              </a:rPr>
              <a:t> Il recente studio condotto da </a:t>
            </a:r>
            <a:r>
              <a:rPr lang="it-IT" sz="1200" b="1" i="0" kern="1200" dirty="0">
                <a:solidFill>
                  <a:schemeClr val="tx1"/>
                </a:solidFill>
                <a:effectLst/>
                <a:latin typeface="+mn-lt"/>
                <a:ea typeface="+mn-ea"/>
                <a:cs typeface="+mn-cs"/>
              </a:rPr>
              <a:t>Alan. Y. </a:t>
            </a:r>
            <a:r>
              <a:rPr lang="it-IT" sz="1200" b="1" i="0" kern="1200" dirty="0" err="1">
                <a:solidFill>
                  <a:schemeClr val="tx1"/>
                </a:solidFill>
                <a:effectLst/>
                <a:latin typeface="+mn-lt"/>
                <a:ea typeface="+mn-ea"/>
                <a:cs typeface="+mn-cs"/>
              </a:rPr>
              <a:t>Hsu</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Dept</a:t>
            </a:r>
            <a:r>
              <a:rPr lang="it-IT" sz="1200" b="0" i="0" kern="1200" dirty="0">
                <a:solidFill>
                  <a:schemeClr val="tx1"/>
                </a:solidFill>
                <a:effectLst/>
                <a:latin typeface="+mn-lt"/>
                <a:ea typeface="+mn-ea"/>
                <a:cs typeface="+mn-cs"/>
              </a:rPr>
              <a:t>. of </a:t>
            </a:r>
            <a:r>
              <a:rPr lang="it-IT" sz="1200" b="0" i="0" kern="1200" dirty="0" err="1">
                <a:solidFill>
                  <a:schemeClr val="tx1"/>
                </a:solidFill>
                <a:effectLst/>
                <a:latin typeface="+mn-lt"/>
                <a:ea typeface="+mn-ea"/>
                <a:cs typeface="+mn-cs"/>
              </a:rPr>
              <a:t>Ophthalmology</a:t>
            </a:r>
            <a:r>
              <a:rPr lang="it-IT" sz="1200" b="0" i="0" kern="1200" dirty="0">
                <a:solidFill>
                  <a:schemeClr val="tx1"/>
                </a:solidFill>
                <a:effectLst/>
                <a:latin typeface="+mn-lt"/>
                <a:ea typeface="+mn-ea"/>
                <a:cs typeface="+mn-cs"/>
              </a:rPr>
              <a:t>, China </a:t>
            </a:r>
            <a:r>
              <a:rPr lang="it-IT" sz="1200" b="0" i="0" kern="1200" dirty="0" err="1">
                <a:solidFill>
                  <a:schemeClr val="tx1"/>
                </a:solidFill>
                <a:effectLst/>
                <a:latin typeface="+mn-lt"/>
                <a:ea typeface="+mn-ea"/>
                <a:cs typeface="+mn-cs"/>
              </a:rPr>
              <a:t>Medical</a:t>
            </a:r>
            <a:r>
              <a:rPr lang="it-IT" sz="1200" b="0" i="0" kern="1200" dirty="0">
                <a:solidFill>
                  <a:schemeClr val="tx1"/>
                </a:solidFill>
                <a:effectLst/>
                <a:latin typeface="+mn-lt"/>
                <a:ea typeface="+mn-ea"/>
                <a:cs typeface="+mn-cs"/>
              </a:rPr>
              <a:t> University Hospital, China </a:t>
            </a:r>
            <a:r>
              <a:rPr lang="it-IT" sz="1200" b="0" i="0" kern="1200" dirty="0" err="1">
                <a:solidFill>
                  <a:schemeClr val="tx1"/>
                </a:solidFill>
                <a:effectLst/>
                <a:latin typeface="+mn-lt"/>
                <a:ea typeface="+mn-ea"/>
                <a:cs typeface="+mn-cs"/>
              </a:rPr>
              <a:t>Medical</a:t>
            </a:r>
            <a:r>
              <a:rPr lang="it-IT" sz="1200" b="0" i="0" kern="1200" dirty="0">
                <a:solidFill>
                  <a:schemeClr val="tx1"/>
                </a:solidFill>
                <a:effectLst/>
                <a:latin typeface="+mn-lt"/>
                <a:ea typeface="+mn-ea"/>
                <a:cs typeface="+mn-cs"/>
              </a:rPr>
              <a:t> University, Taichung, Taiwan) e colleghi, e pubblicato su </a:t>
            </a:r>
            <a:r>
              <a:rPr lang="it-IT" sz="1200" b="0" i="1" kern="1200" dirty="0">
                <a:solidFill>
                  <a:schemeClr val="tx1"/>
                </a:solidFill>
                <a:effectLst/>
                <a:latin typeface="+mn-lt"/>
                <a:ea typeface="+mn-ea"/>
                <a:cs typeface="+mn-cs"/>
              </a:rPr>
              <a:t>JAMA </a:t>
            </a:r>
            <a:r>
              <a:rPr lang="it-IT" sz="1200" b="0" i="1" kern="1200" dirty="0" err="1">
                <a:solidFill>
                  <a:schemeClr val="tx1"/>
                </a:solidFill>
                <a:effectLst/>
                <a:latin typeface="+mn-lt"/>
                <a:ea typeface="+mn-ea"/>
                <a:cs typeface="+mn-cs"/>
              </a:rPr>
              <a:t>Ophthalmology</a:t>
            </a:r>
            <a:r>
              <a:rPr lang="it-IT" sz="1200" b="0" i="0" kern="1200" dirty="0">
                <a:solidFill>
                  <a:schemeClr val="tx1"/>
                </a:solidFill>
                <a:effectLst/>
                <a:latin typeface="+mn-lt"/>
                <a:ea typeface="+mn-ea"/>
                <a:cs typeface="+mn-cs"/>
              </a:rPr>
              <a:t>, è basato sui dati </a:t>
            </a:r>
            <a:r>
              <a:rPr lang="it-IT" sz="1200" b="0" i="1" kern="1200" dirty="0" err="1">
                <a:solidFill>
                  <a:schemeClr val="tx1"/>
                </a:solidFill>
                <a:effectLst/>
                <a:latin typeface="+mn-lt"/>
                <a:ea typeface="+mn-ea"/>
                <a:cs typeface="+mn-cs"/>
              </a:rPr>
              <a:t>real</a:t>
            </a:r>
            <a:r>
              <a:rPr lang="it-IT" sz="1200" b="0" i="1" kern="1200" dirty="0">
                <a:solidFill>
                  <a:schemeClr val="tx1"/>
                </a:solidFill>
                <a:effectLst/>
                <a:latin typeface="+mn-lt"/>
                <a:ea typeface="+mn-ea"/>
                <a:cs typeface="+mn-cs"/>
              </a:rPr>
              <a:t>-world</a:t>
            </a:r>
            <a:r>
              <a:rPr lang="it-IT" sz="1200" b="0" i="0" kern="1200" dirty="0">
                <a:solidFill>
                  <a:schemeClr val="tx1"/>
                </a:solidFill>
                <a:effectLst/>
                <a:latin typeface="+mn-lt"/>
                <a:ea typeface="+mn-ea"/>
                <a:cs typeface="+mn-cs"/>
              </a:rPr>
              <a:t> ricavati dal database </a:t>
            </a:r>
            <a:r>
              <a:rPr lang="it-IT" sz="1200" b="0" i="0" kern="1200" dirty="0" err="1">
                <a:solidFill>
                  <a:schemeClr val="tx1"/>
                </a:solidFill>
                <a:effectLst/>
                <a:latin typeface="+mn-lt"/>
                <a:ea typeface="+mn-ea"/>
                <a:cs typeface="+mn-cs"/>
              </a:rPr>
              <a:t>TriNetX</a:t>
            </a:r>
            <a:r>
              <a:rPr lang="it-IT" sz="1200" b="0" i="0" kern="1200" dirty="0">
                <a:solidFill>
                  <a:schemeClr val="tx1"/>
                </a:solidFill>
                <a:effectLst/>
                <a:latin typeface="+mn-lt"/>
                <a:ea typeface="+mn-ea"/>
                <a:cs typeface="+mn-cs"/>
              </a:rPr>
              <a:t> e ha utilizzato un disegno di coorte retrospettivo</a:t>
            </a:r>
            <a:r>
              <a:rPr lang="it-IT" sz="1200" b="1" i="0" kern="1200" dirty="0">
                <a:solidFill>
                  <a:schemeClr val="tx1"/>
                </a:solidFill>
                <a:effectLst/>
                <a:latin typeface="+mn-lt"/>
                <a:ea typeface="+mn-ea"/>
                <a:cs typeface="+mn-cs"/>
              </a:rPr>
              <a:t>.</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In particolare, i ricercatori hanno confrontato come </a:t>
            </a:r>
            <a:r>
              <a:rPr lang="it-IT" sz="1200" b="0" i="0" kern="1200" dirty="0" err="1">
                <a:solidFill>
                  <a:schemeClr val="tx1"/>
                </a:solidFill>
                <a:effectLst/>
                <a:latin typeface="+mn-lt"/>
                <a:ea typeface="+mn-ea"/>
                <a:cs typeface="+mn-cs"/>
              </a:rPr>
              <a:t>outcome</a:t>
            </a:r>
            <a:r>
              <a:rPr lang="it-IT" sz="1200" b="0" i="0" kern="1200" dirty="0">
                <a:solidFill>
                  <a:schemeClr val="tx1"/>
                </a:solidFill>
                <a:effectLst/>
                <a:latin typeface="+mn-lt"/>
                <a:ea typeface="+mn-ea"/>
                <a:cs typeface="+mn-cs"/>
              </a:rPr>
              <a:t> primario l’insorgenza di NAION in 174.584 persone con DT2 avviate a trattamento con semaglutide (orale e iniettiva) vs 174.584 persone avviate a trattamenti con farmaci non GLP-1 RA (insulina, sulfaniluree, </a:t>
            </a:r>
            <a:r>
              <a:rPr lang="it-IT" sz="1200" b="0" i="0" kern="1200" dirty="0" err="1">
                <a:solidFill>
                  <a:schemeClr val="tx1"/>
                </a:solidFill>
                <a:effectLst/>
                <a:latin typeface="+mn-lt"/>
                <a:ea typeface="+mn-ea"/>
                <a:cs typeface="+mn-cs"/>
              </a:rPr>
              <a:t>acarbosio</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pioglitazone</a:t>
            </a:r>
            <a:r>
              <a:rPr lang="it-IT" sz="1200" b="0" i="0" kern="1200" dirty="0">
                <a:solidFill>
                  <a:schemeClr val="tx1"/>
                </a:solidFill>
                <a:effectLst/>
                <a:latin typeface="+mn-lt"/>
                <a:ea typeface="+mn-ea"/>
                <a:cs typeface="+mn-cs"/>
              </a:rPr>
              <a:t>, DPP4i e SGLT2i). Il gruppo di confronto è stato formato in modo che le principali variabili in grado di influenzare l’</a:t>
            </a:r>
            <a:r>
              <a:rPr lang="it-IT" sz="1200" b="0" i="0" kern="1200" dirty="0" err="1">
                <a:solidFill>
                  <a:schemeClr val="tx1"/>
                </a:solidFill>
                <a:effectLst/>
                <a:latin typeface="+mn-lt"/>
                <a:ea typeface="+mn-ea"/>
                <a:cs typeface="+mn-cs"/>
              </a:rPr>
              <a:t>outcome</a:t>
            </a:r>
            <a:r>
              <a:rPr lang="it-IT" sz="1200" b="0" i="0" kern="1200" dirty="0">
                <a:solidFill>
                  <a:schemeClr val="tx1"/>
                </a:solidFill>
                <a:effectLst/>
                <a:latin typeface="+mn-lt"/>
                <a:ea typeface="+mn-ea"/>
                <a:cs typeface="+mn-cs"/>
              </a:rPr>
              <a:t> (es. ipertensione arteriosa, dislipidemia, livelli di HbA</a:t>
            </a:r>
            <a:r>
              <a:rPr lang="it-IT" sz="1200" b="0" i="0" kern="1200" baseline="-25000" dirty="0">
                <a:solidFill>
                  <a:schemeClr val="tx1"/>
                </a:solidFill>
                <a:effectLst/>
                <a:latin typeface="+mn-lt"/>
                <a:ea typeface="+mn-ea"/>
                <a:cs typeface="+mn-cs"/>
              </a:rPr>
              <a:t>1c</a:t>
            </a:r>
            <a:r>
              <a:rPr lang="it-IT" sz="1200" b="0" i="0" kern="1200" dirty="0">
                <a:solidFill>
                  <a:schemeClr val="tx1"/>
                </a:solidFill>
                <a:effectLst/>
                <a:latin typeface="+mn-lt"/>
                <a:ea typeface="+mn-ea"/>
                <a:cs typeface="+mn-cs"/>
              </a:rPr>
              <a:t>) fossero bilanciate rispetto al gruppo dei casi.</a:t>
            </a:r>
          </a:p>
          <a:p>
            <a:r>
              <a:rPr lang="it-IT" sz="1200" b="0" i="0" kern="1200" dirty="0">
                <a:solidFill>
                  <a:schemeClr val="tx1"/>
                </a:solidFill>
                <a:effectLst/>
                <a:latin typeface="+mn-lt"/>
                <a:ea typeface="+mn-ea"/>
                <a:cs typeface="+mn-cs"/>
              </a:rPr>
              <a:t>Nel gruppo trattato con semaglutide è emerso un aumento del rischio di sviluppare NAION a partire dal secondo anno di trattamento, con un HR di 2,39 (IC 95%: 1,37-4,18) al secondo anno, di 2,44 (IC 95%: 1,44-4,12) al terzo anno e di 2,05 (IC 95%: 1,26-3,34) al quarto anno. Nessun incremento è invece stato riscontrato per durate di terapie più brevi (1 mese, 3 mesi, 6 mesi e 1 anno). Dai risultati delle analisi di sottogruppo emerge un incremento del rischio associato all’utilizzo del farmaco nella formulazione iniettiva </a:t>
            </a:r>
            <a:r>
              <a:rPr lang="it-IT" sz="1200" b="0" i="0" kern="1200" dirty="0" err="1">
                <a:solidFill>
                  <a:schemeClr val="tx1"/>
                </a:solidFill>
                <a:effectLst/>
                <a:latin typeface="+mn-lt"/>
                <a:ea typeface="+mn-ea"/>
                <a:cs typeface="+mn-cs"/>
              </a:rPr>
              <a:t>Ozempic</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Novonordisk</a:t>
            </a:r>
            <a:r>
              <a:rPr lang="it-IT" sz="1200" b="0" i="0" kern="1200" dirty="0">
                <a:solidFill>
                  <a:schemeClr val="tx1"/>
                </a:solidFill>
                <a:effectLst/>
                <a:latin typeface="+mn-lt"/>
                <a:ea typeface="+mn-ea"/>
                <a:cs typeface="+mn-cs"/>
              </a:rPr>
              <a:t>) (HR, 6,27; IC 95%: 2,92-13,47), ma non all’utilizzo del farmaco nella formulazione iniettiva </a:t>
            </a:r>
            <a:r>
              <a:rPr lang="it-IT" sz="1200" b="0" i="0" kern="1200" dirty="0" err="1">
                <a:solidFill>
                  <a:schemeClr val="tx1"/>
                </a:solidFill>
                <a:effectLst/>
                <a:latin typeface="+mn-lt"/>
                <a:ea typeface="+mn-ea"/>
                <a:cs typeface="+mn-cs"/>
              </a:rPr>
              <a:t>Wegovy</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Novonordisk</a:t>
            </a:r>
            <a:r>
              <a:rPr lang="it-IT" sz="1200" b="0" i="0" kern="1200" dirty="0">
                <a:solidFill>
                  <a:schemeClr val="tx1"/>
                </a:solidFill>
                <a:effectLst/>
                <a:latin typeface="+mn-lt"/>
                <a:ea typeface="+mn-ea"/>
                <a:cs typeface="+mn-cs"/>
              </a:rPr>
              <a:t>) e alla formulazione orale </a:t>
            </a:r>
            <a:r>
              <a:rPr lang="it-IT" sz="1200" b="0" i="0" kern="1200" dirty="0" err="1">
                <a:solidFill>
                  <a:schemeClr val="tx1"/>
                </a:solidFill>
                <a:effectLst/>
                <a:latin typeface="+mn-lt"/>
                <a:ea typeface="+mn-ea"/>
                <a:cs typeface="+mn-cs"/>
              </a:rPr>
              <a:t>Rybelsus</a:t>
            </a:r>
            <a:r>
              <a:rPr lang="it-IT" sz="1200" b="0" i="0" kern="1200" dirty="0">
                <a:solidFill>
                  <a:schemeClr val="tx1"/>
                </a:solidFill>
                <a:effectLst/>
                <a:latin typeface="+mn-lt"/>
                <a:ea typeface="+mn-ea"/>
                <a:cs typeface="+mn-cs"/>
              </a:rPr>
              <a:t> (</a:t>
            </a:r>
            <a:r>
              <a:rPr lang="it-IT" sz="1200" b="0" i="0" kern="1200" dirty="0" err="1">
                <a:solidFill>
                  <a:schemeClr val="tx1"/>
                </a:solidFill>
                <a:effectLst/>
                <a:latin typeface="+mn-lt"/>
                <a:ea typeface="+mn-ea"/>
                <a:cs typeface="+mn-cs"/>
              </a:rPr>
              <a:t>Novonordisk</a:t>
            </a:r>
            <a:r>
              <a:rPr lang="it-IT" sz="1200" b="0" i="0" kern="1200" dirty="0">
                <a:solidFill>
                  <a:schemeClr val="tx1"/>
                </a:solidFill>
                <a:effectLst/>
                <a:latin typeface="+mn-lt"/>
                <a:ea typeface="+mn-ea"/>
                <a:cs typeface="+mn-cs"/>
              </a:rPr>
              <a:t>): tale risultato potrebbe tuttavia essere legato alla minor numerosità degli ultimi due gruppi o alle diverse caratteristiche dei pazienti candidati ai trattamenti.</a:t>
            </a:r>
          </a:p>
          <a:p>
            <a:r>
              <a:rPr lang="it-IT" sz="1200" b="0" i="0" kern="1200" dirty="0">
                <a:solidFill>
                  <a:schemeClr val="tx1"/>
                </a:solidFill>
                <a:effectLst/>
                <a:latin typeface="+mn-lt"/>
                <a:ea typeface="+mn-ea"/>
                <a:cs typeface="+mn-cs"/>
              </a:rPr>
              <a:t>Infine, le analisi di sottogruppo suggeriscono come tale incremento del rischio potrebbe riguardare specifiche categorie di pazienti di sesso femminile (HR, 3,24; IC 95%: 1,68-6,25), di età compresa tra 40 e 64 anni (HR, 3,31; IC 95%,1,68-6,53) e affette da ipertensione arteriosa (HR, 2,42; IC 95%, 1,19-4,92).</a:t>
            </a:r>
          </a:p>
          <a:p>
            <a:r>
              <a:rPr lang="it-IT" sz="1200" b="1" i="0" kern="1200" dirty="0">
                <a:solidFill>
                  <a:schemeClr val="tx1"/>
                </a:solidFill>
                <a:effectLst/>
                <a:latin typeface="+mn-lt"/>
                <a:ea typeface="+mn-ea"/>
                <a:cs typeface="+mn-cs"/>
              </a:rPr>
              <a:t>Sintesi dei risultati e commento.</a:t>
            </a:r>
            <a:r>
              <a:rPr lang="it-IT" sz="1200" b="0" i="0" kern="1200" dirty="0">
                <a:solidFill>
                  <a:schemeClr val="tx1"/>
                </a:solidFill>
                <a:effectLst/>
                <a:latin typeface="+mn-lt"/>
                <a:ea typeface="+mn-ea"/>
                <a:cs typeface="+mn-cs"/>
              </a:rPr>
              <a:t> Il lavoro aggiunge dati a sostegno di una possibile associazione tra utilizzo di semaglutide in persone con DT2 e insorgenza di NAION, specialmente in sottocategorie “vulnerabili” di pazienti. Da precisare che le evidenze non sono al momento conclusive; l’aumento del rischio appare comunque contenuto e deve essere necessariamente bilanciato con gli indiscussi effetti favorevoli del farmaco su controllo glicemico, peso corporeo e protezione cardiovascolare. Sono sicuramente necessari studi prospettici che chiariscano l’effettivo nesso di causalità tra utilizzo del farmaco e complicanza e che delineino con certezza quali siano i pazienti maggiormente esposti a questo rischio.</a:t>
            </a:r>
          </a:p>
          <a:p>
            <a:r>
              <a:rPr lang="it-IT" sz="1200" b="0" i="0" kern="1200" dirty="0">
                <a:solidFill>
                  <a:schemeClr val="tx1"/>
                </a:solidFill>
                <a:effectLst/>
                <a:latin typeface="+mn-lt"/>
                <a:ea typeface="+mn-ea"/>
                <a:cs typeface="+mn-cs"/>
              </a:rPr>
              <a:t>Nel frattempo, come comportarsi? Sicuramente i pazienti in terapia con semaglutide dovrebbero essere monitorati regolarmente per eventuali cambiamenti nella vista ed educati a consultare un oculista in caso di sintomi improvvisi. Inoltre, un accurato controllo di fattori di rischio cardiovascolare, come ipertensione arteriosa e dislipidemia, assume ancora maggiore rilevanza in questo contesto.</a:t>
            </a:r>
          </a:p>
          <a:p>
            <a:br>
              <a:rPr lang="it-IT" dirty="0"/>
            </a:br>
            <a:endParaRPr lang="it-IT" dirty="0"/>
          </a:p>
        </p:txBody>
      </p:sp>
      <p:sp>
        <p:nvSpPr>
          <p:cNvPr id="4" name="Segnaposto numero diapositiva 3"/>
          <p:cNvSpPr>
            <a:spLocks noGrp="1"/>
          </p:cNvSpPr>
          <p:nvPr>
            <p:ph type="sldNum" sz="quarter" idx="5"/>
          </p:nvPr>
        </p:nvSpPr>
        <p:spPr/>
        <p:txBody>
          <a:bodyPr/>
          <a:lstStyle/>
          <a:p>
            <a:fld id="{27816C00-2717-1C49-AC4B-9D8444867165}" type="slidenum">
              <a:rPr lang="it-IT" smtClean="0"/>
              <a:t>87</a:t>
            </a:fld>
            <a:endParaRPr lang="it-IT"/>
          </a:p>
        </p:txBody>
      </p:sp>
    </p:spTree>
    <p:extLst>
      <p:ext uri="{BB962C8B-B14F-4D97-AF65-F5344CB8AC3E}">
        <p14:creationId xmlns:p14="http://schemas.microsoft.com/office/powerpoint/2010/main" val="2853055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GLP-1 receptor was confined to thyroid C-cells in all species but not detectable by ISH or ISLB in human thyroid C-cells. A, Mouse thyroid C-cells after immunohistochemical staining for calcitonin [top row, green (left)/brown (right) staining] and the GLP-1 receptor (bottom row, brown staining). Control figures show no staining when omitting the primary antibody (top) and reduced cellular DAB reaction after </a:t>
            </a:r>
            <a:r>
              <a:rPr lang="en-US" sz="1200" b="0" i="0" kern="1200" dirty="0" err="1">
                <a:solidFill>
                  <a:schemeClr val="tx1"/>
                </a:solidFill>
                <a:effectLst/>
                <a:latin typeface="+mn-lt"/>
                <a:ea typeface="+mn-ea"/>
                <a:cs typeface="+mn-cs"/>
              </a:rPr>
              <a:t>preabsorption</a:t>
            </a:r>
            <a:r>
              <a:rPr lang="en-US" sz="1200" b="0" i="0" kern="1200" dirty="0">
                <a:solidFill>
                  <a:schemeClr val="tx1"/>
                </a:solidFill>
                <a:effectLst/>
                <a:latin typeface="+mn-lt"/>
                <a:ea typeface="+mn-ea"/>
                <a:cs typeface="+mn-cs"/>
              </a:rPr>
              <a:t> with the GLP-1 receptor peptide (bottom). B, Mouse pancreatic islet tissue showing GLP-1 receptor staining (bottom) and a reduced cellular DAB reaction after </a:t>
            </a:r>
            <a:r>
              <a:rPr lang="en-US" sz="1200" b="0" i="0" kern="1200" dirty="0" err="1">
                <a:solidFill>
                  <a:schemeClr val="tx1"/>
                </a:solidFill>
                <a:effectLst/>
                <a:latin typeface="+mn-lt"/>
                <a:ea typeface="+mn-ea"/>
                <a:cs typeface="+mn-cs"/>
              </a:rPr>
              <a:t>preabsorption</a:t>
            </a:r>
            <a:r>
              <a:rPr lang="en-US" sz="1200" b="0" i="0" kern="1200" dirty="0">
                <a:solidFill>
                  <a:schemeClr val="tx1"/>
                </a:solidFill>
                <a:effectLst/>
                <a:latin typeface="+mn-lt"/>
                <a:ea typeface="+mn-ea"/>
                <a:cs typeface="+mn-cs"/>
              </a:rPr>
              <a:t> with the GLP-1 receptor peptide (top). C, Human thyroid tissue after ISH for human GLP-1 receptor mRNA. Bright silver grains from autoradiography are shown by dark-field microscopy. The top row, when compared with corresponding controls on the bottom row, shows the presence of calcitonin mRNA and cyclophilin mRNA but no GLP-1 receptor mRNA. D and E, Rat (D) and human (E) thyroid tissue after immunohistochemical staining for calcitonin and ISLB with [ 125 I]exendin(9-39) in three adjacent tissue sections: calcitonin (brown DAB precipitate), GLP-1 receptor ligand binding (bright silver grains), control (competition with unlabeled GLP-1). The positive signal (difference between middle and right picture) for GLP-1 ligand binding occurred in all eight rats but not in any thyroid tissues from 13 human donors (seven postmortem donors and six fresh resected donors; females, n 6, 45-76 yr; males, n 7, 25-62 yr; two donor samples had C-cells localized in small clusters, eight had C-cells located as single cells, and three contained no C-cells). The final figure in each of D and E shows ISLB of [ 125 I]GLP-1(7-36NH 2 ) to rat and human pancreatic islets, respectively.</a:t>
            </a:r>
          </a:p>
          <a:p>
            <a:endParaRPr lang="it-IT" dirty="0"/>
          </a:p>
        </p:txBody>
      </p:sp>
      <p:sp>
        <p:nvSpPr>
          <p:cNvPr id="4" name="Segnaposto numero diapositiva 3"/>
          <p:cNvSpPr>
            <a:spLocks noGrp="1"/>
          </p:cNvSpPr>
          <p:nvPr>
            <p:ph type="sldNum" sz="quarter" idx="5"/>
          </p:nvPr>
        </p:nvSpPr>
        <p:spPr/>
        <p:txBody>
          <a:bodyPr/>
          <a:lstStyle/>
          <a:p>
            <a:fld id="{8A57583E-DE33-4E25-B18F-E25497149F4F}" type="slidenum">
              <a:rPr lang="it-IT" smtClean="0"/>
              <a:t>89</a:t>
            </a:fld>
            <a:endParaRPr lang="it-IT"/>
          </a:p>
        </p:txBody>
      </p:sp>
    </p:spTree>
    <p:extLst>
      <p:ext uri="{BB962C8B-B14F-4D97-AF65-F5344CB8AC3E}">
        <p14:creationId xmlns:p14="http://schemas.microsoft.com/office/powerpoint/2010/main" val="660952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immagine diapositiva 1"/>
          <p:cNvSpPr>
            <a:spLocks noGrp="1" noRot="1" noChangeAspect="1" noTextEdit="1"/>
          </p:cNvSpPr>
          <p:nvPr>
            <p:ph type="sldImg"/>
          </p:nvPr>
        </p:nvSpPr>
        <p:spPr>
          <a:xfrm>
            <a:off x="392113" y="685800"/>
            <a:ext cx="6046787" cy="3402013"/>
          </a:xfrm>
          <a:ln/>
        </p:spPr>
      </p:sp>
      <p:sp>
        <p:nvSpPr>
          <p:cNvPr id="7987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altLang="it-IT" sz="300" dirty="0"/>
          </a:p>
        </p:txBody>
      </p:sp>
      <p:sp>
        <p:nvSpPr>
          <p:cNvPr id="79876" name="Segnaposto intestazione 3"/>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1905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r>
              <a:rPr lang="it-IT" altLang="it-IT" sz="1200">
                <a:solidFill>
                  <a:srgbClr val="000000"/>
                </a:solidFill>
                <a:ea typeface="Arial Unicode MS" charset="-128"/>
              </a:rPr>
              <a:t>QBGROUP spa</a:t>
            </a:r>
          </a:p>
        </p:txBody>
      </p:sp>
      <p:sp>
        <p:nvSpPr>
          <p:cNvPr id="79877" name="Segnaposto piè di pagina 4"/>
          <p:cNvSpPr>
            <a:spLocks noGrp="1"/>
          </p:cNvSpPr>
          <p:nvPr>
            <p:ph type="ft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1905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r>
              <a:rPr lang="it-IT" altLang="it-IT" sz="1200">
                <a:solidFill>
                  <a:srgbClr val="000000"/>
                </a:solidFill>
                <a:ea typeface="Arial Unicode MS" charset="-128"/>
              </a:rPr>
              <a:t>Titolo della relazione</a:t>
            </a:r>
          </a:p>
        </p:txBody>
      </p:sp>
      <p:sp>
        <p:nvSpPr>
          <p:cNvPr id="79878" name="Segnaposto numero diapositiva 5"/>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19050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fld id="{251C61C5-F7A5-4724-8782-A238C067D6E7}" type="slidenum">
              <a:rPr lang="it-IT" altLang="it-IT" sz="1200" smtClean="0">
                <a:solidFill>
                  <a:srgbClr val="000000"/>
                </a:solidFill>
                <a:ea typeface="Arial Unicode MS" charset="-128"/>
              </a:rPr>
              <a:pPr/>
              <a:t>94</a:t>
            </a:fld>
            <a:endParaRPr lang="it-IT" altLang="it-IT" sz="1200">
              <a:solidFill>
                <a:srgbClr val="000000"/>
              </a:solidFill>
              <a:ea typeface="Arial Unicode MS" charset="-128"/>
            </a:endParaRPr>
          </a:p>
        </p:txBody>
      </p:sp>
    </p:spTree>
    <p:extLst>
      <p:ext uri="{BB962C8B-B14F-4D97-AF65-F5344CB8AC3E}">
        <p14:creationId xmlns:p14="http://schemas.microsoft.com/office/powerpoint/2010/main" val="2528739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None/>
            </a:pPr>
            <a:r>
              <a:rPr lang="it-IT" b="1" dirty="0"/>
              <a:t>c</a:t>
            </a:r>
            <a:endParaRPr lang="it-IT" dirty="0"/>
          </a:p>
        </p:txBody>
      </p:sp>
      <p:sp>
        <p:nvSpPr>
          <p:cNvPr id="4" name="Segnaposto numero diapositiva 3"/>
          <p:cNvSpPr>
            <a:spLocks noGrp="1"/>
          </p:cNvSpPr>
          <p:nvPr>
            <p:ph type="sldNum" sz="quarter" idx="5"/>
          </p:nvPr>
        </p:nvSpPr>
        <p:spPr/>
        <p:txBody>
          <a:bodyPr/>
          <a:lstStyle/>
          <a:p>
            <a:fld id="{84BFCCD0-F5CE-44B6-9EB4-79001B9C66E6}" type="slidenum">
              <a:rPr lang="it-IT" smtClean="0"/>
              <a:t>95</a:t>
            </a:fld>
            <a:endParaRPr lang="it-IT"/>
          </a:p>
        </p:txBody>
      </p:sp>
    </p:spTree>
    <p:extLst>
      <p:ext uri="{BB962C8B-B14F-4D97-AF65-F5344CB8AC3E}">
        <p14:creationId xmlns:p14="http://schemas.microsoft.com/office/powerpoint/2010/main" val="3070835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E962E-FEF2-CC4A-641C-83A023A7180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B6F91E4-E9F0-9B09-0524-65EFB873085A}"/>
              </a:ext>
            </a:extLst>
          </p:cNvPr>
          <p:cNvSpPr>
            <a:spLocks noGrp="1" noRot="1" noChangeAspect="1"/>
          </p:cNvSpPr>
          <p:nvPr>
            <p:ph type="sldImg"/>
          </p:nvPr>
        </p:nvSpPr>
        <p:spPr>
          <a:xfrm>
            <a:off x="233363" y="812800"/>
            <a:ext cx="7048500" cy="3965575"/>
          </a:xfrm>
        </p:spPr>
      </p:sp>
      <p:sp>
        <p:nvSpPr>
          <p:cNvPr id="3" name="Segnaposto note 2">
            <a:extLst>
              <a:ext uri="{FF2B5EF4-FFF2-40B4-BE49-F238E27FC236}">
                <a16:creationId xmlns:a16="http://schemas.microsoft.com/office/drawing/2014/main" id="{B8DE6BFC-A7BC-599A-6C38-3BF962D82606}"/>
              </a:ext>
            </a:extLst>
          </p:cNvPr>
          <p:cNvSpPr>
            <a:spLocks noGrp="1"/>
          </p:cNvSpPr>
          <p:nvPr>
            <p:ph type="body" idx="1"/>
          </p:nvPr>
        </p:nvSpPr>
        <p:spPr/>
        <p:txBody>
          <a:bodyPr/>
          <a:lstStyle/>
          <a:p>
            <a:r>
              <a:rPr lang="it-IT" sz="1800" b="0" i="0" u="none" strike="noStrike" cap="none" baseline="0" dirty="0" err="1">
                <a:solidFill>
                  <a:srgbClr val="000000"/>
                </a:solidFill>
                <a:latin typeface="Arial"/>
                <a:ea typeface="Arial"/>
                <a:cs typeface="Arial"/>
                <a:sym typeface="Arial"/>
              </a:rPr>
              <a:t>is</a:t>
            </a:r>
            <a:r>
              <a:rPr lang="it-IT" sz="1800" b="0" i="0" u="none" strike="noStrike" cap="none" baseline="0" dirty="0">
                <a:solidFill>
                  <a:srgbClr val="000000"/>
                </a:solidFill>
                <a:latin typeface="Arial"/>
                <a:ea typeface="Arial"/>
                <a:cs typeface="Arial"/>
                <a:sym typeface="Arial"/>
              </a:rPr>
              <a:t> one of the </a:t>
            </a:r>
            <a:r>
              <a:rPr lang="en-US" sz="1800" b="0" i="0" u="none" strike="noStrike" cap="none" baseline="0" dirty="0">
                <a:solidFill>
                  <a:srgbClr val="000000"/>
                </a:solidFill>
                <a:latin typeface="Arial"/>
                <a:ea typeface="Arial"/>
                <a:cs typeface="Arial"/>
                <a:sym typeface="Arial"/>
              </a:rPr>
              <a:t>largest clinical trial programs for the management of obesity and assessed the efficacy and safety of </a:t>
            </a:r>
            <a:r>
              <a:rPr lang="en-US" sz="1800" b="0" i="0" u="none" strike="noStrike" cap="none" baseline="0" dirty="0" err="1">
                <a:solidFill>
                  <a:srgbClr val="000000"/>
                </a:solidFill>
                <a:latin typeface="Arial"/>
                <a:ea typeface="Arial"/>
                <a:cs typeface="Arial"/>
                <a:sym typeface="Arial"/>
              </a:rPr>
              <a:t>semaglutide</a:t>
            </a:r>
            <a:r>
              <a:rPr lang="en-US" sz="1800" b="0" i="0" u="none" strike="noStrike" cap="none" baseline="0" dirty="0">
                <a:solidFill>
                  <a:srgbClr val="000000"/>
                </a:solidFill>
                <a:latin typeface="Arial"/>
                <a:ea typeface="Arial"/>
                <a:cs typeface="Arial"/>
                <a:sym typeface="Arial"/>
              </a:rPr>
              <a:t> 2.4 mg </a:t>
            </a:r>
            <a:r>
              <a:rPr lang="it-IT" sz="1800" b="0" i="0" u="none" strike="noStrike" cap="none" baseline="0" dirty="0" err="1">
                <a:solidFill>
                  <a:srgbClr val="000000"/>
                </a:solidFill>
                <a:latin typeface="Arial"/>
                <a:ea typeface="Arial"/>
                <a:cs typeface="Arial"/>
                <a:sym typeface="Arial"/>
              </a:rPr>
              <a:t>subcutaneously</a:t>
            </a:r>
            <a:r>
              <a:rPr lang="it-IT" sz="1800" b="0" i="0" u="none" strike="noStrike" cap="none" baseline="0" dirty="0">
                <a:solidFill>
                  <a:srgbClr val="000000"/>
                </a:solidFill>
                <a:latin typeface="Arial"/>
                <a:ea typeface="Arial"/>
                <a:cs typeface="Arial"/>
                <a:sym typeface="Arial"/>
              </a:rPr>
              <a:t> once </a:t>
            </a:r>
            <a:r>
              <a:rPr lang="it-IT" sz="1800" b="0" i="0" u="none" strike="noStrike" cap="none" baseline="0" dirty="0" err="1">
                <a:solidFill>
                  <a:srgbClr val="000000"/>
                </a:solidFill>
                <a:latin typeface="Arial"/>
                <a:ea typeface="Arial"/>
                <a:cs typeface="Arial"/>
                <a:sym typeface="Arial"/>
              </a:rPr>
              <a:t>weekly</a:t>
            </a:r>
            <a:r>
              <a:rPr lang="it-IT" sz="1800" b="0" i="0" u="none" strike="noStrike" cap="none" baseline="0" dirty="0">
                <a:solidFill>
                  <a:srgbClr val="000000"/>
                </a:solidFill>
                <a:latin typeface="Arial"/>
                <a:ea typeface="Arial"/>
                <a:cs typeface="Arial"/>
                <a:sym typeface="Arial"/>
              </a:rPr>
              <a:t>.</a:t>
            </a:r>
            <a:endParaRPr lang="it-IT" dirty="0"/>
          </a:p>
        </p:txBody>
      </p:sp>
      <p:sp>
        <p:nvSpPr>
          <p:cNvPr id="4" name="Segnaposto numero diapositiva 3">
            <a:extLst>
              <a:ext uri="{FF2B5EF4-FFF2-40B4-BE49-F238E27FC236}">
                <a16:creationId xmlns:a16="http://schemas.microsoft.com/office/drawing/2014/main" id="{D4FC7CF2-BA65-FA12-45F8-778B9119F5E2}"/>
              </a:ext>
            </a:extLst>
          </p:cNvPr>
          <p:cNvSpPr>
            <a:spLocks noGrp="1"/>
          </p:cNvSpPr>
          <p:nvPr>
            <p:ph type="sldNum" idx="12"/>
          </p:nvPr>
        </p:nvSpPr>
        <p:spPr/>
        <p:txBody>
          <a:bodyPr/>
          <a:lstStyle/>
          <a:p>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fld id="{00000000-1234-1234-1234-123412341234}" type="slidenum">
              <a:rPr kumimoji="0" lang="en-GB" sz="1400" b="0" i="0" u="none" strike="noStrike" kern="120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5662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306A0-9E28-C849-AD80-827156F5D20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A82917A-E48F-D226-5467-13604A1919A8}"/>
              </a:ext>
            </a:extLst>
          </p:cNvPr>
          <p:cNvSpPr>
            <a:spLocks noGrp="1" noRot="1" noChangeAspect="1"/>
          </p:cNvSpPr>
          <p:nvPr>
            <p:ph type="sldImg"/>
          </p:nvPr>
        </p:nvSpPr>
        <p:spPr>
          <a:xfrm>
            <a:off x="233363" y="812800"/>
            <a:ext cx="7048500" cy="3965575"/>
          </a:xfrm>
        </p:spPr>
      </p:sp>
      <p:sp>
        <p:nvSpPr>
          <p:cNvPr id="3" name="Segnaposto note 2">
            <a:extLst>
              <a:ext uri="{FF2B5EF4-FFF2-40B4-BE49-F238E27FC236}">
                <a16:creationId xmlns:a16="http://schemas.microsoft.com/office/drawing/2014/main" id="{5F6FD5D0-7C89-4540-CBAE-ACFEEEE343F9}"/>
              </a:ext>
            </a:extLst>
          </p:cNvPr>
          <p:cNvSpPr>
            <a:spLocks noGrp="1"/>
          </p:cNvSpPr>
          <p:nvPr>
            <p:ph type="body" idx="1"/>
          </p:nvPr>
        </p:nvSpPr>
        <p:spPr/>
        <p:txBody>
          <a:bodyPr/>
          <a:lstStyle/>
          <a:p>
            <a:r>
              <a:rPr lang="it-IT" sz="1800" b="0" i="0" u="none" strike="noStrike" cap="none" baseline="0" dirty="0" err="1">
                <a:solidFill>
                  <a:srgbClr val="000000"/>
                </a:solidFill>
                <a:latin typeface="Arial"/>
                <a:ea typeface="Arial"/>
                <a:cs typeface="Arial"/>
                <a:sym typeface="Arial"/>
              </a:rPr>
              <a:t>is</a:t>
            </a:r>
            <a:r>
              <a:rPr lang="it-IT" sz="1800" b="0" i="0" u="none" strike="noStrike" cap="none" baseline="0" dirty="0">
                <a:solidFill>
                  <a:srgbClr val="000000"/>
                </a:solidFill>
                <a:latin typeface="Arial"/>
                <a:ea typeface="Arial"/>
                <a:cs typeface="Arial"/>
                <a:sym typeface="Arial"/>
              </a:rPr>
              <a:t> one of the </a:t>
            </a:r>
            <a:r>
              <a:rPr lang="en-US" sz="1800" b="0" i="0" u="none" strike="noStrike" cap="none" baseline="0" dirty="0">
                <a:solidFill>
                  <a:srgbClr val="000000"/>
                </a:solidFill>
                <a:latin typeface="Arial"/>
                <a:ea typeface="Arial"/>
                <a:cs typeface="Arial"/>
                <a:sym typeface="Arial"/>
              </a:rPr>
              <a:t>largest clinical trial programs for the management of obesity and assessed the efficacy and safety of </a:t>
            </a:r>
            <a:r>
              <a:rPr lang="en-US" sz="1800" b="0" i="0" u="none" strike="noStrike" cap="none" baseline="0" dirty="0" err="1">
                <a:solidFill>
                  <a:srgbClr val="000000"/>
                </a:solidFill>
                <a:latin typeface="Arial"/>
                <a:ea typeface="Arial"/>
                <a:cs typeface="Arial"/>
                <a:sym typeface="Arial"/>
              </a:rPr>
              <a:t>semaglutide</a:t>
            </a:r>
            <a:r>
              <a:rPr lang="en-US" sz="1800" b="0" i="0" u="none" strike="noStrike" cap="none" baseline="0" dirty="0">
                <a:solidFill>
                  <a:srgbClr val="000000"/>
                </a:solidFill>
                <a:latin typeface="Arial"/>
                <a:ea typeface="Arial"/>
                <a:cs typeface="Arial"/>
                <a:sym typeface="Arial"/>
              </a:rPr>
              <a:t> 2.4 mg </a:t>
            </a:r>
            <a:r>
              <a:rPr lang="it-IT" sz="1800" b="0" i="0" u="none" strike="noStrike" cap="none" baseline="0" dirty="0" err="1">
                <a:solidFill>
                  <a:srgbClr val="000000"/>
                </a:solidFill>
                <a:latin typeface="Arial"/>
                <a:ea typeface="Arial"/>
                <a:cs typeface="Arial"/>
                <a:sym typeface="Arial"/>
              </a:rPr>
              <a:t>subcutaneously</a:t>
            </a:r>
            <a:r>
              <a:rPr lang="it-IT" sz="1800" b="0" i="0" u="none" strike="noStrike" cap="none" baseline="0" dirty="0">
                <a:solidFill>
                  <a:srgbClr val="000000"/>
                </a:solidFill>
                <a:latin typeface="Arial"/>
                <a:ea typeface="Arial"/>
                <a:cs typeface="Arial"/>
                <a:sym typeface="Arial"/>
              </a:rPr>
              <a:t> once </a:t>
            </a:r>
            <a:r>
              <a:rPr lang="it-IT" sz="1800" b="0" i="0" u="none" strike="noStrike" cap="none" baseline="0" dirty="0" err="1">
                <a:solidFill>
                  <a:srgbClr val="000000"/>
                </a:solidFill>
                <a:latin typeface="Arial"/>
                <a:ea typeface="Arial"/>
                <a:cs typeface="Arial"/>
                <a:sym typeface="Arial"/>
              </a:rPr>
              <a:t>weekly</a:t>
            </a:r>
            <a:r>
              <a:rPr lang="it-IT" sz="1800" b="0" i="0" u="none" strike="noStrike" cap="none" baseline="0" dirty="0">
                <a:solidFill>
                  <a:srgbClr val="000000"/>
                </a:solidFill>
                <a:latin typeface="Arial"/>
                <a:ea typeface="Arial"/>
                <a:cs typeface="Arial"/>
                <a:sym typeface="Arial"/>
              </a:rPr>
              <a:t>.</a:t>
            </a:r>
            <a:endParaRPr lang="it-IT" dirty="0"/>
          </a:p>
        </p:txBody>
      </p:sp>
      <p:sp>
        <p:nvSpPr>
          <p:cNvPr id="4" name="Segnaposto numero diapositiva 3">
            <a:extLst>
              <a:ext uri="{FF2B5EF4-FFF2-40B4-BE49-F238E27FC236}">
                <a16:creationId xmlns:a16="http://schemas.microsoft.com/office/drawing/2014/main" id="{0CFD2789-7907-912E-D1EC-57C5D87113F9}"/>
              </a:ext>
            </a:extLst>
          </p:cNvPr>
          <p:cNvSpPr>
            <a:spLocks noGrp="1"/>
          </p:cNvSpPr>
          <p:nvPr>
            <p:ph type="sldNum" idx="12"/>
          </p:nvPr>
        </p:nvSpPr>
        <p:spPr/>
        <p:txBody>
          <a:bodyPr/>
          <a:lstStyle/>
          <a:p>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fld id="{00000000-1234-1234-1234-123412341234}" type="slidenum">
              <a:rPr kumimoji="0" lang="en-GB" sz="1400" b="0" i="0" u="none" strike="noStrike" kern="1200" cap="none" spc="0" normalizeH="0" baseline="0" noProof="0" smtClean="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93000"/>
                </a:lnSpc>
                <a:spcBef>
                  <a:spcPts val="0"/>
                </a:spcBef>
                <a:spcAft>
                  <a:spcPts val="0"/>
                </a:spcAft>
                <a:buClr>
                  <a:srgbClr val="000000"/>
                </a:buClr>
                <a:buSzPts val="1400"/>
                <a:buFont typeface="Times New Roman"/>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224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Se da</a:t>
            </a:r>
            <a:r>
              <a:rPr lang="it-IT" baseline="0" dirty="0"/>
              <a:t> un lato la prevenzione cardiovascolare si ottiene con cali ponderali sostanziali, l’azione sui principali fattori di rischio necessita di un risultato molto inferiore.</a:t>
            </a:r>
            <a:endParaRPr lang="it-IT" dirty="0"/>
          </a:p>
        </p:txBody>
      </p:sp>
      <p:sp>
        <p:nvSpPr>
          <p:cNvPr id="4" name="Segnaposto numero diapositiva 3"/>
          <p:cNvSpPr>
            <a:spLocks noGrp="1"/>
          </p:cNvSpPr>
          <p:nvPr>
            <p:ph type="sldNum" sz="quarter" idx="10"/>
          </p:nvPr>
        </p:nvSpPr>
        <p:spPr/>
        <p:txBody>
          <a:bodyPr/>
          <a:lstStyle/>
          <a:p>
            <a:fld id="{FDBBFDF7-CFD9-7746-A980-68BFB2C4E6D1}" type="slidenum">
              <a:rPr lang="it-IT" smtClean="0"/>
              <a:t>106</a:t>
            </a:fld>
            <a:endParaRPr lang="it-IT"/>
          </a:p>
        </p:txBody>
      </p:sp>
    </p:spTree>
    <p:extLst>
      <p:ext uri="{BB962C8B-B14F-4D97-AF65-F5344CB8AC3E}">
        <p14:creationId xmlns:p14="http://schemas.microsoft.com/office/powerpoint/2010/main" val="2112688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 Background (Contesto)</a:t>
            </a:r>
          </a:p>
          <a:p>
            <a:r>
              <a:rPr lang="it-IT" dirty="0"/>
              <a:t>L’accumulo di diverse patologie in quadri di </a:t>
            </a:r>
            <a:r>
              <a:rPr lang="it-IT" b="1" dirty="0" err="1"/>
              <a:t>multimorbidità</a:t>
            </a:r>
            <a:r>
              <a:rPr lang="it-IT" b="1" dirty="0"/>
              <a:t> complessa</a:t>
            </a:r>
            <a:r>
              <a:rPr lang="it-IT" dirty="0"/>
              <a:t> rende difficile la prevenzione se ogni malattia viene affrontata singolarmente.</a:t>
            </a:r>
            <a:br>
              <a:rPr lang="it-IT" dirty="0"/>
            </a:br>
            <a:r>
              <a:rPr lang="it-IT" dirty="0"/>
              <a:t>L’obiettivo dello studio era valutare:</a:t>
            </a:r>
          </a:p>
          <a:p>
            <a:r>
              <a:rPr lang="it-IT" dirty="0"/>
              <a:t>L’obesità come </a:t>
            </a:r>
            <a:r>
              <a:rPr lang="it-IT" b="1" dirty="0"/>
              <a:t>fattore di rischio condiviso</a:t>
            </a:r>
            <a:r>
              <a:rPr lang="it-IT" dirty="0"/>
              <a:t> per diverse malattie comuni;</a:t>
            </a:r>
          </a:p>
          <a:p>
            <a:r>
              <a:rPr lang="it-IT" dirty="0"/>
              <a:t>Le </a:t>
            </a:r>
            <a:r>
              <a:rPr lang="it-IT" b="1" dirty="0"/>
              <a:t>associazioni tra malattie correlate all’obesità</a:t>
            </a:r>
            <a:r>
              <a:rPr lang="it-IT" dirty="0"/>
              <a:t>;</a:t>
            </a:r>
          </a:p>
          <a:p>
            <a:r>
              <a:rPr lang="it-IT" dirty="0"/>
              <a:t>Il ruolo dell’obesità nello sviluppo di </a:t>
            </a:r>
            <a:r>
              <a:rPr lang="it-IT" b="1" dirty="0" err="1"/>
              <a:t>multimorbidità</a:t>
            </a:r>
            <a:r>
              <a:rPr lang="it-IT" b="1" dirty="0"/>
              <a:t> complessa</a:t>
            </a:r>
            <a:r>
              <a:rPr lang="it-IT" dirty="0"/>
              <a:t> (definita come la presenza di quattro o più comorbidità).</a:t>
            </a:r>
          </a:p>
          <a:p>
            <a:br>
              <a:rPr lang="it-IT" dirty="0"/>
            </a:br>
            <a:endParaRPr lang="it-IT" dirty="0"/>
          </a:p>
          <a:p>
            <a:r>
              <a:rPr lang="it-IT" b="1" dirty="0"/>
              <a:t>🔹 Metodi</a:t>
            </a:r>
          </a:p>
          <a:p>
            <a:r>
              <a:rPr lang="it-IT" dirty="0"/>
              <a:t>Studio osservazionale basato su dati prospettici combinati provenienti da due coorti finlandesi:</a:t>
            </a:r>
          </a:p>
          <a:p>
            <a:r>
              <a:rPr lang="it-IT" b="1" dirty="0"/>
              <a:t>Health and Social Support Study</a:t>
            </a:r>
            <a:endParaRPr lang="it-IT" dirty="0"/>
          </a:p>
          <a:p>
            <a:r>
              <a:rPr lang="it-IT" b="1" dirty="0" err="1"/>
              <a:t>Finnish</a:t>
            </a:r>
            <a:r>
              <a:rPr lang="it-IT" b="1" dirty="0"/>
              <a:t> Public Sector Study</a:t>
            </a:r>
            <a:endParaRPr lang="it-IT" dirty="0"/>
          </a:p>
          <a:p>
            <a:r>
              <a:rPr lang="it-IT" dirty="0"/>
              <a:t>👉 Totale: </a:t>
            </a:r>
            <a:r>
              <a:rPr lang="it-IT" b="1" dirty="0"/>
              <a:t>114.657 adulti</a:t>
            </a:r>
            <a:r>
              <a:rPr lang="it-IT" dirty="0"/>
              <a:t> (età 16–78 anni, arruolati 1998–2013)</a:t>
            </a:r>
            <a:br>
              <a:rPr lang="it-IT" dirty="0"/>
            </a:br>
            <a:r>
              <a:rPr lang="it-IT" dirty="0"/>
              <a:t>Replica indipendente nello </a:t>
            </a:r>
            <a:r>
              <a:rPr lang="it-IT" b="1" dirty="0"/>
              <a:t>UK </a:t>
            </a:r>
            <a:r>
              <a:rPr lang="it-IT" b="1" dirty="0" err="1"/>
              <a:t>Biobank</a:t>
            </a:r>
            <a:r>
              <a:rPr lang="it-IT" dirty="0"/>
              <a:t>: </a:t>
            </a:r>
            <a:r>
              <a:rPr lang="it-IT" b="1" dirty="0"/>
              <a:t>499.357 adulti</a:t>
            </a:r>
            <a:r>
              <a:rPr lang="it-IT" dirty="0"/>
              <a:t> (età 38–73 anni, arruolati 2006–2010).</a:t>
            </a:r>
          </a:p>
          <a:p>
            <a:r>
              <a:rPr lang="it-IT" dirty="0"/>
              <a:t>BMI e caratteristiche cliniche valutate al basale.</a:t>
            </a:r>
          </a:p>
          <a:p>
            <a:r>
              <a:rPr lang="it-IT" dirty="0"/>
              <a:t>Classi di BMI:</a:t>
            </a:r>
          </a:p>
          <a:p>
            <a:pPr lvl="1"/>
            <a:r>
              <a:rPr lang="it-IT" dirty="0"/>
              <a:t>Obesità ≥30,0 kg/m²</a:t>
            </a:r>
          </a:p>
          <a:p>
            <a:pPr lvl="1"/>
            <a:r>
              <a:rPr lang="it-IT" dirty="0"/>
              <a:t>Sovrappeso 25,0–29,9 kg/m²</a:t>
            </a:r>
          </a:p>
          <a:p>
            <a:pPr lvl="1"/>
            <a:r>
              <a:rPr lang="it-IT" dirty="0"/>
              <a:t>Peso normale 18,5–24,9 kg/m²</a:t>
            </a:r>
          </a:p>
          <a:p>
            <a:pPr lvl="1"/>
            <a:r>
              <a:rPr lang="it-IT" dirty="0"/>
              <a:t>Sottopeso &lt;18,5 kg/m²</a:t>
            </a:r>
          </a:p>
          <a:p>
            <a:r>
              <a:rPr lang="it-IT" dirty="0"/>
              <a:t>Tramite collegamento con registri sanitari nazionali, i partecipanti sono stati seguiti per </a:t>
            </a:r>
            <a:r>
              <a:rPr lang="it-IT" b="1" dirty="0"/>
              <a:t>mortalità e diagnosi di malattie (ICD-10)</a:t>
            </a:r>
            <a:r>
              <a:rPr lang="it-IT" dirty="0"/>
              <a:t>.</a:t>
            </a:r>
            <a:br>
              <a:rPr lang="it-IT" dirty="0"/>
            </a:br>
            <a:r>
              <a:rPr lang="it-IT" dirty="0"/>
              <a:t>Sono stati calcolati </a:t>
            </a:r>
            <a:r>
              <a:rPr lang="it-IT" b="1" dirty="0"/>
              <a:t>hazard ratio (HR)</a:t>
            </a:r>
            <a:r>
              <a:rPr lang="it-IT" dirty="0"/>
              <a:t>, </a:t>
            </a:r>
            <a:r>
              <a:rPr lang="it-IT" b="1" dirty="0"/>
              <a:t>intervalli di confidenza (IC 95%)</a:t>
            </a:r>
            <a:r>
              <a:rPr lang="it-IT" dirty="0"/>
              <a:t> e </a:t>
            </a:r>
            <a:r>
              <a:rPr lang="it-IT" b="1" dirty="0"/>
              <a:t>frazioni attribuibili di popolazione (PAF)</a:t>
            </a:r>
            <a:r>
              <a:rPr lang="it-IT" dirty="0"/>
              <a:t> per le associazioni tra BMI e </a:t>
            </a:r>
            <a:r>
              <a:rPr lang="it-IT" dirty="0" err="1"/>
              <a:t>multimorbidità</a:t>
            </a:r>
            <a:r>
              <a:rPr lang="it-IT" dirty="0"/>
              <a:t>.</a:t>
            </a:r>
          </a:p>
          <a:p>
            <a:br>
              <a:rPr lang="it-IT" dirty="0"/>
            </a:br>
            <a:endParaRPr lang="it-IT" dirty="0"/>
          </a:p>
          <a:p>
            <a:r>
              <a:rPr lang="it-IT" b="1" dirty="0"/>
              <a:t>🔹 Risultati</a:t>
            </a:r>
          </a:p>
          <a:p>
            <a:r>
              <a:rPr lang="it-IT" b="1" dirty="0"/>
              <a:t>Follow-up medio:</a:t>
            </a:r>
            <a:r>
              <a:rPr lang="it-IT" dirty="0"/>
              <a:t> 12,1 anni (±3,8) in Finlandia; 11,8 anni (±1,7) nello UK </a:t>
            </a:r>
            <a:r>
              <a:rPr lang="it-IT" dirty="0" err="1"/>
              <a:t>Biobank</a:t>
            </a:r>
            <a:r>
              <a:rPr lang="it-IT" dirty="0"/>
              <a:t>.</a:t>
            </a:r>
          </a:p>
          <a:p>
            <a:r>
              <a:rPr lang="it-IT" dirty="0"/>
              <a:t>L’obesità è risultata associata a </a:t>
            </a:r>
            <a:r>
              <a:rPr lang="it-IT" b="1" dirty="0"/>
              <a:t>21 malattie</a:t>
            </a:r>
            <a:r>
              <a:rPr lang="it-IT" dirty="0"/>
              <a:t> non sovrapponibili (cardiometaboliche, digestive, respiratorie, neurologiche, muscoloscheletriche e infettive) dopo correzione multipla Bonferroni e con HR &gt;1,50.</a:t>
            </a:r>
          </a:p>
          <a:p>
            <a:r>
              <a:rPr lang="it-IT" dirty="0"/>
              <a:t>Rispetto al peso normale:</a:t>
            </a:r>
          </a:p>
          <a:p>
            <a:r>
              <a:rPr lang="it-IT" dirty="0"/>
              <a:t>HR = </a:t>
            </a:r>
            <a:r>
              <a:rPr lang="it-IT" b="1" dirty="0"/>
              <a:t>2,83</a:t>
            </a:r>
            <a:r>
              <a:rPr lang="it-IT" dirty="0"/>
              <a:t> (IC 95% 2,74–2,93; PAF 19,9%) → almeno </a:t>
            </a:r>
            <a:r>
              <a:rPr lang="it-IT" b="1" dirty="0"/>
              <a:t>una malattia</a:t>
            </a:r>
            <a:r>
              <a:rPr lang="it-IT" dirty="0"/>
              <a:t> correlata all’obesità</a:t>
            </a:r>
          </a:p>
          <a:p>
            <a:r>
              <a:rPr lang="it-IT" dirty="0"/>
              <a:t>HR = </a:t>
            </a:r>
            <a:r>
              <a:rPr lang="it-IT" b="1" dirty="0"/>
              <a:t>5,17</a:t>
            </a:r>
            <a:r>
              <a:rPr lang="it-IT" dirty="0"/>
              <a:t> (4,84–5,53; PAF 34,4%) → </a:t>
            </a:r>
            <a:r>
              <a:rPr lang="it-IT" b="1" dirty="0"/>
              <a:t>due malattie</a:t>
            </a:r>
            <a:endParaRPr lang="it-IT" dirty="0"/>
          </a:p>
          <a:p>
            <a:r>
              <a:rPr lang="it-IT" dirty="0"/>
              <a:t>HR = </a:t>
            </a:r>
            <a:r>
              <a:rPr lang="it-IT" b="1" dirty="0"/>
              <a:t>12,39</a:t>
            </a:r>
            <a:r>
              <a:rPr lang="it-IT" dirty="0"/>
              <a:t> (9,26–16,58; PAF 55,2%) → </a:t>
            </a:r>
            <a:r>
              <a:rPr lang="it-IT" b="1" dirty="0" err="1"/>
              <a:t>multimorbidità</a:t>
            </a:r>
            <a:r>
              <a:rPr lang="it-IT" b="1" dirty="0"/>
              <a:t> complessa</a:t>
            </a:r>
            <a:r>
              <a:rPr lang="it-IT" dirty="0"/>
              <a:t> (≥4 malattie)</a:t>
            </a:r>
          </a:p>
          <a:p>
            <a:r>
              <a:rPr lang="it-IT" dirty="0"/>
              <a:t>📊 Le persone con </a:t>
            </a:r>
            <a:r>
              <a:rPr lang="it-IT" b="1" dirty="0"/>
              <a:t>obesità</a:t>
            </a:r>
            <a:r>
              <a:rPr lang="it-IT" dirty="0"/>
              <a:t> raggiungono la prevalenza di </a:t>
            </a:r>
            <a:r>
              <a:rPr lang="it-IT" dirty="0" err="1"/>
              <a:t>multimorbidità</a:t>
            </a:r>
            <a:r>
              <a:rPr lang="it-IT" dirty="0"/>
              <a:t> complessa osservata nei normopeso a </a:t>
            </a:r>
            <a:r>
              <a:rPr lang="it-IT" b="1" dirty="0"/>
              <a:t>75 anni già a 55 anni</a:t>
            </a:r>
            <a:r>
              <a:rPr lang="it-IT" dirty="0"/>
              <a:t>.</a:t>
            </a:r>
            <a:br>
              <a:rPr lang="it-IT" dirty="0"/>
            </a:br>
            <a:r>
              <a:rPr lang="it-IT" dirty="0"/>
              <a:t>È stata osservata una </a:t>
            </a:r>
            <a:r>
              <a:rPr lang="it-IT" b="1" dirty="0"/>
              <a:t>relazione dose-risposta</a:t>
            </a:r>
            <a:r>
              <a:rPr lang="it-IT" dirty="0"/>
              <a:t> tra grado di obesità e rischio di </a:t>
            </a:r>
            <a:r>
              <a:rPr lang="it-IT" dirty="0" err="1"/>
              <a:t>multimorbidità</a:t>
            </a:r>
            <a:r>
              <a:rPr lang="it-IT" dirty="0"/>
              <a:t> complessa.</a:t>
            </a:r>
          </a:p>
          <a:p>
            <a:r>
              <a:rPr lang="it-IT" dirty="0"/>
              <a:t>Il </a:t>
            </a:r>
            <a:r>
              <a:rPr lang="it-IT" b="1" dirty="0"/>
              <a:t>sovrappeso</a:t>
            </a:r>
            <a:r>
              <a:rPr lang="it-IT" dirty="0"/>
              <a:t> mostrava un’associazione più modesta:</a:t>
            </a:r>
          </a:p>
          <a:p>
            <a:r>
              <a:rPr lang="it-IT" dirty="0"/>
              <a:t>HR = </a:t>
            </a:r>
            <a:r>
              <a:rPr lang="it-IT" b="1" dirty="0"/>
              <a:t>2,67</a:t>
            </a:r>
            <a:r>
              <a:rPr lang="it-IT" dirty="0"/>
              <a:t> (IC 95% 1,94–3,68; PAF 13,3%)</a:t>
            </a:r>
          </a:p>
          <a:p>
            <a:r>
              <a:rPr lang="it-IT" dirty="0"/>
              <a:t>I risultati sono stati confermati nella coorte dello </a:t>
            </a:r>
            <a:r>
              <a:rPr lang="it-IT" b="1" dirty="0"/>
              <a:t>UK </a:t>
            </a:r>
            <a:r>
              <a:rPr lang="it-IT" b="1" dirty="0" err="1"/>
              <a:t>Biobank</a:t>
            </a:r>
            <a:r>
              <a:rPr lang="it-IT" dirty="0"/>
              <a:t>.</a:t>
            </a:r>
          </a:p>
          <a:p>
            <a:br>
              <a:rPr lang="it-IT" dirty="0"/>
            </a:br>
            <a:endParaRPr lang="it-IT" dirty="0"/>
          </a:p>
          <a:p>
            <a:r>
              <a:rPr lang="it-IT" b="1" dirty="0"/>
              <a:t>🔹 Interpretazione</a:t>
            </a:r>
          </a:p>
          <a:p>
            <a:r>
              <a:rPr lang="it-IT" dirty="0"/>
              <a:t>L’</a:t>
            </a:r>
            <a:r>
              <a:rPr lang="it-IT" b="1" dirty="0"/>
              <a:t>obesità</a:t>
            </a:r>
            <a:r>
              <a:rPr lang="it-IT" dirty="0"/>
              <a:t> è associata a un </a:t>
            </a:r>
            <a:r>
              <a:rPr lang="it-IT" b="1" dirty="0"/>
              <a:t>ampio e crescente carico di malattie</a:t>
            </a:r>
            <a:r>
              <a:rPr lang="it-IT" dirty="0"/>
              <a:t> e potrebbe rappresentare un </a:t>
            </a:r>
            <a:r>
              <a:rPr lang="it-IT" b="1" dirty="0"/>
              <a:t>bersaglio prioritario per la prevenzione della </a:t>
            </a:r>
            <a:r>
              <a:rPr lang="it-IT" b="1" dirty="0" err="1"/>
              <a:t>multimorbidità</a:t>
            </a:r>
            <a:r>
              <a:rPr lang="it-IT" dirty="0"/>
              <a:t>, consentendo di </a:t>
            </a:r>
            <a:r>
              <a:rPr lang="it-IT" b="1" dirty="0"/>
              <a:t>evitare la complessità dei regimi preventivi multipli</a:t>
            </a:r>
            <a:r>
              <a:rPr lang="it-IT" dirty="0"/>
              <a:t> mirati a singole patologie.</a:t>
            </a:r>
          </a:p>
          <a:p>
            <a:endParaRPr lang="it-IT" dirty="0"/>
          </a:p>
        </p:txBody>
      </p:sp>
      <p:sp>
        <p:nvSpPr>
          <p:cNvPr id="4" name="Segnaposto numero diapositiva 3"/>
          <p:cNvSpPr>
            <a:spLocks noGrp="1"/>
          </p:cNvSpPr>
          <p:nvPr>
            <p:ph type="sldNum" sz="quarter" idx="5"/>
          </p:nvPr>
        </p:nvSpPr>
        <p:spPr/>
        <p:txBody>
          <a:bodyPr/>
          <a:lstStyle/>
          <a:p>
            <a:fld id="{BCDDDADE-467D-42EB-92B9-C053C3C8D08E}" type="slidenum">
              <a:rPr lang="it-IT" smtClean="0"/>
              <a:t>107</a:t>
            </a:fld>
            <a:endParaRPr lang="it-IT"/>
          </a:p>
        </p:txBody>
      </p:sp>
    </p:spTree>
    <p:extLst>
      <p:ext uri="{BB962C8B-B14F-4D97-AF65-F5344CB8AC3E}">
        <p14:creationId xmlns:p14="http://schemas.microsoft.com/office/powerpoint/2010/main" val="3327487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4ACE-BFAD-97FC-B958-7074BCBFBE9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A9C861F-B601-BA7B-F355-E09B58715A9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CB1C8C0-3240-896D-D02F-158C919F3B0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882DE87-1502-D864-8171-7239E496965A}"/>
              </a:ext>
            </a:extLst>
          </p:cNvPr>
          <p:cNvSpPr>
            <a:spLocks noGrp="1"/>
          </p:cNvSpPr>
          <p:nvPr>
            <p:ph type="sldNum" sz="quarter" idx="5"/>
          </p:nvPr>
        </p:nvSpPr>
        <p:spPr/>
        <p:txBody>
          <a:bodyPr/>
          <a:lstStyle/>
          <a:p>
            <a:fld id="{84BFCCD0-F5CE-44B6-9EB4-79001B9C66E6}" type="slidenum">
              <a:rPr lang="it-IT" smtClean="0"/>
              <a:t>121</a:t>
            </a:fld>
            <a:endParaRPr lang="it-IT"/>
          </a:p>
        </p:txBody>
      </p:sp>
    </p:spTree>
    <p:extLst>
      <p:ext uri="{BB962C8B-B14F-4D97-AF65-F5344CB8AC3E}">
        <p14:creationId xmlns:p14="http://schemas.microsoft.com/office/powerpoint/2010/main" val="4048763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Adaptive thermogenesis driving catch-up fat</a:t>
            </a:r>
          </a:p>
          <a:p>
            <a:r>
              <a:rPr lang="en-US" dirty="0"/>
              <a:t>A disproportionately greater recovery of fat relative to lean tissue (i.e., preferential catch-up fat) could, at least in part, be consequential of energy-conservation (thrifty) </a:t>
            </a:r>
            <a:r>
              <a:rPr lang="en-US" dirty="0" err="1"/>
              <a:t>mechanisms</a:t>
            </a:r>
            <a:r>
              <a:rPr lang="en-US" dirty="0"/>
              <a:t> operating specifically for accelerating fat recovery but not FFM recovery, leading to more fat being deposited in excess of that determined by the lean-fat partitioning </a:t>
            </a:r>
            <a:r>
              <a:rPr lang="en-US" dirty="0" err="1"/>
              <a:t>characteristic</a:t>
            </a:r>
            <a:r>
              <a:rPr lang="en-US" dirty="0"/>
              <a:t> of the individual. In this case, fat recovery would reach completion before that of FFM.</a:t>
            </a:r>
          </a:p>
          <a:p>
            <a:endParaRPr lang="en-US" dirty="0"/>
          </a:p>
          <a:p>
            <a:r>
              <a:rPr lang="en-US" dirty="0"/>
              <a:t>Taken together, it would seem that fat depletion would need to exceed a ‘threshold’ level for the occurrence of adaptive thermogenesis driving preferential catch-up fat and eventually resulting in fat overshooting.</a:t>
            </a:r>
          </a:p>
          <a:p>
            <a:r>
              <a:rPr lang="en-US" dirty="0"/>
              <a:t>This adipose-specific control of thermogenesis driving catch-up fat therefore constitutes an adaptive mechanism that accelerates the restoration of survival capacity (conferred by the body’s fat reserves) toward withstanding the next period of food scarcity. However, it also contributes to a desynchronization in fat and FFM recoveries. Besides adaptive thermogenesis, there are other potential explanations as to why temporal desynchronization in the recoveries of the fat and FFM occur; these are discussed below.</a:t>
            </a:r>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122</a:t>
            </a:fld>
            <a:endParaRPr lang="it-IT"/>
          </a:p>
        </p:txBody>
      </p:sp>
    </p:spTree>
    <p:extLst>
      <p:ext uri="{BB962C8B-B14F-4D97-AF65-F5344CB8AC3E}">
        <p14:creationId xmlns:p14="http://schemas.microsoft.com/office/powerpoint/2010/main" val="2430326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regolazione del peso corporeo avviene a livello cerebrale ma è influenzata in modo significativo da segnali </a:t>
            </a:r>
            <a:r>
              <a:rPr lang="it-IT" dirty="0" err="1"/>
              <a:t>provenenti</a:t>
            </a:r>
            <a:r>
              <a:rPr lang="it-IT" dirty="0"/>
              <a:t> dalla periferia (principalmente tratto gastrointestinale e tessuto adiposo). A livello centrale, la regolazione principale (controllo omeostatico) si basa su un set point ipotalamico geneticamente determinato e deputato alla regolazione di appetito/sazietà. L’esposizione ad un ambiente </a:t>
            </a:r>
            <a:r>
              <a:rPr lang="it-IT" dirty="0" err="1"/>
              <a:t>obesogenico</a:t>
            </a:r>
            <a:r>
              <a:rPr lang="it-IT" dirty="0"/>
              <a:t> può suscitare risposte allostatiche alle quali l’organismo si adatta mediante uno spostamento del set point ad un livello più alto, con conseguente aumento ponderale. Tuttavia, si può ottenere un aumento del peso corporeo anche senza alterazioni del set point ipotalamico, tramite costante iper-alimentazione (</a:t>
            </a:r>
            <a:r>
              <a:rPr lang="it-IT" dirty="0" err="1"/>
              <a:t>overeating</a:t>
            </a:r>
            <a:r>
              <a:rPr lang="it-IT" dirty="0"/>
              <a:t>) e/o scelte alimentari scorrette, governate dal sistema edonico, che può prevalere sui segnali omeostatici. Il controllo omeostatico riguarda anche la regolazione della spesa energetica, mentre i segnali edonici relativi al sistema della gratificazione (</a:t>
            </a:r>
            <a:r>
              <a:rPr lang="it-IT" dirty="0" err="1"/>
              <a:t>reward</a:t>
            </a:r>
            <a:r>
              <a:rPr lang="it-IT" dirty="0"/>
              <a:t>) esercitano una potente influenza sul solo </a:t>
            </a:r>
            <a:r>
              <a:rPr lang="it-IT" dirty="0" err="1"/>
              <a:t>intake</a:t>
            </a:r>
            <a:r>
              <a:rPr lang="it-IT" dirty="0"/>
              <a:t> alimentare (69). La terza componente della regolazione del peso corporeo è </a:t>
            </a:r>
            <a:r>
              <a:rPr lang="it-IT" dirty="0" err="1"/>
              <a:t>rappresenttata</a:t>
            </a:r>
            <a:r>
              <a:rPr lang="it-IT" dirty="0"/>
              <a:t> dal controllo cognitivo, inteso come regolazione cosciente e volontaria, feedback sociali ed ambientali (70)</a:t>
            </a:r>
          </a:p>
          <a:p>
            <a:endParaRPr lang="it-IT" dirty="0"/>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 centro della regolazione omeostatica si trova nei nuclei ipotalamici. Il nucleo arcuato dell’ipotalamo (ARC) contiene due sottopopolazioni di neuroni che giocano un ruolo opposto nella regolazione dell’appetito.</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 neuroni POMC (pro-</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opiomelanocortina</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sotto lo stimolo della leptina, producono POMC e </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CART (cocaine- and amphetamine-regulated transcript), </a:t>
            </a:r>
            <a:r>
              <a:rPr lang="en-U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neuropeptidi</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anoressigenici</a:t>
            </a: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POMC viene clivata dalla pro-ormone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convertasi</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(PC1) in α-MSH (α-</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melanocyte-stimulating</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hormone</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che, quando attivato, principalmente dalla leptina e dall’insulina, si lega ai recettori per la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melanocortina</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(MC3R e MC4R) presenti nel nucleo paraventricolare (PVN), con effetto anoressizzante.</a:t>
            </a:r>
          </a:p>
          <a:p>
            <a:pPr marL="228600">
              <a:lnSpc>
                <a:spcPct val="107000"/>
              </a:lnSpc>
              <a:spcAft>
                <a:spcPts val="800"/>
              </a:spcAft>
            </a:pP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 contro, i neuroni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Agouti-Related</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Peptide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AgRP</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esprimono il neuropeptide Y (NPY) e l’</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AgRP</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che stimolano l’individuo a ricercare cibo indipendentemente dal sistema leptina. NPY è espresso anche in altre regioni cerebrali ed ipotalamiche, tra le quali il nucleo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dorsomediale</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Esso stimola l’introito di cibo agendo sui suoi recettori NPY1R e NPY5R, localizzati a livello del PVN, dell’ipotalamo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ventromediale</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 laterale.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AgRP</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invece, inibisce i recettori 3 e 4 della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melanocortina</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anoressigenici</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 prevalentemente localizzati nel PVN. L’attivazione dei neuroni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AgRP</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produce un doppio effetto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oressigenico</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attiva il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signaling</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oressigenico</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(NPY) ed inibisce quello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anoressigenico</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AgRP</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e recettori della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melanocortina</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 centri omeostatici sono a loro volta modulati da segnali provenienti dal tessuto adiposo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(leptina) e dalle β-cellule pancreatiche (insulina), che diminuiscono l’espressione di NPY e favoriscono quella di POMC (72,73), e da segnali correlati ai pasti provenienti dall’apparato digerente. Questi ultimi includono inibitori dell’appetito, quali peptide YY (PYY),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glucagonlike</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peptide 1 (GLP-1), colecistochinina (CCK), e stimolatori del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feeding</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(grelina)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17</a:t>
            </a:fld>
            <a:endParaRPr lang="it-IT"/>
          </a:p>
        </p:txBody>
      </p:sp>
    </p:spTree>
    <p:extLst>
      <p:ext uri="{BB962C8B-B14F-4D97-AF65-F5344CB8AC3E}">
        <p14:creationId xmlns:p14="http://schemas.microsoft.com/office/powerpoint/2010/main" val="2526113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Dopo sei mesi di </a:t>
            </a:r>
            <a:r>
              <a:rPr lang="it-IT" b="1" dirty="0"/>
              <a:t>restrizione calorica e intensa attività fisica</a:t>
            </a:r>
            <a:r>
              <a:rPr lang="it-IT" dirty="0"/>
              <a:t>, i partecipanti persero molto peso e il loro </a:t>
            </a:r>
            <a:r>
              <a:rPr lang="it-IT" b="1" dirty="0"/>
              <a:t>REE diminuì di 610 ± 483 kcal/giorno</a:t>
            </a:r>
            <a:r>
              <a:rPr lang="it-IT" dirty="0"/>
              <a:t>. Dopo sei anni, </a:t>
            </a:r>
            <a:r>
              <a:rPr lang="it-IT" b="1" dirty="0"/>
              <a:t>la maggior parte del peso perso fu recuperato</a:t>
            </a:r>
            <a:r>
              <a:rPr lang="it-IT" dirty="0"/>
              <a:t>, ma l’</a:t>
            </a:r>
            <a:r>
              <a:rPr lang="it-IT" b="1" dirty="0"/>
              <a:t>adattamento metabolico (MA)</a:t>
            </a:r>
            <a:r>
              <a:rPr lang="it-IT" dirty="0"/>
              <a:t> era ancora presente. Anche se il recupero di peso </a:t>
            </a:r>
            <a:r>
              <a:rPr lang="it-IT" b="1" dirty="0"/>
              <a:t>non era correlato direttamente</a:t>
            </a:r>
            <a:r>
              <a:rPr lang="it-IT" dirty="0"/>
              <a:t> al MA alla fine della competizione, </a:t>
            </a:r>
            <a:r>
              <a:rPr lang="it-IT" b="1" dirty="0"/>
              <a:t>i soggetti che mantennero maggiori perdite di peso</a:t>
            </a:r>
            <a:r>
              <a:rPr lang="it-IT" dirty="0"/>
              <a:t> mostravano anche una </a:t>
            </a:r>
            <a:r>
              <a:rPr lang="it-IT" b="1" dirty="0"/>
              <a:t>maggiore riduzione metabolica nel lungo termine</a:t>
            </a:r>
            <a:r>
              <a:rPr lang="it-IT" dirty="0"/>
              <a:t>【12】.</a:t>
            </a:r>
          </a:p>
        </p:txBody>
      </p:sp>
      <p:sp>
        <p:nvSpPr>
          <p:cNvPr id="4" name="Segnaposto numero diapositiva 3"/>
          <p:cNvSpPr>
            <a:spLocks noGrp="1"/>
          </p:cNvSpPr>
          <p:nvPr>
            <p:ph type="sldNum" sz="quarter" idx="5"/>
          </p:nvPr>
        </p:nvSpPr>
        <p:spPr/>
        <p:txBody>
          <a:bodyPr/>
          <a:lstStyle/>
          <a:p>
            <a:fld id="{84BFCCD0-F5CE-44B6-9EB4-79001B9C66E6}" type="slidenum">
              <a:rPr lang="it-IT" smtClean="0"/>
              <a:t>123</a:t>
            </a:fld>
            <a:endParaRPr lang="it-IT"/>
          </a:p>
        </p:txBody>
      </p:sp>
    </p:spTree>
    <p:extLst>
      <p:ext uri="{BB962C8B-B14F-4D97-AF65-F5344CB8AC3E}">
        <p14:creationId xmlns:p14="http://schemas.microsoft.com/office/powerpoint/2010/main" val="19212326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5FFB1-33E4-6DB7-BB89-92CA3DAA2F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737D308-977E-9E11-B375-6FEB46B0938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F739730-A5ED-3F88-BAB4-5C8BBED5E16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tabLst/>
            </a:pPr>
            <a:r>
              <a:rPr kumimoji="0" lang="it-IT" altLang="it-IT" sz="1200" b="0" i="0" u="none" strike="noStrike" cap="none" normalizeH="0" baseline="0" dirty="0">
                <a:ln>
                  <a:noFill/>
                </a:ln>
                <a:solidFill>
                  <a:schemeClr val="tx1"/>
                </a:solidFill>
                <a:effectLst/>
                <a:latin typeface="HelveticaNeueLT Std Lt" panose="020B0403020202020204" pitchFamily="34" charset="0"/>
              </a:rPr>
              <a:t>L’attività fisica regolare e la produzione di </a:t>
            </a:r>
            <a:r>
              <a:rPr kumimoji="0" lang="it-IT" altLang="it-IT" sz="1200" b="0" i="0" u="none" strike="noStrike" cap="none" normalizeH="0" baseline="0" dirty="0" err="1">
                <a:ln>
                  <a:noFill/>
                </a:ln>
                <a:solidFill>
                  <a:schemeClr val="tx1"/>
                </a:solidFill>
                <a:effectLst/>
                <a:latin typeface="HelveticaNeueLT Std Lt" panose="020B0403020202020204" pitchFamily="34" charset="0"/>
              </a:rPr>
              <a:t>miochine</a:t>
            </a:r>
            <a:r>
              <a:rPr kumimoji="0" lang="it-IT" altLang="it-IT" sz="1200" b="0" i="0" u="none" strike="noStrike" cap="none" normalizeH="0" baseline="0" dirty="0">
                <a:ln>
                  <a:noFill/>
                </a:ln>
                <a:solidFill>
                  <a:schemeClr val="tx1"/>
                </a:solidFill>
                <a:effectLst/>
                <a:latin typeface="HelveticaNeueLT Std Lt" panose="020B0403020202020204" pitchFamily="34" charset="0"/>
              </a:rPr>
              <a:t> offrono potenziali benefici antitumorali diretti e indiretti, modulando il metabolismo tumorale e potenziando la risposta immunitaria.</a:t>
            </a:r>
          </a:p>
          <a:p>
            <a:endParaRPr lang="it-IT" dirty="0"/>
          </a:p>
        </p:txBody>
      </p:sp>
      <p:sp>
        <p:nvSpPr>
          <p:cNvPr id="4" name="Segnaposto numero diapositiva 3">
            <a:extLst>
              <a:ext uri="{FF2B5EF4-FFF2-40B4-BE49-F238E27FC236}">
                <a16:creationId xmlns:a16="http://schemas.microsoft.com/office/drawing/2014/main" id="{5E6370CB-017F-C22A-7BFE-5F472324EB8A}"/>
              </a:ext>
            </a:extLst>
          </p:cNvPr>
          <p:cNvSpPr>
            <a:spLocks noGrp="1"/>
          </p:cNvSpPr>
          <p:nvPr>
            <p:ph type="sldNum" sz="quarter" idx="5"/>
          </p:nvPr>
        </p:nvSpPr>
        <p:spPr/>
        <p:txBody>
          <a:bodyPr/>
          <a:lstStyle/>
          <a:p>
            <a:fld id="{1A4491ED-56D3-4375-977F-FA3F9F1C0D19}" type="slidenum">
              <a:rPr lang="it-IT" smtClean="0"/>
              <a:t>125</a:t>
            </a:fld>
            <a:endParaRPr lang="it-IT"/>
          </a:p>
        </p:txBody>
      </p:sp>
    </p:spTree>
    <p:extLst>
      <p:ext uri="{BB962C8B-B14F-4D97-AF65-F5344CB8AC3E}">
        <p14:creationId xmlns:p14="http://schemas.microsoft.com/office/powerpoint/2010/main" val="1085371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Si tratta di un passaggio culturale e sanitario fondamentale: l’attività fisica non è più solo una raccomandazione generica sullo stile di vita, ma diventa una vera e propria </a:t>
            </a:r>
            <a:r>
              <a:rPr lang="it-IT" sz="1200" b="1" dirty="0"/>
              <a:t>terapia strutturata, personalizzata e integrata</a:t>
            </a:r>
            <a:r>
              <a:rPr lang="it-IT" sz="1200" dirty="0"/>
              <a:t> nei piani di trattamento delle patologie croniche.</a:t>
            </a:r>
          </a:p>
          <a:p>
            <a:endParaRPr lang="it-IT" dirty="0"/>
          </a:p>
        </p:txBody>
      </p:sp>
      <p:sp>
        <p:nvSpPr>
          <p:cNvPr id="4" name="Segnaposto numero diapositiva 3"/>
          <p:cNvSpPr>
            <a:spLocks noGrp="1"/>
          </p:cNvSpPr>
          <p:nvPr>
            <p:ph type="sldNum" sz="quarter" idx="5"/>
          </p:nvPr>
        </p:nvSpPr>
        <p:spPr/>
        <p:txBody>
          <a:bodyPr/>
          <a:lstStyle/>
          <a:p>
            <a:fld id="{8A57583E-DE33-4E25-B18F-E25497149F4F}" type="slidenum">
              <a:rPr lang="it-IT" smtClean="0"/>
              <a:t>130</a:t>
            </a:fld>
            <a:endParaRPr lang="it-IT"/>
          </a:p>
        </p:txBody>
      </p:sp>
    </p:spTree>
    <p:extLst>
      <p:ext uri="{BB962C8B-B14F-4D97-AF65-F5344CB8AC3E}">
        <p14:creationId xmlns:p14="http://schemas.microsoft.com/office/powerpoint/2010/main" val="236428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neuroni dopaminergici nell’area </a:t>
            </a:r>
            <a:r>
              <a:rPr lang="it-IT" dirty="0" err="1"/>
              <a:t>tegmentale</a:t>
            </a:r>
            <a:r>
              <a:rPr lang="it-IT" dirty="0"/>
              <a:t> ventrale (VTA) proiettano allo striato ventrale, incluso il nucleo </a:t>
            </a:r>
            <a:r>
              <a:rPr lang="it-IT" dirty="0" err="1"/>
              <a:t>accumbens</a:t>
            </a:r>
            <a:r>
              <a:rPr lang="it-IT" dirty="0"/>
              <a:t> (</a:t>
            </a:r>
            <a:r>
              <a:rPr lang="it-IT" dirty="0" err="1"/>
              <a:t>NAc</a:t>
            </a:r>
            <a:r>
              <a:rPr lang="it-IT" dirty="0"/>
              <a:t>), esprimente i recettori D1 e D2 per la dopamina, che a sua volta invia il segnale ad altre regioni del sistema limbico: corteccia prefrontale, amigdala ed ippocampo. Si delinea così il pathway </a:t>
            </a:r>
            <a:r>
              <a:rPr lang="it-IT" dirty="0" err="1"/>
              <a:t>mesolimbico</a:t>
            </a:r>
            <a:r>
              <a:rPr lang="it-IT" dirty="0"/>
              <a:t>-dopaminergico. Il sistema che modula gli 20 stimoli correlati alla ricompensa è quello nigro-striatale, che invia segnali dalla sostanza nigra allo striato dorsale.</a:t>
            </a:r>
          </a:p>
          <a:p>
            <a:endParaRPr lang="it-IT" dirty="0"/>
          </a:p>
          <a:p>
            <a:r>
              <a:rPr lang="it-IT" dirty="0"/>
              <a:t>Il sistema oppioide, che include gli oppioidi endogeni encefalina, </a:t>
            </a:r>
            <a:r>
              <a:rPr lang="it-IT" dirty="0" err="1"/>
              <a:t>dinorfina</a:t>
            </a:r>
            <a:r>
              <a:rPr lang="it-IT" dirty="0"/>
              <a:t> e beta-endorfina e i loro recettori δ, κ e μ, è di fondamentale importanza. Le aree cerebrali in cui tali recettori sono prevalentemente espressi in relazione all’alimentazione sono VTA, </a:t>
            </a:r>
            <a:r>
              <a:rPr lang="it-IT" dirty="0" err="1"/>
              <a:t>NAc</a:t>
            </a:r>
            <a:r>
              <a:rPr lang="it-IT" dirty="0"/>
              <a:t> e globo pallido ventrale (72).Nei soggetti obesi, rispetto ai normopeso, le regioni cerebrali implicate nel sistema edonico sono maggiormente responsive a stimoli legati a cibi </a:t>
            </a:r>
            <a:r>
              <a:rPr lang="it-IT" dirty="0" err="1"/>
              <a:t>palatabili</a:t>
            </a:r>
            <a:r>
              <a:rPr lang="it-IT" dirty="0"/>
              <a:t>, ma si attivano meno in risposta al loro consumo (85). Lo stimolo alimentare esercita un effetto anticipatorio, aumentando il desiderio di cibo, in un loop basato su una serie di feedback positivi; a questo si associa una ridotta capacità di trarre gratificazione dal consumo di cibo e la conseguente necessità di aumentare le quantità introdotte. Questa alterazione può sfociare nella ricerca compulsiva del cibo, assimilabile ad una vera e propria dipendenza (70,86).</a:t>
            </a:r>
          </a:p>
          <a:p>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18</a:t>
            </a:fld>
            <a:endParaRPr lang="it-IT"/>
          </a:p>
        </p:txBody>
      </p:sp>
    </p:spTree>
    <p:extLst>
      <p:ext uri="{BB962C8B-B14F-4D97-AF65-F5344CB8AC3E}">
        <p14:creationId xmlns:p14="http://schemas.microsoft.com/office/powerpoint/2010/main" val="3135000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Nei soggetti obesi, rispetto ai normopeso, le regioni cerebrali implicate nel sistema edonico sono maggiormente responsive a stimoli legati a cibi </a:t>
            </a:r>
            <a:r>
              <a:rPr lang="it-IT" dirty="0" err="1"/>
              <a:t>palatabili</a:t>
            </a:r>
            <a:r>
              <a:rPr lang="it-IT" dirty="0"/>
              <a:t>, ma si attivano meno in risposta al loro consumo (85). Lo stimolo alimentare esercita un effetto anticipatorio, aumentando il desiderio di cibo, in un loop basato su una serie di feedback positivi; a questo si associa una ridotta capacità di trarre gratificazione dal consumo di cibo e la conseguente necessità di aumentare le quantità introdotte. Questa alterazione può sfociare nella ricerca compulsiva del cibo, assimilabile ad una vera e propria dipendenza (70,86).</a:t>
            </a:r>
          </a:p>
          <a:p>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19</a:t>
            </a:fld>
            <a:endParaRPr lang="it-IT"/>
          </a:p>
        </p:txBody>
      </p:sp>
    </p:spTree>
    <p:extLst>
      <p:ext uri="{BB962C8B-B14F-4D97-AF65-F5344CB8AC3E}">
        <p14:creationId xmlns:p14="http://schemas.microsoft.com/office/powerpoint/2010/main" val="985419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leptina è un polipeptide rilasciato nel circolo principalmente dal tessuto adiposo bianco.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sua espressione è regolata da vari ormoni, inclusi insulina, glucocorticoidi e la leptina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stessa, oltre al fattore di trascrizione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FOSlike</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antigen</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 (FOSL2). I livelli di leptina circolante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sono direttamente proporzionali alla massa grassa e fluttuano in base allo stato nutrizionale,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calando nei momenti di digiuno (73). La leptina si lega al rispettivo recettore ipotalamico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LEPRb</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provocando un calo nell’appetito.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LEPRb</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è anche espresso in tessuti periferici,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seppur con una funzione ancora non chiarita. Il gene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Lepr</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produce cinque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isoforme</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del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recettore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LEPRa</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 c, d, e, f) tramite splicing alternativi dell’mRNA: tutte legano la leptina,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 solo l’</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isoforma</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 ha il dominio intracellulare utile ad avviare il </a:t>
            </a:r>
            <a:r>
              <a:rPr lang="it-IT"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signaling</a:t>
            </a:r>
            <a:r>
              <a:rPr lang="it-I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20</a:t>
            </a:fld>
            <a:endParaRPr lang="it-IT"/>
          </a:p>
        </p:txBody>
      </p:sp>
    </p:spTree>
    <p:extLst>
      <p:ext uri="{BB962C8B-B14F-4D97-AF65-F5344CB8AC3E}">
        <p14:creationId xmlns:p14="http://schemas.microsoft.com/office/powerpoint/2010/main" val="410320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dirty="0"/>
              <a:t>The </a:t>
            </a:r>
            <a:r>
              <a:rPr lang="en-US" dirty="0" err="1"/>
              <a:t>lipostatic</a:t>
            </a:r>
            <a:r>
              <a:rPr lang="en-US" dirty="0"/>
              <a:t> model of body fat regulation. This model was first suggested by Kennedy (Kennedy, 1953) and widely adopted in the 1990s following the discovery of leptin. In this model, fat tissue produces a signal (generally presumed to include leptin) that is passed to the brain, where it is compared with a target (the set point of the system) (A). Discrepancies between the level of the signal and the target are translated into effects on energy expenditure and energy intake to </a:t>
            </a:r>
            <a:r>
              <a:rPr lang="en-US" dirty="0" err="1"/>
              <a:t>equalise</a:t>
            </a:r>
            <a:r>
              <a:rPr lang="en-US" dirty="0"/>
              <a:t> the discrepancy and maintain homeostasis. That is, if the signal is too high (as in B, where body fatness is above the target level), expenditure is increased and intake decreased until fatness falls and the signal and target are brought back in line. Conversely, if the signal is low relative to the target (as in C, where the individual is too thin as determined by the set point), intake is increased and expenditure is reduced to drive the subject into a positive energy balance, resulting in an increase in fatness and bringing the target and signal back in line.</a:t>
            </a:r>
            <a:endParaRPr lang="it-IT" b="0" i="0" dirty="0">
              <a:solidFill>
                <a:srgbClr val="3A3A3A"/>
              </a:solidFill>
              <a:effectLst/>
              <a:highlight>
                <a:srgbClr val="FFFFFF"/>
              </a:highlight>
              <a:latin typeface="Open Sans" panose="020B0606030504020204" pitchFamily="34" charset="0"/>
            </a:endParaRPr>
          </a:p>
          <a:p>
            <a:pPr algn="l"/>
            <a:endParaRPr lang="it-IT" b="0" i="0" dirty="0">
              <a:solidFill>
                <a:srgbClr val="3A3A3A"/>
              </a:solidFill>
              <a:effectLst/>
              <a:highlight>
                <a:srgbClr val="FFFFFF"/>
              </a:highlight>
              <a:latin typeface="Open Sans" panose="020B0606030504020204" pitchFamily="34" charset="0"/>
            </a:endParaRPr>
          </a:p>
          <a:p>
            <a:pPr algn="l"/>
            <a:r>
              <a:rPr lang="it-IT" b="0" i="0" dirty="0">
                <a:solidFill>
                  <a:srgbClr val="3A3A3A"/>
                </a:solidFill>
                <a:effectLst/>
                <a:highlight>
                  <a:srgbClr val="FFFFFF"/>
                </a:highlight>
                <a:latin typeface="Open Sans" panose="020B0606030504020204" pitchFamily="34" charset="0"/>
              </a:rPr>
              <a:t>Ormai si ritiene diffusamente che ci sia un’interazione tra ambiente e genetica, e la teoria che ne parla viene chiamata </a:t>
            </a:r>
            <a:r>
              <a:rPr lang="it-IT" b="1" i="0" dirty="0">
                <a:solidFill>
                  <a:srgbClr val="3A3A3A"/>
                </a:solidFill>
                <a:effectLst/>
                <a:highlight>
                  <a:srgbClr val="FFFFFF"/>
                </a:highlight>
                <a:latin typeface="Open Sans" panose="020B0606030504020204" pitchFamily="34" charset="0"/>
              </a:rPr>
              <a:t>dual-</a:t>
            </a:r>
            <a:r>
              <a:rPr lang="it-IT" b="1" i="0" dirty="0" err="1">
                <a:solidFill>
                  <a:srgbClr val="3A3A3A"/>
                </a:solidFill>
                <a:effectLst/>
                <a:highlight>
                  <a:srgbClr val="FFFFFF"/>
                </a:highlight>
                <a:latin typeface="Open Sans" panose="020B0606030504020204" pitchFamily="34" charset="0"/>
              </a:rPr>
              <a:t>intervention</a:t>
            </a:r>
            <a:r>
              <a:rPr lang="it-IT" b="1" i="0" dirty="0">
                <a:solidFill>
                  <a:srgbClr val="3A3A3A"/>
                </a:solidFill>
                <a:effectLst/>
                <a:highlight>
                  <a:srgbClr val="FFFFFF"/>
                </a:highlight>
                <a:latin typeface="Open Sans" panose="020B0606030504020204" pitchFamily="34" charset="0"/>
              </a:rPr>
              <a:t> point</a:t>
            </a:r>
            <a:r>
              <a:rPr lang="it-IT" b="0" i="0" dirty="0">
                <a:solidFill>
                  <a:srgbClr val="3A3A3A"/>
                </a:solidFill>
                <a:effectLst/>
                <a:highlight>
                  <a:srgbClr val="FFFFFF"/>
                </a:highlight>
                <a:latin typeface="Open Sans" panose="020B0606030504020204" pitchFamily="34" charset="0"/>
              </a:rPr>
              <a:t>. In questo modello teorico abbiamo un range di adiposità, chiamato </a:t>
            </a:r>
            <a:r>
              <a:rPr lang="it-IT" b="1" i="0" dirty="0" err="1">
                <a:solidFill>
                  <a:srgbClr val="3A3A3A"/>
                </a:solidFill>
                <a:effectLst/>
                <a:highlight>
                  <a:srgbClr val="FFFFFF"/>
                </a:highlight>
                <a:latin typeface="Open Sans" panose="020B0606030504020204" pitchFamily="34" charset="0"/>
              </a:rPr>
              <a:t>settling</a:t>
            </a:r>
            <a:r>
              <a:rPr lang="it-IT" b="1" i="0" dirty="0">
                <a:solidFill>
                  <a:srgbClr val="3A3A3A"/>
                </a:solidFill>
                <a:effectLst/>
                <a:highlight>
                  <a:srgbClr val="FFFFFF"/>
                </a:highlight>
                <a:latin typeface="Open Sans" panose="020B0606030504020204" pitchFamily="34" charset="0"/>
              </a:rPr>
              <a:t> point </a:t>
            </a:r>
            <a:r>
              <a:rPr lang="it-IT" b="0" i="0" dirty="0">
                <a:solidFill>
                  <a:srgbClr val="3A3A3A"/>
                </a:solidFill>
                <a:effectLst/>
                <a:highlight>
                  <a:srgbClr val="FFFFFF"/>
                </a:highlight>
                <a:latin typeface="Open Sans" panose="020B0606030504020204" pitchFamily="34" charset="0"/>
              </a:rPr>
              <a:t>(o</a:t>
            </a:r>
            <a:r>
              <a:rPr lang="it-IT" b="1" i="0" dirty="0">
                <a:solidFill>
                  <a:srgbClr val="3A3A3A"/>
                </a:solidFill>
                <a:effectLst/>
                <a:highlight>
                  <a:srgbClr val="FFFFFF"/>
                </a:highlight>
                <a:latin typeface="Open Sans" panose="020B0606030504020204" pitchFamily="34" charset="0"/>
              </a:rPr>
              <a:t> zone</a:t>
            </a:r>
            <a:r>
              <a:rPr lang="it-IT" b="0" i="0" dirty="0">
                <a:solidFill>
                  <a:srgbClr val="3A3A3A"/>
                </a:solidFill>
                <a:effectLst/>
                <a:highlight>
                  <a:srgbClr val="FFFFFF"/>
                </a:highlight>
                <a:latin typeface="Open Sans" panose="020B0606030504020204" pitchFamily="34" charset="0"/>
              </a:rPr>
              <a:t>), in cui il singolo organismo si muove in libertà. L’equilibrio dell’individuo all’interno di questo range è determinato soprattutto dall’ambiente intorno a </a:t>
            </a:r>
            <a:r>
              <a:rPr lang="it-IT" b="0" i="0" dirty="0" err="1">
                <a:solidFill>
                  <a:srgbClr val="3A3A3A"/>
                </a:solidFill>
                <a:effectLst/>
                <a:highlight>
                  <a:srgbClr val="FFFFFF"/>
                </a:highlight>
                <a:latin typeface="Open Sans" panose="020B0606030504020204" pitchFamily="34" charset="0"/>
              </a:rPr>
              <a:t>sè</a:t>
            </a:r>
            <a:r>
              <a:rPr lang="it-IT" b="0" i="0" dirty="0">
                <a:solidFill>
                  <a:srgbClr val="3A3A3A"/>
                </a:solidFill>
                <a:effectLst/>
                <a:highlight>
                  <a:srgbClr val="FFFFFF"/>
                </a:highlight>
                <a:latin typeface="Open Sans" panose="020B0606030504020204" pitchFamily="34" charset="0"/>
              </a:rPr>
              <a:t>: stimoli visivi, eventi sociali, preferenze di gusto. Il range è delimitato da un </a:t>
            </a:r>
            <a:r>
              <a:rPr lang="it-IT" b="1" i="0" dirty="0">
                <a:solidFill>
                  <a:srgbClr val="3A3A3A"/>
                </a:solidFill>
                <a:effectLst/>
                <a:highlight>
                  <a:srgbClr val="FFFFFF"/>
                </a:highlight>
                <a:latin typeface="Open Sans" panose="020B0606030504020204" pitchFamily="34" charset="0"/>
              </a:rPr>
              <a:t>upper </a:t>
            </a:r>
            <a:r>
              <a:rPr lang="it-IT" b="1" i="0" dirty="0" err="1">
                <a:solidFill>
                  <a:srgbClr val="3A3A3A"/>
                </a:solidFill>
                <a:effectLst/>
                <a:highlight>
                  <a:srgbClr val="FFFFFF"/>
                </a:highlight>
                <a:latin typeface="Open Sans" panose="020B0606030504020204" pitchFamily="34" charset="0"/>
              </a:rPr>
              <a:t>intervention</a:t>
            </a:r>
            <a:r>
              <a:rPr lang="it-IT" b="1" i="0" dirty="0">
                <a:solidFill>
                  <a:srgbClr val="3A3A3A"/>
                </a:solidFill>
                <a:effectLst/>
                <a:highlight>
                  <a:srgbClr val="FFFFFF"/>
                </a:highlight>
                <a:latin typeface="Open Sans" panose="020B0606030504020204" pitchFamily="34" charset="0"/>
              </a:rPr>
              <a:t> point </a:t>
            </a:r>
            <a:r>
              <a:rPr lang="it-IT" b="0" i="0" dirty="0">
                <a:solidFill>
                  <a:srgbClr val="3A3A3A"/>
                </a:solidFill>
                <a:effectLst/>
                <a:highlight>
                  <a:srgbClr val="FFFFFF"/>
                </a:highlight>
                <a:latin typeface="Open Sans" panose="020B0606030504020204" pitchFamily="34" charset="0"/>
              </a:rPr>
              <a:t>UIP (traducibile con “limite superiore d’intervento”) e un </a:t>
            </a:r>
            <a:r>
              <a:rPr lang="it-IT" b="1" i="0" dirty="0" err="1">
                <a:solidFill>
                  <a:srgbClr val="3A3A3A"/>
                </a:solidFill>
                <a:effectLst/>
                <a:highlight>
                  <a:srgbClr val="FFFFFF"/>
                </a:highlight>
                <a:latin typeface="Open Sans" panose="020B0606030504020204" pitchFamily="34" charset="0"/>
              </a:rPr>
              <a:t>lower</a:t>
            </a:r>
            <a:r>
              <a:rPr lang="it-IT" b="1" i="0" dirty="0">
                <a:solidFill>
                  <a:srgbClr val="3A3A3A"/>
                </a:solidFill>
                <a:effectLst/>
                <a:highlight>
                  <a:srgbClr val="FFFFFF"/>
                </a:highlight>
                <a:latin typeface="Open Sans" panose="020B0606030504020204" pitchFamily="34" charset="0"/>
              </a:rPr>
              <a:t> </a:t>
            </a:r>
            <a:r>
              <a:rPr lang="it-IT" b="1" i="0" dirty="0" err="1">
                <a:solidFill>
                  <a:srgbClr val="3A3A3A"/>
                </a:solidFill>
                <a:effectLst/>
                <a:highlight>
                  <a:srgbClr val="FFFFFF"/>
                </a:highlight>
                <a:latin typeface="Open Sans" panose="020B0606030504020204" pitchFamily="34" charset="0"/>
              </a:rPr>
              <a:t>intervention</a:t>
            </a:r>
            <a:r>
              <a:rPr lang="it-IT" b="1" i="0" dirty="0">
                <a:solidFill>
                  <a:srgbClr val="3A3A3A"/>
                </a:solidFill>
                <a:effectLst/>
                <a:highlight>
                  <a:srgbClr val="FFFFFF"/>
                </a:highlight>
                <a:latin typeface="Open Sans" panose="020B0606030504020204" pitchFamily="34" charset="0"/>
              </a:rPr>
              <a:t> point</a:t>
            </a:r>
            <a:r>
              <a:rPr lang="it-IT" b="0" i="0" dirty="0">
                <a:solidFill>
                  <a:srgbClr val="3A3A3A"/>
                </a:solidFill>
                <a:effectLst/>
                <a:highlight>
                  <a:srgbClr val="FFFFFF"/>
                </a:highlight>
                <a:latin typeface="Open Sans" panose="020B0606030504020204" pitchFamily="34" charset="0"/>
              </a:rPr>
              <a:t> LIP (“limite inferiore d’intervento). Questi due limiti sono, invece, determinati dalla biologia e genetica dell’individuo. Oltre essi entrano in gioco fattori ormonali e neuroendocrini che spingono fortemente per il ritorno dell’individuo ad uno stato in cui abbia una quantità di grasso che rientra nella sua </a:t>
            </a:r>
            <a:r>
              <a:rPr lang="it-IT" b="0" i="0" dirty="0" err="1">
                <a:solidFill>
                  <a:srgbClr val="3A3A3A"/>
                </a:solidFill>
                <a:effectLst/>
                <a:highlight>
                  <a:srgbClr val="FFFFFF"/>
                </a:highlight>
                <a:latin typeface="Open Sans" panose="020B0606030504020204" pitchFamily="34" charset="0"/>
              </a:rPr>
              <a:t>settling</a:t>
            </a:r>
            <a:r>
              <a:rPr lang="it-IT" b="0" i="0" dirty="0">
                <a:solidFill>
                  <a:srgbClr val="3A3A3A"/>
                </a:solidFill>
                <a:effectLst/>
                <a:highlight>
                  <a:srgbClr val="FFFFFF"/>
                </a:highlight>
                <a:latin typeface="Open Sans" panose="020B0606030504020204" pitchFamily="34" charset="0"/>
              </a:rPr>
              <a:t> zone. Questa si configura quindi come l’area di omeostasi di adiposità corporea, ovvero la zona di equilibrio dinamico verso la quale tendono i processi energetici.</a:t>
            </a:r>
          </a:p>
          <a:p>
            <a:pPr algn="l"/>
            <a:r>
              <a:rPr lang="it-IT" b="0" i="0" dirty="0">
                <a:solidFill>
                  <a:srgbClr val="3A3A3A"/>
                </a:solidFill>
                <a:effectLst/>
                <a:highlight>
                  <a:srgbClr val="FFFFFF"/>
                </a:highlight>
                <a:latin typeface="Open Sans" panose="020B0606030504020204" pitchFamily="34" charset="0"/>
              </a:rPr>
              <a:t>La </a:t>
            </a:r>
            <a:r>
              <a:rPr lang="it-IT" b="0" i="0" dirty="0" err="1">
                <a:solidFill>
                  <a:srgbClr val="3A3A3A"/>
                </a:solidFill>
                <a:effectLst/>
                <a:highlight>
                  <a:srgbClr val="FFFFFF"/>
                </a:highlight>
                <a:latin typeface="Open Sans" panose="020B0606030504020204" pitchFamily="34" charset="0"/>
              </a:rPr>
              <a:t>settling</a:t>
            </a:r>
            <a:r>
              <a:rPr lang="it-IT" b="0" i="0" dirty="0">
                <a:solidFill>
                  <a:srgbClr val="3A3A3A"/>
                </a:solidFill>
                <a:effectLst/>
                <a:highlight>
                  <a:srgbClr val="FFFFFF"/>
                </a:highlight>
                <a:latin typeface="Open Sans" panose="020B0606030504020204" pitchFamily="34" charset="0"/>
              </a:rPr>
              <a:t> zone viene anche chiamata “zona di indifferenza biologica”, a sottolineare la dicotomia della regolazione dell’adiposità: quando ci si trova questa zona c’è una regolazione su base ambientale, data da stimoli esogeni, mentre quando ci si trova in una delle due zone oltre l’UIP e il LIP si ha una regolazione su base biologica, data da stimoli e meccanismi endogeni. </a:t>
            </a:r>
          </a:p>
          <a:p>
            <a:br>
              <a:rPr lang="it-IT" dirty="0"/>
            </a:br>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21</a:t>
            </a:fld>
            <a:endParaRPr lang="it-IT"/>
          </a:p>
        </p:txBody>
      </p:sp>
    </p:spTree>
    <p:extLst>
      <p:ext uri="{BB962C8B-B14F-4D97-AF65-F5344CB8AC3E}">
        <p14:creationId xmlns:p14="http://schemas.microsoft.com/office/powerpoint/2010/main" val="47472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dirty="0">
                <a:solidFill>
                  <a:srgbClr val="3A3A3A"/>
                </a:solidFill>
                <a:effectLst/>
                <a:highlight>
                  <a:srgbClr val="FFFFFF"/>
                </a:highlight>
                <a:latin typeface="Open Sans" panose="020B0606030504020204" pitchFamily="34" charset="0"/>
              </a:rPr>
              <a:t>Ormai si ritiene diffusamente che ci sia un’interazione tra ambiente e genetica, e la teoria che ne parla viene chiamata </a:t>
            </a:r>
            <a:r>
              <a:rPr lang="it-IT" b="1" i="0" dirty="0">
                <a:solidFill>
                  <a:srgbClr val="3A3A3A"/>
                </a:solidFill>
                <a:effectLst/>
                <a:highlight>
                  <a:srgbClr val="FFFFFF"/>
                </a:highlight>
                <a:latin typeface="Open Sans" panose="020B0606030504020204" pitchFamily="34" charset="0"/>
              </a:rPr>
              <a:t>dual-</a:t>
            </a:r>
            <a:r>
              <a:rPr lang="it-IT" b="1" i="0" dirty="0" err="1">
                <a:solidFill>
                  <a:srgbClr val="3A3A3A"/>
                </a:solidFill>
                <a:effectLst/>
                <a:highlight>
                  <a:srgbClr val="FFFFFF"/>
                </a:highlight>
                <a:latin typeface="Open Sans" panose="020B0606030504020204" pitchFamily="34" charset="0"/>
              </a:rPr>
              <a:t>intervention</a:t>
            </a:r>
            <a:r>
              <a:rPr lang="it-IT" b="1" i="0" dirty="0">
                <a:solidFill>
                  <a:srgbClr val="3A3A3A"/>
                </a:solidFill>
                <a:effectLst/>
                <a:highlight>
                  <a:srgbClr val="FFFFFF"/>
                </a:highlight>
                <a:latin typeface="Open Sans" panose="020B0606030504020204" pitchFamily="34" charset="0"/>
              </a:rPr>
              <a:t> point</a:t>
            </a:r>
            <a:r>
              <a:rPr lang="it-IT" b="0" i="0" dirty="0">
                <a:solidFill>
                  <a:srgbClr val="3A3A3A"/>
                </a:solidFill>
                <a:effectLst/>
                <a:highlight>
                  <a:srgbClr val="FFFFFF"/>
                </a:highlight>
                <a:latin typeface="Open Sans" panose="020B0606030504020204" pitchFamily="34" charset="0"/>
              </a:rPr>
              <a:t>. In questo modello teorico abbiamo un range di adiposità, chiamato </a:t>
            </a:r>
            <a:r>
              <a:rPr lang="it-IT" b="1" i="0" dirty="0" err="1">
                <a:solidFill>
                  <a:srgbClr val="3A3A3A"/>
                </a:solidFill>
                <a:effectLst/>
                <a:highlight>
                  <a:srgbClr val="FFFFFF"/>
                </a:highlight>
                <a:latin typeface="Open Sans" panose="020B0606030504020204" pitchFamily="34" charset="0"/>
              </a:rPr>
              <a:t>settling</a:t>
            </a:r>
            <a:r>
              <a:rPr lang="it-IT" b="1" i="0" dirty="0">
                <a:solidFill>
                  <a:srgbClr val="3A3A3A"/>
                </a:solidFill>
                <a:effectLst/>
                <a:highlight>
                  <a:srgbClr val="FFFFFF"/>
                </a:highlight>
                <a:latin typeface="Open Sans" panose="020B0606030504020204" pitchFamily="34" charset="0"/>
              </a:rPr>
              <a:t> point </a:t>
            </a:r>
            <a:r>
              <a:rPr lang="it-IT" b="0" i="0" dirty="0">
                <a:solidFill>
                  <a:srgbClr val="3A3A3A"/>
                </a:solidFill>
                <a:effectLst/>
                <a:highlight>
                  <a:srgbClr val="FFFFFF"/>
                </a:highlight>
                <a:latin typeface="Open Sans" panose="020B0606030504020204" pitchFamily="34" charset="0"/>
              </a:rPr>
              <a:t>(o</a:t>
            </a:r>
            <a:r>
              <a:rPr lang="it-IT" b="1" i="0" dirty="0">
                <a:solidFill>
                  <a:srgbClr val="3A3A3A"/>
                </a:solidFill>
                <a:effectLst/>
                <a:highlight>
                  <a:srgbClr val="FFFFFF"/>
                </a:highlight>
                <a:latin typeface="Open Sans" panose="020B0606030504020204" pitchFamily="34" charset="0"/>
              </a:rPr>
              <a:t> zone</a:t>
            </a:r>
            <a:r>
              <a:rPr lang="it-IT" b="0" i="0" dirty="0">
                <a:solidFill>
                  <a:srgbClr val="3A3A3A"/>
                </a:solidFill>
                <a:effectLst/>
                <a:highlight>
                  <a:srgbClr val="FFFFFF"/>
                </a:highlight>
                <a:latin typeface="Open Sans" panose="020B0606030504020204" pitchFamily="34" charset="0"/>
              </a:rPr>
              <a:t>), in cui il singolo organismo si muove in libertà. L’equilibrio dell’individuo all’interno di questo range è determinato soprattutto dall’ambiente intorno a </a:t>
            </a:r>
            <a:r>
              <a:rPr lang="it-IT" b="0" i="0" dirty="0" err="1">
                <a:solidFill>
                  <a:srgbClr val="3A3A3A"/>
                </a:solidFill>
                <a:effectLst/>
                <a:highlight>
                  <a:srgbClr val="FFFFFF"/>
                </a:highlight>
                <a:latin typeface="Open Sans" panose="020B0606030504020204" pitchFamily="34" charset="0"/>
              </a:rPr>
              <a:t>sè</a:t>
            </a:r>
            <a:r>
              <a:rPr lang="it-IT" b="0" i="0" dirty="0">
                <a:solidFill>
                  <a:srgbClr val="3A3A3A"/>
                </a:solidFill>
                <a:effectLst/>
                <a:highlight>
                  <a:srgbClr val="FFFFFF"/>
                </a:highlight>
                <a:latin typeface="Open Sans" panose="020B0606030504020204" pitchFamily="34" charset="0"/>
              </a:rPr>
              <a:t>: stimoli visivi, eventi sociali, preferenze di gusto. Il range è delimitato da un </a:t>
            </a:r>
            <a:r>
              <a:rPr lang="it-IT" b="1" i="0" dirty="0">
                <a:solidFill>
                  <a:srgbClr val="3A3A3A"/>
                </a:solidFill>
                <a:effectLst/>
                <a:highlight>
                  <a:srgbClr val="FFFFFF"/>
                </a:highlight>
                <a:latin typeface="Open Sans" panose="020B0606030504020204" pitchFamily="34" charset="0"/>
              </a:rPr>
              <a:t>upper </a:t>
            </a:r>
            <a:r>
              <a:rPr lang="it-IT" b="1" i="0" dirty="0" err="1">
                <a:solidFill>
                  <a:srgbClr val="3A3A3A"/>
                </a:solidFill>
                <a:effectLst/>
                <a:highlight>
                  <a:srgbClr val="FFFFFF"/>
                </a:highlight>
                <a:latin typeface="Open Sans" panose="020B0606030504020204" pitchFamily="34" charset="0"/>
              </a:rPr>
              <a:t>intervention</a:t>
            </a:r>
            <a:r>
              <a:rPr lang="it-IT" b="1" i="0" dirty="0">
                <a:solidFill>
                  <a:srgbClr val="3A3A3A"/>
                </a:solidFill>
                <a:effectLst/>
                <a:highlight>
                  <a:srgbClr val="FFFFFF"/>
                </a:highlight>
                <a:latin typeface="Open Sans" panose="020B0606030504020204" pitchFamily="34" charset="0"/>
              </a:rPr>
              <a:t> point </a:t>
            </a:r>
            <a:r>
              <a:rPr lang="it-IT" b="0" i="0" dirty="0">
                <a:solidFill>
                  <a:srgbClr val="3A3A3A"/>
                </a:solidFill>
                <a:effectLst/>
                <a:highlight>
                  <a:srgbClr val="FFFFFF"/>
                </a:highlight>
                <a:latin typeface="Open Sans" panose="020B0606030504020204" pitchFamily="34" charset="0"/>
              </a:rPr>
              <a:t>UIP (traducibile con “limite superiore d’intervento”) e un </a:t>
            </a:r>
            <a:r>
              <a:rPr lang="it-IT" b="1" i="0" dirty="0" err="1">
                <a:solidFill>
                  <a:srgbClr val="3A3A3A"/>
                </a:solidFill>
                <a:effectLst/>
                <a:highlight>
                  <a:srgbClr val="FFFFFF"/>
                </a:highlight>
                <a:latin typeface="Open Sans" panose="020B0606030504020204" pitchFamily="34" charset="0"/>
              </a:rPr>
              <a:t>lower</a:t>
            </a:r>
            <a:r>
              <a:rPr lang="it-IT" b="1" i="0" dirty="0">
                <a:solidFill>
                  <a:srgbClr val="3A3A3A"/>
                </a:solidFill>
                <a:effectLst/>
                <a:highlight>
                  <a:srgbClr val="FFFFFF"/>
                </a:highlight>
                <a:latin typeface="Open Sans" panose="020B0606030504020204" pitchFamily="34" charset="0"/>
              </a:rPr>
              <a:t> </a:t>
            </a:r>
            <a:r>
              <a:rPr lang="it-IT" b="1" i="0" dirty="0" err="1">
                <a:solidFill>
                  <a:srgbClr val="3A3A3A"/>
                </a:solidFill>
                <a:effectLst/>
                <a:highlight>
                  <a:srgbClr val="FFFFFF"/>
                </a:highlight>
                <a:latin typeface="Open Sans" panose="020B0606030504020204" pitchFamily="34" charset="0"/>
              </a:rPr>
              <a:t>intervention</a:t>
            </a:r>
            <a:r>
              <a:rPr lang="it-IT" b="1" i="0" dirty="0">
                <a:solidFill>
                  <a:srgbClr val="3A3A3A"/>
                </a:solidFill>
                <a:effectLst/>
                <a:highlight>
                  <a:srgbClr val="FFFFFF"/>
                </a:highlight>
                <a:latin typeface="Open Sans" panose="020B0606030504020204" pitchFamily="34" charset="0"/>
              </a:rPr>
              <a:t> point</a:t>
            </a:r>
            <a:r>
              <a:rPr lang="it-IT" b="0" i="0" dirty="0">
                <a:solidFill>
                  <a:srgbClr val="3A3A3A"/>
                </a:solidFill>
                <a:effectLst/>
                <a:highlight>
                  <a:srgbClr val="FFFFFF"/>
                </a:highlight>
                <a:latin typeface="Open Sans" panose="020B0606030504020204" pitchFamily="34" charset="0"/>
              </a:rPr>
              <a:t> LIP (“limite inferiore d’intervento). Questi due limiti sono, invece, determinati dalla biologia e genetica dell’individuo. Oltre essi entrano in gioco fattori ormonali e neuroendocrini che spingono fortemente per il ritorno dell’individuo ad uno stato in cui abbia una quantità di grasso che rientra nella sua </a:t>
            </a:r>
            <a:r>
              <a:rPr lang="it-IT" b="0" i="0" dirty="0" err="1">
                <a:solidFill>
                  <a:srgbClr val="3A3A3A"/>
                </a:solidFill>
                <a:effectLst/>
                <a:highlight>
                  <a:srgbClr val="FFFFFF"/>
                </a:highlight>
                <a:latin typeface="Open Sans" panose="020B0606030504020204" pitchFamily="34" charset="0"/>
              </a:rPr>
              <a:t>settling</a:t>
            </a:r>
            <a:r>
              <a:rPr lang="it-IT" b="0" i="0" dirty="0">
                <a:solidFill>
                  <a:srgbClr val="3A3A3A"/>
                </a:solidFill>
                <a:effectLst/>
                <a:highlight>
                  <a:srgbClr val="FFFFFF"/>
                </a:highlight>
                <a:latin typeface="Open Sans" panose="020B0606030504020204" pitchFamily="34" charset="0"/>
              </a:rPr>
              <a:t> zone. Questa si configura quindi come l’area di omeostasi di adiposità corporea, ovvero la zona di equilibrio dinamico verso la quale tendono i processi energetici.</a:t>
            </a:r>
          </a:p>
          <a:p>
            <a:pPr algn="l"/>
            <a:r>
              <a:rPr lang="it-IT" b="0" i="0" dirty="0">
                <a:solidFill>
                  <a:srgbClr val="3A3A3A"/>
                </a:solidFill>
                <a:effectLst/>
                <a:highlight>
                  <a:srgbClr val="FFFFFF"/>
                </a:highlight>
                <a:latin typeface="Open Sans" panose="020B0606030504020204" pitchFamily="34" charset="0"/>
              </a:rPr>
              <a:t>La </a:t>
            </a:r>
            <a:r>
              <a:rPr lang="it-IT" b="0" i="0" dirty="0" err="1">
                <a:solidFill>
                  <a:srgbClr val="3A3A3A"/>
                </a:solidFill>
                <a:effectLst/>
                <a:highlight>
                  <a:srgbClr val="FFFFFF"/>
                </a:highlight>
                <a:latin typeface="Open Sans" panose="020B0606030504020204" pitchFamily="34" charset="0"/>
              </a:rPr>
              <a:t>settling</a:t>
            </a:r>
            <a:r>
              <a:rPr lang="it-IT" b="0" i="0" dirty="0">
                <a:solidFill>
                  <a:srgbClr val="3A3A3A"/>
                </a:solidFill>
                <a:effectLst/>
                <a:highlight>
                  <a:srgbClr val="FFFFFF"/>
                </a:highlight>
                <a:latin typeface="Open Sans" panose="020B0606030504020204" pitchFamily="34" charset="0"/>
              </a:rPr>
              <a:t> zone viene anche chiamata “zona di indifferenza biologica”, a sottolineare la dicotomia della regolazione dell’adiposità: quando ci si trova questa zona c’è una regolazione su base ambientale, data da stimoli esogeni, mentre quando ci si trova in una delle due zone oltre l’UIP e il LIP si ha una regolazione su base biologica, data da stimoli e meccanismi endogeni. </a:t>
            </a:r>
          </a:p>
          <a:p>
            <a:br>
              <a:rPr lang="it-IT"/>
            </a:br>
            <a:endParaRPr lang="it-IT"/>
          </a:p>
          <a:p>
            <a:endParaRPr lang="en-US" dirty="0"/>
          </a:p>
          <a:p>
            <a:endParaRPr lang="en-US" dirty="0"/>
          </a:p>
          <a:p>
            <a:r>
              <a:rPr lang="en-US" dirty="0"/>
              <a:t>The dual intervention point model. This model is illustrated here by changes in body weight over time. The body weight varies depending on the prevailing direction of the environmental pressures. In period A, these pressures largely </a:t>
            </a:r>
            <a:r>
              <a:rPr lang="en-US" dirty="0" err="1"/>
              <a:t>favour</a:t>
            </a:r>
            <a:r>
              <a:rPr lang="en-US" dirty="0"/>
              <a:t> weight loss, and the body weight or adiposity declines. In period B, these factors largely </a:t>
            </a:r>
            <a:r>
              <a:rPr lang="en-US" dirty="0" err="1"/>
              <a:t>favour</a:t>
            </a:r>
            <a:r>
              <a:rPr lang="en-US" dirty="0"/>
              <a:t> weight gain and body mass increases. At these times weight is largely dictated by environmental factors. However, at C, the pressure to gain weight has resulted in weight increasing to the upper intervention point. Further weight gain is resisted by physiological (genetic) factors (depicted by black arrow). The weight therefore remains in balance: declines are prevented by the upward environmental pressures, and increases are prevented by physiological factors. Weight will only start to decline again (D) when the environmental pressure to increase weight is reversed (or an intervention is started). In any situation in which there is a constant environmental pressure </a:t>
            </a:r>
            <a:r>
              <a:rPr lang="en-US" dirty="0" err="1"/>
              <a:t>favouring</a:t>
            </a:r>
            <a:r>
              <a:rPr lang="en-US" dirty="0"/>
              <a:t> weight gain, individuals will increase to their upper intervention points, which vary among individuals and are </a:t>
            </a:r>
            <a:r>
              <a:rPr lang="en-US" dirty="0" err="1"/>
              <a:t>hypothesised</a:t>
            </a:r>
            <a:r>
              <a:rPr lang="en-US" dirty="0"/>
              <a:t> to be genetically determined. (Similarly, weight loss becomes resisted at the lower intervention point by other physiological mechanisms: not illustrated here.) This model also combines the ideas of settling points and uncompensated factors, which dominate between the intervention points, and physiological feedback controls that operate when the intervention points are reached.</a:t>
            </a:r>
            <a:endParaRPr lang="it-IT" dirty="0"/>
          </a:p>
        </p:txBody>
      </p:sp>
      <p:sp>
        <p:nvSpPr>
          <p:cNvPr id="4" name="Segnaposto numero diapositiva 3"/>
          <p:cNvSpPr>
            <a:spLocks noGrp="1"/>
          </p:cNvSpPr>
          <p:nvPr>
            <p:ph type="sldNum" sz="quarter" idx="5"/>
          </p:nvPr>
        </p:nvSpPr>
        <p:spPr/>
        <p:txBody>
          <a:bodyPr/>
          <a:lstStyle/>
          <a:p>
            <a:fld id="{0DA95B6B-8D29-496B-95C0-9E2FE858DE02}" type="slidenum">
              <a:rPr lang="it-IT" smtClean="0"/>
              <a:t>22</a:t>
            </a:fld>
            <a:endParaRPr lang="it-IT"/>
          </a:p>
        </p:txBody>
      </p:sp>
    </p:spTree>
    <p:extLst>
      <p:ext uri="{BB962C8B-B14F-4D97-AF65-F5344CB8AC3E}">
        <p14:creationId xmlns:p14="http://schemas.microsoft.com/office/powerpoint/2010/main" val="135529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B38570-7B01-A290-4578-683CCA98A4C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361789B-3B21-CA1D-A644-13D5625995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0AB1DC4A-F022-C401-5AD6-FF41F3EFD676}"/>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5" name="Segnaposto piè di pagina 4">
            <a:extLst>
              <a:ext uri="{FF2B5EF4-FFF2-40B4-BE49-F238E27FC236}">
                <a16:creationId xmlns:a16="http://schemas.microsoft.com/office/drawing/2014/main" id="{93F2D6EE-598D-6420-FA4B-D6AB8D56F2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783CFB1-D25A-0C56-C45A-69F62DA8F82B}"/>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1428604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E05E9E-32C9-3325-B444-EFD2AEE8F1D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9D4B6DB-81F4-3FAE-816B-E1728F2F373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FB4839A-CD5E-8F4A-59BF-1F4D5B62ABCA}"/>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5" name="Segnaposto piè di pagina 4">
            <a:extLst>
              <a:ext uri="{FF2B5EF4-FFF2-40B4-BE49-F238E27FC236}">
                <a16:creationId xmlns:a16="http://schemas.microsoft.com/office/drawing/2014/main" id="{D6AFAAFA-E16C-AB05-82F0-2E540F7084E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D6AC188-DAD1-D46E-169E-2A359F10158F}"/>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215215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DE3568-FFC2-894B-08DE-3B18B22164C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1D5779C-3D24-EFC5-9595-B4279A8B6A0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06BAD89-1C44-232F-162C-7C55ACF50199}"/>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5" name="Segnaposto piè di pagina 4">
            <a:extLst>
              <a:ext uri="{FF2B5EF4-FFF2-40B4-BE49-F238E27FC236}">
                <a16:creationId xmlns:a16="http://schemas.microsoft.com/office/drawing/2014/main" id="{7F8C6107-EFBB-DFA0-75AF-050E3F19EF7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CE8BB30-5663-2D64-7662-5DE4DF8EBB70}"/>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1136214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8000" y="648000"/>
            <a:ext cx="10896000" cy="1296000"/>
          </a:xfrm>
          <a:prstGeom prst="rect">
            <a:avLst/>
          </a:prstGeom>
        </p:spPr>
        <p:txBody>
          <a:bodyPr/>
          <a:lstStyle/>
          <a:p>
            <a:r>
              <a:rPr lang="en-GB" noProof="0"/>
              <a:t>Click to add title</a:t>
            </a:r>
            <a:endParaRPr lang="en-GB"/>
          </a:p>
        </p:txBody>
      </p:sp>
      <p:sp>
        <p:nvSpPr>
          <p:cNvPr id="6" name="Date Placeholder 5">
            <a:extLst>
              <a:ext uri="{FF2B5EF4-FFF2-40B4-BE49-F238E27FC236}">
                <a16:creationId xmlns:a16="http://schemas.microsoft.com/office/drawing/2014/main" id="{B83BF171-11B0-4BBC-A5E0-54E06540B5CB}"/>
              </a:ext>
            </a:extLst>
          </p:cNvPr>
          <p:cNvSpPr>
            <a:spLocks noGrp="1"/>
          </p:cNvSpPr>
          <p:nvPr>
            <p:ph type="dt" sz="half" idx="10"/>
          </p:nvPr>
        </p:nvSpPr>
        <p:spPr>
          <a:xfrm>
            <a:off x="648000" y="324000"/>
            <a:ext cx="1920000" cy="12585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DD4BEBA1-3B3D-4B4B-9C17-2B3431510A67}"/>
              </a:ext>
            </a:extLst>
          </p:cNvPr>
          <p:cNvSpPr>
            <a:spLocks noGrp="1"/>
          </p:cNvSpPr>
          <p:nvPr>
            <p:ph type="ftr" sz="quarter" idx="11"/>
          </p:nvPr>
        </p:nvSpPr>
        <p:spPr>
          <a:xfrm>
            <a:off x="2892712" y="323851"/>
            <a:ext cx="4162139" cy="126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E4A63ACE-2F21-4C6E-8E2B-F2CF74469B96}"/>
              </a:ext>
            </a:extLst>
          </p:cNvPr>
          <p:cNvSpPr>
            <a:spLocks noGrp="1"/>
          </p:cNvSpPr>
          <p:nvPr>
            <p:ph type="sldNum" sz="quarter" idx="12"/>
          </p:nvPr>
        </p:nvSpPr>
        <p:spPr>
          <a:xfrm>
            <a:off x="323986" y="233040"/>
            <a:ext cx="324015" cy="30777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 Placeholder 4">
            <a:extLst>
              <a:ext uri="{FF2B5EF4-FFF2-40B4-BE49-F238E27FC236}">
                <a16:creationId xmlns:a16="http://schemas.microsoft.com/office/drawing/2014/main" id="{C135AE9C-0192-4702-9483-2D7F66625848}"/>
              </a:ext>
            </a:extLst>
          </p:cNvPr>
          <p:cNvSpPr>
            <a:spLocks noGrp="1"/>
          </p:cNvSpPr>
          <p:nvPr>
            <p:ph type="body" sz="quarter" idx="13" hasCustomPrompt="1"/>
          </p:nvPr>
        </p:nvSpPr>
        <p:spPr>
          <a:xfrm>
            <a:off x="647999" y="6246287"/>
            <a:ext cx="8652000" cy="324000"/>
          </a:xfrm>
          <a:prstGeom prst="rect">
            <a:avLst/>
          </a:prstGeo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3623122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Diapositiva titolo">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4964" y="1002323"/>
            <a:ext cx="11729988" cy="5619858"/>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Tree>
    <p:extLst>
      <p:ext uri="{BB962C8B-B14F-4D97-AF65-F5344CB8AC3E}">
        <p14:creationId xmlns:p14="http://schemas.microsoft.com/office/powerpoint/2010/main" val="1887009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p:cNvSpPr>
            <a:spLocks noGrp="1"/>
          </p:cNvSpPr>
          <p:nvPr>
            <p:ph type="dt" sz="half" idx="10"/>
          </p:nvPr>
        </p:nvSpPr>
        <p:spPr/>
        <p:txBody>
          <a:bodyPr/>
          <a:lstStyle>
            <a:lvl1pPr>
              <a:defRPr/>
            </a:lvl1pPr>
          </a:lstStyle>
          <a:p>
            <a:pPr>
              <a:defRPr/>
            </a:pPr>
            <a:fld id="{F71D7A80-A89D-4742-8E16-5955BB1E249F}" type="datetimeFigureOut">
              <a:rPr lang="it-IT"/>
              <a:pPr>
                <a:defRPr/>
              </a:pPr>
              <a:t>07/03/26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C60A87F-15D5-4395-B209-737D36780231}" type="slidenum">
              <a:rPr lang="it-IT"/>
              <a:pPr>
                <a:defRPr/>
              </a:pPr>
              <a:t>‹N›</a:t>
            </a:fld>
            <a:endParaRPr lang="it-IT"/>
          </a:p>
        </p:txBody>
      </p:sp>
    </p:spTree>
    <p:extLst>
      <p:ext uri="{BB962C8B-B14F-4D97-AF65-F5344CB8AC3E}">
        <p14:creationId xmlns:p14="http://schemas.microsoft.com/office/powerpoint/2010/main" val="271058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 placeholder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41594FF-878C-4539-A3DF-E2C07894A975}"/>
              </a:ext>
            </a:extLst>
          </p:cNvPr>
          <p:cNvSpPr>
            <a:spLocks noGrp="1"/>
          </p:cNvSpPr>
          <p:nvPr>
            <p:ph type="title" hasCustomPrompt="1"/>
          </p:nvPr>
        </p:nvSpPr>
        <p:spPr>
          <a:xfrm>
            <a:off x="647700" y="647700"/>
            <a:ext cx="10895014" cy="1292866"/>
          </a:xfrm>
        </p:spPr>
        <p:txBody>
          <a:bodyPr/>
          <a:lstStyle>
            <a:lvl1pPr>
              <a:defRPr/>
            </a:lvl1pPr>
          </a:lstStyle>
          <a:p>
            <a:r>
              <a:rPr lang="en-GB"/>
              <a:t>Click to add title</a:t>
            </a:r>
          </a:p>
        </p:txBody>
      </p:sp>
      <p:sp>
        <p:nvSpPr>
          <p:cNvPr id="3" name="Content Placeholder 2"/>
          <p:cNvSpPr>
            <a:spLocks noGrp="1"/>
          </p:cNvSpPr>
          <p:nvPr>
            <p:ph idx="1" hasCustomPrompt="1"/>
          </p:nvPr>
        </p:nvSpPr>
        <p:spPr>
          <a:xfrm>
            <a:off x="648000" y="1944000"/>
            <a:ext cx="5286000" cy="42660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Content Placeholder 4">
            <a:extLst>
              <a:ext uri="{FF2B5EF4-FFF2-40B4-BE49-F238E27FC236}">
                <a16:creationId xmlns:a16="http://schemas.microsoft.com/office/drawing/2014/main" id="{635FBB5C-0CC0-45DE-A9E2-8C9E2CA03413}"/>
              </a:ext>
            </a:extLst>
          </p:cNvPr>
          <p:cNvSpPr>
            <a:spLocks noGrp="1"/>
          </p:cNvSpPr>
          <p:nvPr>
            <p:ph sz="quarter" idx="14" hasCustomPrompt="1"/>
          </p:nvPr>
        </p:nvSpPr>
        <p:spPr>
          <a:xfrm>
            <a:off x="6257914" y="1944000"/>
            <a:ext cx="5286000" cy="4266000"/>
          </a:xfrm>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5150ED-B90C-4AB1-BCB0-E73E86A8D879}"/>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76E0E6C7-4501-41F5-82DA-93E27DDCEB41}"/>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7834695D-31D7-40E5-BF1E-A049DDB0738D}"/>
              </a:ext>
            </a:extLst>
          </p:cNvPr>
          <p:cNvSpPr>
            <a:spLocks noGrp="1"/>
          </p:cNvSpPr>
          <p:nvPr>
            <p:ph type="sldNum" sz="quarter" idx="20"/>
          </p:nvPr>
        </p:nvSpPr>
        <p:spPr/>
        <p:txBody>
          <a:bodyPr/>
          <a:lstStyle/>
          <a:p>
            <a:fld id="{23AA811B-2EBD-4900-905E-5BE206449611}" type="slidenum">
              <a:rPr lang="en-GB" smtClean="0"/>
              <a:pPr/>
              <a:t>‹N›</a:t>
            </a:fld>
            <a:endParaRPr lang="en-GB"/>
          </a:p>
        </p:txBody>
      </p:sp>
      <p:sp>
        <p:nvSpPr>
          <p:cNvPr id="9" name="Text Placeholder 4">
            <a:extLst>
              <a:ext uri="{FF2B5EF4-FFF2-40B4-BE49-F238E27FC236}">
                <a16:creationId xmlns:a16="http://schemas.microsoft.com/office/drawing/2014/main" id="{DFC244FE-0B79-4E3B-B276-2F6B1D561220}"/>
              </a:ext>
            </a:extLst>
          </p:cNvPr>
          <p:cNvSpPr>
            <a:spLocks noGrp="1"/>
          </p:cNvSpPr>
          <p:nvPr>
            <p:ph type="body" sz="quarter" idx="13"/>
          </p:nvPr>
        </p:nvSpPr>
        <p:spPr>
          <a:xfrm>
            <a:off x="647998" y="6210000"/>
            <a:ext cx="10894715" cy="324000"/>
          </a:xfrm>
        </p:spPr>
        <p:txBody>
          <a:bodyPr anchor="b"/>
          <a:lstStyle>
            <a:lvl1pPr marL="0" indent="0">
              <a:buNone/>
              <a:defRPr sz="800" i="1">
                <a:solidFill>
                  <a:schemeClr val="accent6"/>
                </a:solidFill>
              </a:defRPr>
            </a:lvl1pPr>
          </a:lstStyle>
          <a:p>
            <a:pPr lvl="0"/>
            <a:endParaRPr lang="en-GB" sz="800"/>
          </a:p>
        </p:txBody>
      </p:sp>
    </p:spTree>
    <p:extLst>
      <p:ext uri="{BB962C8B-B14F-4D97-AF65-F5344CB8AC3E}">
        <p14:creationId xmlns:p14="http://schemas.microsoft.com/office/powerpoint/2010/main" val="527564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648000" y="1944000"/>
            <a:ext cx="10896000" cy="42696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5CF82791-4F8E-4072-A90B-7DDBA5BDDDD3}"/>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0F7B92D-8DE2-4AAE-9F57-625CFD54A00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91B1983-58ED-417B-836C-01C783DF9935}"/>
              </a:ext>
            </a:extLst>
          </p:cNvPr>
          <p:cNvSpPr>
            <a:spLocks noGrp="1"/>
          </p:cNvSpPr>
          <p:nvPr>
            <p:ph type="sldNum" sz="quarter" idx="12"/>
          </p:nvPr>
        </p:nvSpPr>
        <p:spPr/>
        <p:txBody>
          <a:bodyPr/>
          <a:lstStyle/>
          <a:p>
            <a:fld id="{23AA811B-2EBD-4900-905E-5BE206449611}" type="slidenum">
              <a:rPr lang="en-GB" smtClean="0"/>
              <a:t>‹N›</a:t>
            </a:fld>
            <a:endParaRPr lang="en-GB"/>
          </a:p>
        </p:txBody>
      </p:sp>
      <p:sp>
        <p:nvSpPr>
          <p:cNvPr id="10" name="Text Placeholder 4">
            <a:extLst>
              <a:ext uri="{FF2B5EF4-FFF2-40B4-BE49-F238E27FC236}">
                <a16:creationId xmlns:a16="http://schemas.microsoft.com/office/drawing/2014/main" id="{96D3E8E5-3FAB-4F0B-AD37-B1EFFA857A4E}"/>
              </a:ext>
            </a:extLst>
          </p:cNvPr>
          <p:cNvSpPr>
            <a:spLocks noGrp="1"/>
          </p:cNvSpPr>
          <p:nvPr>
            <p:ph type="body" sz="quarter" idx="13" hasCustomPrompt="1"/>
          </p:nvPr>
        </p:nvSpPr>
        <p:spPr>
          <a:xfrm>
            <a:off x="647999" y="6210000"/>
            <a:ext cx="8652000" cy="324000"/>
          </a:xfrm>
        </p:spPr>
        <p:txBody>
          <a:bodyPr anchor="b"/>
          <a:lstStyle>
            <a:lvl1pPr marL="0" indent="0">
              <a:buNone/>
              <a:defRPr sz="800" i="1">
                <a:solidFill>
                  <a:schemeClr val="accent6"/>
                </a:solidFill>
              </a:defRPr>
            </a:lvl1pPr>
          </a:lstStyle>
          <a:p>
            <a:pPr lvl="0"/>
            <a:r>
              <a:rPr lang="en-GB"/>
              <a:t>Insert notes</a:t>
            </a:r>
          </a:p>
        </p:txBody>
      </p:sp>
    </p:spTree>
    <p:extLst>
      <p:ext uri="{BB962C8B-B14F-4D97-AF65-F5344CB8AC3E}">
        <p14:creationId xmlns:p14="http://schemas.microsoft.com/office/powerpoint/2010/main" val="448837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000000"/>
        </a:solidFill>
        <a:effectLst/>
      </p:bgPr>
    </p:bg>
    <p:spTree>
      <p:nvGrpSpPr>
        <p:cNvPr id="1" name="Shape 10"/>
        <p:cNvGrpSpPr/>
        <p:nvPr/>
      </p:nvGrpSpPr>
      <p:grpSpPr>
        <a:xfrm>
          <a:off x="0" y="0"/>
          <a:ext cx="0" cy="0"/>
          <a:chOff x="0" y="0"/>
          <a:chExt cx="0" cy="0"/>
        </a:xfrm>
      </p:grpSpPr>
      <p:sp>
        <p:nvSpPr>
          <p:cNvPr id="11" name="Google Shape;11;p12"/>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12" name="Google Shape;12;p12"/>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13" name="Google Shape;13;p12" descr="preencoded.png">
            <a:hlinkClick r:id="rId2"/>
          </p:cNvPr>
          <p:cNvPicPr preferRelativeResize="0"/>
          <p:nvPr/>
        </p:nvPicPr>
        <p:blipFill rotWithShape="1">
          <a:blip r:embed="rId3">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3256690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000000"/>
        </a:solidFill>
        <a:effectLst/>
      </p:bgPr>
    </p:bg>
    <p:spTree>
      <p:nvGrpSpPr>
        <p:cNvPr id="1" name="Shape 14"/>
        <p:cNvGrpSpPr/>
        <p:nvPr/>
      </p:nvGrpSpPr>
      <p:grpSpPr>
        <a:xfrm>
          <a:off x="0" y="0"/>
          <a:ext cx="0" cy="0"/>
          <a:chOff x="0" y="0"/>
          <a:chExt cx="0" cy="0"/>
        </a:xfrm>
      </p:grpSpPr>
      <p:sp>
        <p:nvSpPr>
          <p:cNvPr id="15" name="Google Shape;15;p13"/>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16" name="Google Shape;16;p13"/>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17" name="Google Shape;17;p13" descr="preencoded.png">
            <a:hlinkClick r:id="rId2"/>
          </p:cNvPr>
          <p:cNvPicPr preferRelativeResize="0"/>
          <p:nvPr/>
        </p:nvPicPr>
        <p:blipFill rotWithShape="1">
          <a:blip r:embed="rId3">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3743750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000000"/>
        </a:solidFill>
        <a:effectLst/>
      </p:bgPr>
    </p:bg>
    <p:spTree>
      <p:nvGrpSpPr>
        <p:cNvPr id="1" name="Shape 34"/>
        <p:cNvGrpSpPr/>
        <p:nvPr/>
      </p:nvGrpSpPr>
      <p:grpSpPr>
        <a:xfrm>
          <a:off x="0" y="0"/>
          <a:ext cx="0" cy="0"/>
          <a:chOff x="0" y="0"/>
          <a:chExt cx="0" cy="0"/>
        </a:xfrm>
      </p:grpSpPr>
      <p:sp>
        <p:nvSpPr>
          <p:cNvPr id="35" name="Google Shape;35;p18"/>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36" name="Google Shape;36;p18"/>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37" name="Google Shape;37;p18" descr="preencoded.png">
            <a:hlinkClick r:id="rId2"/>
          </p:cNvPr>
          <p:cNvPicPr preferRelativeResize="0"/>
          <p:nvPr/>
        </p:nvPicPr>
        <p:blipFill rotWithShape="1">
          <a:blip r:embed="rId3">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102420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EE758-F815-3B2B-3D0D-1845E93EE7D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46C4665-D0FD-3F1D-67F6-7CBBBF04134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57761B1-F79E-C71C-1E16-46444218E225}"/>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5" name="Segnaposto piè di pagina 4">
            <a:extLst>
              <a:ext uri="{FF2B5EF4-FFF2-40B4-BE49-F238E27FC236}">
                <a16:creationId xmlns:a16="http://schemas.microsoft.com/office/drawing/2014/main" id="{BBCB37D0-3B01-E2CB-38EB-22ACDB550A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A167A35-5A46-305F-06A7-98E3F767899D}"/>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418294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000000"/>
        </a:solidFill>
        <a:effectLst/>
      </p:bgPr>
    </p:bg>
    <p:spTree>
      <p:nvGrpSpPr>
        <p:cNvPr id="1" name="Shape 26"/>
        <p:cNvGrpSpPr/>
        <p:nvPr/>
      </p:nvGrpSpPr>
      <p:grpSpPr>
        <a:xfrm>
          <a:off x="0" y="0"/>
          <a:ext cx="0" cy="0"/>
          <a:chOff x="0" y="0"/>
          <a:chExt cx="0" cy="0"/>
        </a:xfrm>
      </p:grpSpPr>
      <p:sp>
        <p:nvSpPr>
          <p:cNvPr id="27" name="Google Shape;27;p16"/>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28" name="Google Shape;28;p16"/>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29" name="Google Shape;29;p16" descr="preencoded.png">
            <a:hlinkClick r:id="rId2"/>
          </p:cNvPr>
          <p:cNvPicPr preferRelativeResize="0"/>
          <p:nvPr/>
        </p:nvPicPr>
        <p:blipFill rotWithShape="1">
          <a:blip r:embed="rId3">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1221237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000000"/>
        </a:solidFill>
        <a:effectLst/>
      </p:bgPr>
    </p:bg>
    <p:spTree>
      <p:nvGrpSpPr>
        <p:cNvPr id="1" name="Shape 42"/>
        <p:cNvGrpSpPr/>
        <p:nvPr/>
      </p:nvGrpSpPr>
      <p:grpSpPr>
        <a:xfrm>
          <a:off x="0" y="0"/>
          <a:ext cx="0" cy="0"/>
          <a:chOff x="0" y="0"/>
          <a:chExt cx="0" cy="0"/>
        </a:xfrm>
      </p:grpSpPr>
      <p:sp>
        <p:nvSpPr>
          <p:cNvPr id="43" name="Google Shape;43;p20"/>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sp>
        <p:nvSpPr>
          <p:cNvPr id="44" name="Google Shape;44;p20"/>
          <p:cNvSpPr/>
          <p:nvPr/>
        </p:nvSpPr>
        <p:spPr>
          <a:xfrm>
            <a:off x="0" y="0"/>
            <a:ext cx="12192000" cy="6858000"/>
          </a:xfrm>
          <a:prstGeom prst="rect">
            <a:avLst/>
          </a:prstGeom>
          <a:solidFill>
            <a:srgbClr val="F8ECE4"/>
          </a:solidFill>
          <a:ln>
            <a:noFill/>
          </a:ln>
        </p:spPr>
        <p:txBody>
          <a:bodyPr spcFirstLastPara="1" wrap="square" lIns="76188" tIns="76188" rIns="76188" bIns="76188" anchor="ctr" anchorCtr="0">
            <a:noAutofit/>
          </a:bodyPr>
          <a:lstStyle/>
          <a:p>
            <a:pPr marL="0" lvl="0" indent="0" algn="l" rtl="0">
              <a:spcBef>
                <a:spcPts val="0"/>
              </a:spcBef>
              <a:spcAft>
                <a:spcPts val="0"/>
              </a:spcAft>
              <a:buNone/>
            </a:pPr>
            <a:endParaRPr sz="1500"/>
          </a:p>
        </p:txBody>
      </p:sp>
      <p:pic>
        <p:nvPicPr>
          <p:cNvPr id="45" name="Google Shape;45;p20" descr="preencoded.png">
            <a:hlinkClick r:id="rId2"/>
          </p:cNvPr>
          <p:cNvPicPr preferRelativeResize="0"/>
          <p:nvPr/>
        </p:nvPicPr>
        <p:blipFill rotWithShape="1">
          <a:blip r:embed="rId3">
            <a:alphaModFix/>
          </a:blip>
          <a:srcRect/>
          <a:stretch/>
        </p:blipFill>
        <p:spPr>
          <a:xfrm>
            <a:off x="10699346" y="6457950"/>
            <a:ext cx="1435504" cy="342900"/>
          </a:xfrm>
          <a:prstGeom prst="rect">
            <a:avLst/>
          </a:prstGeom>
          <a:noFill/>
          <a:ln>
            <a:noFill/>
          </a:ln>
        </p:spPr>
      </p:pic>
    </p:spTree>
    <p:extLst>
      <p:ext uri="{BB962C8B-B14F-4D97-AF65-F5344CB8AC3E}">
        <p14:creationId xmlns:p14="http://schemas.microsoft.com/office/powerpoint/2010/main" val="1422433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93FC7C-7AB8-3D48-464C-EE86EA83B42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BAED5ED-E05A-A2AB-5BD1-CFCB20DA1D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8BB8B4D-9A4C-2948-088C-2773B982DE51}"/>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5" name="Segnaposto piè di pagina 4">
            <a:extLst>
              <a:ext uri="{FF2B5EF4-FFF2-40B4-BE49-F238E27FC236}">
                <a16:creationId xmlns:a16="http://schemas.microsoft.com/office/drawing/2014/main" id="{9E76154E-AAE9-C4B5-B304-35DD62FA7B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7CA310-9248-0591-D4D8-43A118404A2C}"/>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1191506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44BA5B-75B2-DF8C-C6A6-D3C2ABEE47E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E2EF1F5-5D30-ECA1-9DC8-0645F38D49D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FF63420-E4E7-AF69-4C17-91CE993357F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AFFBE50-603D-9C28-559B-6680D90074F0}"/>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6" name="Segnaposto piè di pagina 5">
            <a:extLst>
              <a:ext uri="{FF2B5EF4-FFF2-40B4-BE49-F238E27FC236}">
                <a16:creationId xmlns:a16="http://schemas.microsoft.com/office/drawing/2014/main" id="{B1B05819-850A-FC38-9A74-0BA08CF99D3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6B301D4-0B7F-690C-EC59-4F3D8577D1A2}"/>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253963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6065D5-243B-22A6-EA1D-D8CDDC0E96C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0585840-F3C2-02B3-79E6-A154A13E0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7F07BB2-C6BF-99EA-EDFC-44FBA0491C9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82C536E-7BEE-C7B9-2273-FF269A9664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E8206D6A-3CE8-6BDD-2341-F98FB09ADF4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22745B9-42F9-2451-0B96-4E82F380FD81}"/>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8" name="Segnaposto piè di pagina 7">
            <a:extLst>
              <a:ext uri="{FF2B5EF4-FFF2-40B4-BE49-F238E27FC236}">
                <a16:creationId xmlns:a16="http://schemas.microsoft.com/office/drawing/2014/main" id="{FD81D13A-404D-684A-6231-0E802D6F12AB}"/>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014F928-018A-4E47-745F-3BAEEEB7052D}"/>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365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23BFCA-E0D8-C03B-5CBB-8CCAEA6ADA9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BDF00CD-0C0B-E749-6F16-B48728B7BE8B}"/>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4" name="Segnaposto piè di pagina 3">
            <a:extLst>
              <a:ext uri="{FF2B5EF4-FFF2-40B4-BE49-F238E27FC236}">
                <a16:creationId xmlns:a16="http://schemas.microsoft.com/office/drawing/2014/main" id="{72623555-70FD-CBF9-9045-F9D4B3E4B2F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26AB7442-C877-365D-F7B5-0400D0B80E46}"/>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416185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1B2712A-426A-3880-1817-8A1123881E84}"/>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3" name="Segnaposto piè di pagina 2">
            <a:extLst>
              <a:ext uri="{FF2B5EF4-FFF2-40B4-BE49-F238E27FC236}">
                <a16:creationId xmlns:a16="http://schemas.microsoft.com/office/drawing/2014/main" id="{6E9CA266-60BA-D09F-A2A1-5A6B36C8B5B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6E47F07-BDFF-F446-110E-72056FCAB552}"/>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1798527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373C5A-A878-1BB5-D74C-7BA9561BF98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B2C5061-18C5-42C8-977D-13BA5FCBC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C0BB485-BF4B-20B2-726D-28FF81A811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CDB37E6-BA99-29FA-9B01-7590ADDC58A1}"/>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6" name="Segnaposto piè di pagina 5">
            <a:extLst>
              <a:ext uri="{FF2B5EF4-FFF2-40B4-BE49-F238E27FC236}">
                <a16:creationId xmlns:a16="http://schemas.microsoft.com/office/drawing/2014/main" id="{EC94D5B6-EF36-012D-D993-EE65046F2AE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DD702C5-F4C5-660D-4376-FFB628870948}"/>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191633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0EA47D-0D16-AE94-4CD0-B67041A59F7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8767DC2-C4D2-240F-3329-045C5741F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42000A5-8403-D37C-6107-9C08773EC4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DC72C4D-5881-0DC9-8A87-7FA9C8998D6B}"/>
              </a:ext>
            </a:extLst>
          </p:cNvPr>
          <p:cNvSpPr>
            <a:spLocks noGrp="1"/>
          </p:cNvSpPr>
          <p:nvPr>
            <p:ph type="dt" sz="half" idx="10"/>
          </p:nvPr>
        </p:nvSpPr>
        <p:spPr/>
        <p:txBody>
          <a:bodyPr/>
          <a:lstStyle/>
          <a:p>
            <a:fld id="{F356E435-F97A-402D-9EB8-C61481097DB8}" type="datetimeFigureOut">
              <a:rPr lang="it-IT" smtClean="0"/>
              <a:t>07/03/26</a:t>
            </a:fld>
            <a:endParaRPr lang="it-IT"/>
          </a:p>
        </p:txBody>
      </p:sp>
      <p:sp>
        <p:nvSpPr>
          <p:cNvPr id="6" name="Segnaposto piè di pagina 5">
            <a:extLst>
              <a:ext uri="{FF2B5EF4-FFF2-40B4-BE49-F238E27FC236}">
                <a16:creationId xmlns:a16="http://schemas.microsoft.com/office/drawing/2014/main" id="{B835D1C3-4A4E-36C0-A51A-CE5EA1270A0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E3D9F59-37D0-0FE2-595C-C07C846A8C09}"/>
              </a:ext>
            </a:extLst>
          </p:cNvPr>
          <p:cNvSpPr>
            <a:spLocks noGrp="1"/>
          </p:cNvSpPr>
          <p:nvPr>
            <p:ph type="sldNum" sz="quarter" idx="12"/>
          </p:nvPr>
        </p:nvSpPr>
        <p:spPr/>
        <p:txBody>
          <a:bodyPr/>
          <a:lstStyle/>
          <a:p>
            <a:fld id="{E9CE2356-F23F-44AF-9F1F-33C03D6579E2}" type="slidenum">
              <a:rPr lang="it-IT" smtClean="0"/>
              <a:t>‹N›</a:t>
            </a:fld>
            <a:endParaRPr lang="it-IT"/>
          </a:p>
        </p:txBody>
      </p:sp>
    </p:spTree>
    <p:extLst>
      <p:ext uri="{BB962C8B-B14F-4D97-AF65-F5344CB8AC3E}">
        <p14:creationId xmlns:p14="http://schemas.microsoft.com/office/powerpoint/2010/main" val="2879649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F04B5E3-F404-38EA-1DFF-277D48D0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5F23C1A-033E-7530-CD8F-1EA8E2F94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A322281-2ABD-B959-43A2-F05893A18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6E435-F97A-402D-9EB8-C61481097DB8}" type="datetimeFigureOut">
              <a:rPr lang="it-IT" smtClean="0"/>
              <a:t>07/03/26</a:t>
            </a:fld>
            <a:endParaRPr lang="it-IT"/>
          </a:p>
        </p:txBody>
      </p:sp>
      <p:sp>
        <p:nvSpPr>
          <p:cNvPr id="5" name="Segnaposto piè di pagina 4">
            <a:extLst>
              <a:ext uri="{FF2B5EF4-FFF2-40B4-BE49-F238E27FC236}">
                <a16:creationId xmlns:a16="http://schemas.microsoft.com/office/drawing/2014/main" id="{87960055-8E0F-6F59-3903-1F526AE05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840174E-254F-19CD-0C47-8142440F38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E2356-F23F-44AF-9F1F-33C03D6579E2}" type="slidenum">
              <a:rPr lang="it-IT" smtClean="0"/>
              <a:t>‹N›</a:t>
            </a:fld>
            <a:endParaRPr lang="it-IT"/>
          </a:p>
        </p:txBody>
      </p:sp>
    </p:spTree>
    <p:extLst>
      <p:ext uri="{BB962C8B-B14F-4D97-AF65-F5344CB8AC3E}">
        <p14:creationId xmlns:p14="http://schemas.microsoft.com/office/powerpoint/2010/main" val="2941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 id="2147483665" r:id="rId14"/>
    <p:sldLayoutId id="2147483667" r:id="rId15"/>
    <p:sldLayoutId id="2147483668" r:id="rId16"/>
    <p:sldLayoutId id="2147483669" r:id="rId17"/>
    <p:sldLayoutId id="2147483670" r:id="rId18"/>
    <p:sldLayoutId id="2147483671" r:id="rId19"/>
    <p:sldLayoutId id="2147483672" r:id="rId20"/>
    <p:sldLayoutId id="214748367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svg"/><Relationship Id="rId7" Type="http://schemas.openxmlformats.org/officeDocument/2006/relationships/image" Target="../media/image167.sv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svg"/><Relationship Id="rId4" Type="http://schemas.openxmlformats.org/officeDocument/2006/relationships/image" Target="../media/image164.png"/></Relationships>
</file>

<file path=ppt/slides/_rels/slide12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13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3.jpg"/><Relationship Id="rId4" Type="http://schemas.openxmlformats.org/officeDocument/2006/relationships/image" Target="../media/image82.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15.xml"/><Relationship Id="rId5" Type="http://schemas.openxmlformats.org/officeDocument/2006/relationships/image" Target="../media/image114.png"/><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ustomXml" Target="../../customXml/item2.xml"/><Relationship Id="rId1" Type="http://schemas.openxmlformats.org/officeDocument/2006/relationships/customXml" Target="../../customXml/item1.xml"/><Relationship Id="rId4" Type="http://schemas.openxmlformats.org/officeDocument/2006/relationships/notesSlide" Target="../notesSlides/notesSlide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5" Type="http://schemas.openxmlformats.org/officeDocument/2006/relationships/image" Target="../media/image120.jpeg"/><Relationship Id="rId4" Type="http://schemas.openxmlformats.org/officeDocument/2006/relationships/image" Target="../media/image119.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1.jpg"/><Relationship Id="rId5" Type="http://schemas.openxmlformats.org/officeDocument/2006/relationships/image" Target="../media/image130.jpg"/><Relationship Id="rId4" Type="http://schemas.openxmlformats.org/officeDocument/2006/relationships/image" Target="../media/image12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9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716B0F7-52B8-EE37-C2B1-0FE97F241C7D}"/>
              </a:ext>
            </a:extLst>
          </p:cNvPr>
          <p:cNvPicPr>
            <a:picLocks noChangeAspect="1"/>
          </p:cNvPicPr>
          <p:nvPr/>
        </p:nvPicPr>
        <p:blipFill>
          <a:blip r:embed="rId2">
            <a:extLst>
              <a:ext uri="{28A0092B-C50C-407E-A947-70E740481C1C}">
                <a14:useLocalDpi xmlns:a14="http://schemas.microsoft.com/office/drawing/2010/main" val="0"/>
              </a:ext>
            </a:extLst>
          </a:blip>
          <a:srcRect t="35852" b="14963"/>
          <a:stretch>
            <a:fillRect/>
          </a:stretch>
        </p:blipFill>
        <p:spPr>
          <a:xfrm>
            <a:off x="2377440" y="30123"/>
            <a:ext cx="9814560" cy="6827878"/>
          </a:xfrm>
          <a:prstGeom prst="rect">
            <a:avLst/>
          </a:prstGeom>
        </p:spPr>
      </p:pic>
      <p:sp>
        <p:nvSpPr>
          <p:cNvPr id="6" name="Rettangolo 5">
            <a:extLst>
              <a:ext uri="{FF2B5EF4-FFF2-40B4-BE49-F238E27FC236}">
                <a16:creationId xmlns:a16="http://schemas.microsoft.com/office/drawing/2014/main" id="{3FAC9766-A63A-1784-615D-DDA5C4C9CD93}"/>
              </a:ext>
            </a:extLst>
          </p:cNvPr>
          <p:cNvSpPr/>
          <p:nvPr/>
        </p:nvSpPr>
        <p:spPr>
          <a:xfrm>
            <a:off x="2550160" y="0"/>
            <a:ext cx="5019040" cy="1445240"/>
          </a:xfrm>
          <a:prstGeom prst="rect">
            <a:avLst/>
          </a:prstGeom>
          <a:solidFill>
            <a:srgbClr val="FFFDFD"/>
          </a:solidFill>
          <a:ln>
            <a:solidFill>
              <a:srgbClr val="FFFD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949D809B-8F57-A872-3598-7B29C4A5BECC}"/>
              </a:ext>
            </a:extLst>
          </p:cNvPr>
          <p:cNvSpPr/>
          <p:nvPr/>
        </p:nvSpPr>
        <p:spPr>
          <a:xfrm>
            <a:off x="1341120" y="3793819"/>
            <a:ext cx="4490720" cy="2387600"/>
          </a:xfrm>
          <a:prstGeom prst="rect">
            <a:avLst/>
          </a:prstGeom>
          <a:solidFill>
            <a:srgbClr val="FFFDFD"/>
          </a:solidFill>
          <a:ln>
            <a:solidFill>
              <a:srgbClr val="FFFD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0A47B0D-BB07-6196-3C3A-6F14932BDDCF}"/>
              </a:ext>
            </a:extLst>
          </p:cNvPr>
          <p:cNvSpPr>
            <a:spLocks noGrp="1"/>
          </p:cNvSpPr>
          <p:nvPr>
            <p:ph type="ctrTitle"/>
          </p:nvPr>
        </p:nvSpPr>
        <p:spPr>
          <a:xfrm>
            <a:off x="0" y="39994"/>
            <a:ext cx="9144000" cy="1435369"/>
          </a:xfrm>
        </p:spPr>
        <p:txBody>
          <a:bodyPr>
            <a:normAutofit/>
          </a:bodyPr>
          <a:lstStyle/>
          <a:p>
            <a:r>
              <a:rPr lang="it-IT" sz="4400" b="1" dirty="0">
                <a:solidFill>
                  <a:srgbClr val="A288C0"/>
                </a:solidFill>
                <a:latin typeface="Brush Script MT" panose="03060802040406070304" pitchFamily="66" charset="0"/>
              </a:rPr>
              <a:t>Corso pratico di gestione farmacologica dell’eccesso ponderale</a:t>
            </a:r>
            <a:endParaRPr lang="it-IT" sz="4400" dirty="0">
              <a:solidFill>
                <a:srgbClr val="A288C0"/>
              </a:solidFill>
              <a:latin typeface="Brush Script MT" panose="03060802040406070304" pitchFamily="66" charset="0"/>
            </a:endParaRPr>
          </a:p>
        </p:txBody>
      </p:sp>
      <p:sp>
        <p:nvSpPr>
          <p:cNvPr id="8" name="Rettangolo 7">
            <a:extLst>
              <a:ext uri="{FF2B5EF4-FFF2-40B4-BE49-F238E27FC236}">
                <a16:creationId xmlns:a16="http://schemas.microsoft.com/office/drawing/2014/main" id="{114EA4EB-19EF-AE0E-FFA9-BFF929B4F937}"/>
              </a:ext>
            </a:extLst>
          </p:cNvPr>
          <p:cNvSpPr/>
          <p:nvPr/>
        </p:nvSpPr>
        <p:spPr>
          <a:xfrm>
            <a:off x="5476240" y="3763696"/>
            <a:ext cx="924560" cy="615621"/>
          </a:xfrm>
          <a:prstGeom prst="rect">
            <a:avLst/>
          </a:prstGeom>
          <a:solidFill>
            <a:srgbClr val="FFFDFD"/>
          </a:solidFill>
          <a:ln>
            <a:solidFill>
              <a:srgbClr val="FFFDF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ottotitolo 2">
            <a:extLst>
              <a:ext uri="{FF2B5EF4-FFF2-40B4-BE49-F238E27FC236}">
                <a16:creationId xmlns:a16="http://schemas.microsoft.com/office/drawing/2014/main" id="{1BE9E2BF-4630-6F2C-877E-33730076375B}"/>
              </a:ext>
            </a:extLst>
          </p:cNvPr>
          <p:cNvSpPr>
            <a:spLocks noGrp="1"/>
          </p:cNvSpPr>
          <p:nvPr>
            <p:ph type="subTitle" idx="1"/>
          </p:nvPr>
        </p:nvSpPr>
        <p:spPr>
          <a:xfrm>
            <a:off x="1432560" y="4159738"/>
            <a:ext cx="4663440" cy="1655762"/>
          </a:xfrm>
        </p:spPr>
        <p:txBody>
          <a:bodyPr>
            <a:normAutofit fontScale="92500" lnSpcReduction="10000"/>
          </a:bodyPr>
          <a:lstStyle/>
          <a:p>
            <a:r>
              <a:rPr lang="it-IT" sz="2800" b="1" dirty="0">
                <a:solidFill>
                  <a:srgbClr val="509EA1"/>
                </a:solidFill>
                <a:highlight>
                  <a:srgbClr val="FFFF00"/>
                </a:highlight>
                <a:latin typeface="+mj-lt"/>
                <a:cs typeface="Arial" panose="020B0604020202020204" pitchFamily="34" charset="0"/>
              </a:rPr>
              <a:t>Il punto di vista internistico </a:t>
            </a:r>
          </a:p>
          <a:p>
            <a:r>
              <a:rPr lang="it-IT" sz="2800" b="1" dirty="0">
                <a:solidFill>
                  <a:srgbClr val="509EA1"/>
                </a:solidFill>
                <a:highlight>
                  <a:srgbClr val="FFFF00"/>
                </a:highlight>
                <a:latin typeface="+mj-lt"/>
                <a:cs typeface="Arial" panose="020B0604020202020204" pitchFamily="34" charset="0"/>
              </a:rPr>
              <a:t>su sovrappeso e obesità</a:t>
            </a:r>
          </a:p>
          <a:p>
            <a:r>
              <a:rPr lang="it-IT" sz="2800" b="1" dirty="0">
                <a:solidFill>
                  <a:srgbClr val="509EA1"/>
                </a:solidFill>
                <a:highlight>
                  <a:srgbClr val="FFFF00"/>
                </a:highlight>
                <a:latin typeface="+mj-lt"/>
                <a:cs typeface="Arial" panose="020B0604020202020204" pitchFamily="34" charset="0"/>
              </a:rPr>
              <a:t>e le nuove terapie</a:t>
            </a:r>
            <a:br>
              <a:rPr lang="it-IT" sz="2800" b="1" dirty="0">
                <a:solidFill>
                  <a:srgbClr val="509EA1"/>
                </a:solidFill>
                <a:highlight>
                  <a:srgbClr val="FFFF00"/>
                </a:highlight>
                <a:latin typeface="+mj-lt"/>
                <a:cs typeface="Arial" panose="020B0604020202020204" pitchFamily="34" charset="0"/>
              </a:rPr>
            </a:br>
            <a:endParaRPr lang="it-IT" sz="2800" b="1" dirty="0">
              <a:solidFill>
                <a:srgbClr val="509EA1"/>
              </a:solidFill>
              <a:highlight>
                <a:srgbClr val="FFFF00"/>
              </a:highlight>
              <a:latin typeface="+mj-lt"/>
              <a:cs typeface="Arial" panose="020B0604020202020204" pitchFamily="34" charset="0"/>
            </a:endParaRPr>
          </a:p>
        </p:txBody>
      </p:sp>
      <p:sp>
        <p:nvSpPr>
          <p:cNvPr id="9" name="Rettangolo 8">
            <a:extLst>
              <a:ext uri="{FF2B5EF4-FFF2-40B4-BE49-F238E27FC236}">
                <a16:creationId xmlns:a16="http://schemas.microsoft.com/office/drawing/2014/main" id="{EEA7DF34-0AA3-0368-2E49-B6F76ACCF9D1}"/>
              </a:ext>
            </a:extLst>
          </p:cNvPr>
          <p:cNvSpPr/>
          <p:nvPr/>
        </p:nvSpPr>
        <p:spPr>
          <a:xfrm>
            <a:off x="0" y="6553200"/>
            <a:ext cx="4775200" cy="314672"/>
          </a:xfrm>
          <a:prstGeom prst="rect">
            <a:avLst/>
          </a:prstGeom>
          <a:solidFill>
            <a:srgbClr val="77998C"/>
          </a:solidFill>
          <a:ln>
            <a:solidFill>
              <a:srgbClr val="7799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7719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3871F-33C2-11DB-3EA3-77768F45EA3B}"/>
              </a:ext>
            </a:extLst>
          </p:cNvPr>
          <p:cNvSpPr txBox="1">
            <a:spLocks noChangeArrowheads="1"/>
          </p:cNvSpPr>
          <p:nvPr/>
        </p:nvSpPr>
        <p:spPr>
          <a:xfrm>
            <a:off x="280520" y="479693"/>
            <a:ext cx="11356975" cy="7214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4196"/>
            <a:r>
              <a:rPr lang="en-GB" altLang="it-IT" sz="3200" dirty="0" err="1">
                <a:solidFill>
                  <a:srgbClr val="C00000"/>
                </a:solidFill>
                <a:latin typeface="Brush Script MT" panose="03060802040406070304" pitchFamily="66" charset="0"/>
                <a:cs typeface="Times New Roman" panose="02020603050405020304" pitchFamily="18" charset="0"/>
              </a:rPr>
              <a:t>Differenti</a:t>
            </a:r>
            <a:r>
              <a:rPr lang="en-GB" altLang="it-IT" sz="3200" dirty="0">
                <a:solidFill>
                  <a:srgbClr val="C00000"/>
                </a:solidFill>
                <a:latin typeface="Brush Script MT" panose="03060802040406070304" pitchFamily="66" charset="0"/>
                <a:cs typeface="Times New Roman" panose="02020603050405020304" pitchFamily="18" charset="0"/>
              </a:rPr>
              <a:t> </a:t>
            </a:r>
            <a:r>
              <a:rPr lang="en-GB" altLang="it-IT" sz="3200" dirty="0" err="1">
                <a:solidFill>
                  <a:srgbClr val="C00000"/>
                </a:solidFill>
                <a:latin typeface="Brush Script MT" panose="03060802040406070304" pitchFamily="66" charset="0"/>
                <a:cs typeface="Times New Roman" panose="02020603050405020304" pitchFamily="18" charset="0"/>
              </a:rPr>
              <a:t>combinazioni</a:t>
            </a:r>
            <a:r>
              <a:rPr lang="en-GB" altLang="it-IT" sz="3200" dirty="0">
                <a:solidFill>
                  <a:srgbClr val="C00000"/>
                </a:solidFill>
                <a:latin typeface="Brush Script MT" panose="03060802040406070304" pitchFamily="66" charset="0"/>
                <a:cs typeface="Times New Roman" panose="02020603050405020304" pitchFamily="18" charset="0"/>
              </a:rPr>
              <a:t> di </a:t>
            </a:r>
            <a:r>
              <a:rPr lang="en-GB" altLang="it-IT" sz="3200" dirty="0">
                <a:solidFill>
                  <a:srgbClr val="C00000"/>
                </a:solidFill>
                <a:latin typeface="Times New Roman" panose="02020603050405020304" pitchFamily="18" charset="0"/>
                <a:cs typeface="Times New Roman" panose="02020603050405020304" pitchFamily="18" charset="0"/>
              </a:rPr>
              <a:t>BMI e </a:t>
            </a:r>
            <a:r>
              <a:rPr lang="en-GB" altLang="it-IT" sz="3200" dirty="0" err="1">
                <a:solidFill>
                  <a:srgbClr val="C00000"/>
                </a:solidFill>
                <a:latin typeface="Times New Roman" panose="02020603050405020304" pitchFamily="18" charset="0"/>
                <a:cs typeface="Times New Roman" panose="02020603050405020304" pitchFamily="18" charset="0"/>
              </a:rPr>
              <a:t>WHtR</a:t>
            </a:r>
            <a:r>
              <a:rPr lang="en-GB" altLang="it-IT" sz="3200" dirty="0">
                <a:solidFill>
                  <a:srgbClr val="C00000"/>
                </a:solidFill>
                <a:latin typeface="Times New Roman" panose="02020603050405020304" pitchFamily="18" charset="0"/>
                <a:cs typeface="Times New Roman" panose="02020603050405020304" pitchFamily="18" charset="0"/>
              </a:rPr>
              <a:t> </a:t>
            </a:r>
          </a:p>
          <a:p>
            <a:pPr algn="ctr" defTabSz="684196"/>
            <a:r>
              <a:rPr lang="en-GB" altLang="it-IT" sz="3200" dirty="0" err="1">
                <a:solidFill>
                  <a:srgbClr val="C00000"/>
                </a:solidFill>
                <a:latin typeface="Brush Script MT" panose="03060802040406070304" pitchFamily="66" charset="0"/>
                <a:cs typeface="Times New Roman" panose="02020603050405020304" pitchFamily="18" charset="0"/>
              </a:rPr>
              <a:t>sono</a:t>
            </a:r>
            <a:r>
              <a:rPr lang="en-GB" altLang="it-IT" sz="3200" dirty="0">
                <a:solidFill>
                  <a:srgbClr val="C00000"/>
                </a:solidFill>
                <a:latin typeface="Brush Script MT" panose="03060802040406070304" pitchFamily="66" charset="0"/>
                <a:cs typeface="Times New Roman" panose="02020603050405020304" pitchFamily="18" charset="0"/>
              </a:rPr>
              <a:t> associate con il </a:t>
            </a:r>
            <a:r>
              <a:rPr lang="en-GB" altLang="it-IT" sz="3200" dirty="0" err="1">
                <a:solidFill>
                  <a:srgbClr val="C00000"/>
                </a:solidFill>
                <a:latin typeface="Brush Script MT" panose="03060802040406070304" pitchFamily="66" charset="0"/>
                <a:cs typeface="Times New Roman" panose="02020603050405020304" pitchFamily="18" charset="0"/>
              </a:rPr>
              <a:t>rischio</a:t>
            </a:r>
            <a:r>
              <a:rPr lang="en-GB" altLang="it-IT" sz="3200" dirty="0">
                <a:solidFill>
                  <a:srgbClr val="C00000"/>
                </a:solidFill>
                <a:latin typeface="Brush Script MT" panose="03060802040406070304" pitchFamily="66" charset="0"/>
                <a:cs typeface="Times New Roman" panose="02020603050405020304" pitchFamily="18" charset="0"/>
              </a:rPr>
              <a:t> di </a:t>
            </a:r>
            <a:r>
              <a:rPr lang="en-GB" altLang="it-IT" sz="3200" dirty="0" err="1">
                <a:solidFill>
                  <a:srgbClr val="C00000"/>
                </a:solidFill>
                <a:latin typeface="Brush Script MT" panose="03060802040406070304" pitchFamily="66" charset="0"/>
                <a:cs typeface="Times New Roman" panose="02020603050405020304" pitchFamily="18" charset="0"/>
              </a:rPr>
              <a:t>complicanze</a:t>
            </a:r>
            <a:r>
              <a:rPr lang="en-GB" altLang="it-IT" sz="3200" dirty="0">
                <a:solidFill>
                  <a:srgbClr val="C00000"/>
                </a:solidFill>
                <a:latin typeface="Brush Script MT" panose="03060802040406070304" pitchFamily="66" charset="0"/>
                <a:cs typeface="Times New Roman" panose="02020603050405020304" pitchFamily="18" charset="0"/>
              </a:rPr>
              <a:t> </a:t>
            </a:r>
            <a:r>
              <a:rPr lang="en-GB" altLang="it-IT" sz="3200" dirty="0" err="1">
                <a:solidFill>
                  <a:srgbClr val="C00000"/>
                </a:solidFill>
                <a:latin typeface="Brush Script MT" panose="03060802040406070304" pitchFamily="66" charset="0"/>
                <a:cs typeface="Times New Roman" panose="02020603050405020304" pitchFamily="18" charset="0"/>
              </a:rPr>
              <a:t>obesità</a:t>
            </a:r>
            <a:r>
              <a:rPr lang="en-GB" altLang="it-IT" sz="3200" dirty="0">
                <a:solidFill>
                  <a:srgbClr val="C00000"/>
                </a:solidFill>
                <a:latin typeface="Brush Script MT" panose="03060802040406070304" pitchFamily="66" charset="0"/>
                <a:cs typeface="Times New Roman" panose="02020603050405020304" pitchFamily="18" charset="0"/>
              </a:rPr>
              <a:t>-relate </a:t>
            </a:r>
            <a:r>
              <a:rPr lang="en-GB" altLang="it-IT" sz="3200" dirty="0">
                <a:solidFill>
                  <a:srgbClr val="C00000"/>
                </a:solidFill>
                <a:latin typeface="Times New Roman" panose="02020603050405020304" pitchFamily="18" charset="0"/>
                <a:cs typeface="Times New Roman" panose="02020603050405020304" pitchFamily="18" charset="0"/>
              </a:rPr>
              <a:t>(ORC)</a:t>
            </a:r>
          </a:p>
        </p:txBody>
      </p:sp>
      <p:sp>
        <p:nvSpPr>
          <p:cNvPr id="3" name="Content Placeholder 9">
            <a:extLst>
              <a:ext uri="{FF2B5EF4-FFF2-40B4-BE49-F238E27FC236}">
                <a16:creationId xmlns:a16="http://schemas.microsoft.com/office/drawing/2014/main" id="{75A11CEF-0395-F259-4C31-047622937BB9}"/>
              </a:ext>
            </a:extLst>
          </p:cNvPr>
          <p:cNvSpPr txBox="1">
            <a:spLocks noChangeArrowheads="1"/>
          </p:cNvSpPr>
          <p:nvPr/>
        </p:nvSpPr>
        <p:spPr>
          <a:xfrm>
            <a:off x="1373892" y="4966250"/>
            <a:ext cx="9444219" cy="10629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2060"/>
              </a:buClr>
              <a:buNone/>
            </a:pPr>
            <a:endParaRPr lang="en-GB" altLang="it-IT" sz="1600" dirty="0">
              <a:latin typeface="Times New Roman" panose="02020603050405020304" pitchFamily="18" charset="0"/>
              <a:cs typeface="Times New Roman" panose="02020603050405020304" pitchFamily="18" charset="0"/>
            </a:endParaRPr>
          </a:p>
        </p:txBody>
      </p:sp>
      <p:grpSp>
        <p:nvGrpSpPr>
          <p:cNvPr id="20" name="Gruppo 19">
            <a:extLst>
              <a:ext uri="{FF2B5EF4-FFF2-40B4-BE49-F238E27FC236}">
                <a16:creationId xmlns:a16="http://schemas.microsoft.com/office/drawing/2014/main" id="{F9E6A9C8-4226-F24B-BF2B-AB83E1855C40}"/>
              </a:ext>
            </a:extLst>
          </p:cNvPr>
          <p:cNvGrpSpPr/>
          <p:nvPr/>
        </p:nvGrpSpPr>
        <p:grpSpPr>
          <a:xfrm>
            <a:off x="85724" y="1807253"/>
            <a:ext cx="12020552" cy="2159837"/>
            <a:chOff x="85725" y="2048740"/>
            <a:chExt cx="12020552" cy="2159837"/>
          </a:xfrm>
        </p:grpSpPr>
        <p:sp>
          <p:nvSpPr>
            <p:cNvPr id="4" name="TextBox 155">
              <a:extLst>
                <a:ext uri="{FF2B5EF4-FFF2-40B4-BE49-F238E27FC236}">
                  <a16:creationId xmlns:a16="http://schemas.microsoft.com/office/drawing/2014/main" id="{E25B1222-9404-321F-DE1D-387FB91773F9}"/>
                </a:ext>
              </a:extLst>
            </p:cNvPr>
            <p:cNvSpPr txBox="1">
              <a:spLocks noChangeArrowheads="1"/>
            </p:cNvSpPr>
            <p:nvPr/>
          </p:nvSpPr>
          <p:spPr bwMode="auto">
            <a:xfrm>
              <a:off x="85725" y="2048740"/>
              <a:ext cx="2940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it-IT" sz="1200" b="1" dirty="0">
                  <a:solidFill>
                    <a:schemeClr val="accent1"/>
                  </a:solidFill>
                  <a:latin typeface="Constantia" panose="02030602050306030303" pitchFamily="18" charset="0"/>
                </a:rPr>
                <a:t>T2D</a:t>
              </a:r>
            </a:p>
            <a:p>
              <a:pPr algn="ctr"/>
              <a:r>
                <a:rPr lang="en-US" altLang="it-IT" sz="1200" i="1" dirty="0">
                  <a:solidFill>
                    <a:schemeClr val="accent1"/>
                  </a:solidFill>
                  <a:latin typeface="Constantia" panose="02030602050306030303" pitchFamily="18" charset="0"/>
                </a:rPr>
                <a:t>Stronger association with </a:t>
              </a:r>
              <a:r>
                <a:rPr lang="en-US" altLang="it-IT" sz="1200" i="1" u="sng" dirty="0" err="1">
                  <a:solidFill>
                    <a:schemeClr val="accent1"/>
                  </a:solidFill>
                  <a:latin typeface="Constantia" panose="02030602050306030303" pitchFamily="18" charset="0"/>
                </a:rPr>
                <a:t>WHtR</a:t>
              </a:r>
              <a:endParaRPr lang="en-GB" altLang="it-IT" sz="1200" i="1" dirty="0">
                <a:solidFill>
                  <a:schemeClr val="accent1"/>
                </a:solidFill>
                <a:latin typeface="Constantia" panose="02030602050306030303" pitchFamily="18" charset="0"/>
              </a:endParaRPr>
            </a:p>
          </p:txBody>
        </p:sp>
        <p:sp>
          <p:nvSpPr>
            <p:cNvPr id="5" name="TextBox 156">
              <a:extLst>
                <a:ext uri="{FF2B5EF4-FFF2-40B4-BE49-F238E27FC236}">
                  <a16:creationId xmlns:a16="http://schemas.microsoft.com/office/drawing/2014/main" id="{90277651-2A31-2792-40B3-BB30717A9BBE}"/>
                </a:ext>
              </a:extLst>
            </p:cNvPr>
            <p:cNvSpPr txBox="1">
              <a:spLocks noChangeArrowheads="1"/>
            </p:cNvSpPr>
            <p:nvPr/>
          </p:nvSpPr>
          <p:spPr bwMode="auto">
            <a:xfrm>
              <a:off x="3111500" y="2049533"/>
              <a:ext cx="2940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it-IT" sz="1200" b="1" dirty="0">
                  <a:solidFill>
                    <a:schemeClr val="accent1"/>
                  </a:solidFill>
                  <a:latin typeface="Constantia" panose="02030602050306030303" pitchFamily="18" charset="0"/>
                </a:rPr>
                <a:t>Hypertension</a:t>
              </a:r>
            </a:p>
            <a:p>
              <a:pPr algn="ctr"/>
              <a:r>
                <a:rPr lang="en-US" altLang="it-IT" sz="1200" i="1" dirty="0">
                  <a:solidFill>
                    <a:schemeClr val="accent1"/>
                  </a:solidFill>
                  <a:latin typeface="Constantia" panose="02030602050306030303" pitchFamily="18" charset="0"/>
                </a:rPr>
                <a:t>Stronger association with </a:t>
              </a:r>
              <a:r>
                <a:rPr lang="en-US" altLang="it-IT" sz="1200" i="1" u="sng" dirty="0" err="1">
                  <a:solidFill>
                    <a:schemeClr val="accent1"/>
                  </a:solidFill>
                  <a:latin typeface="Constantia" panose="02030602050306030303" pitchFamily="18" charset="0"/>
                </a:rPr>
                <a:t>WHtR</a:t>
              </a:r>
              <a:endParaRPr lang="en-GB" altLang="it-IT" sz="1200" i="1" dirty="0">
                <a:solidFill>
                  <a:schemeClr val="accent1"/>
                </a:solidFill>
                <a:latin typeface="Constantia" panose="02030602050306030303" pitchFamily="18" charset="0"/>
              </a:endParaRPr>
            </a:p>
          </p:txBody>
        </p:sp>
        <p:sp>
          <p:nvSpPr>
            <p:cNvPr id="6" name="TextBox 162">
              <a:extLst>
                <a:ext uri="{FF2B5EF4-FFF2-40B4-BE49-F238E27FC236}">
                  <a16:creationId xmlns:a16="http://schemas.microsoft.com/office/drawing/2014/main" id="{CD7D9D98-B9FE-C93D-FB53-124ED2022C79}"/>
                </a:ext>
              </a:extLst>
            </p:cNvPr>
            <p:cNvSpPr txBox="1">
              <a:spLocks noChangeArrowheads="1"/>
            </p:cNvSpPr>
            <p:nvPr/>
          </p:nvSpPr>
          <p:spPr bwMode="auto">
            <a:xfrm>
              <a:off x="9164638" y="2049533"/>
              <a:ext cx="29416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it-IT" sz="1200" b="1">
                  <a:solidFill>
                    <a:schemeClr val="accent1"/>
                  </a:solidFill>
                  <a:latin typeface="Constantia" panose="02030602050306030303" pitchFamily="18" charset="0"/>
                </a:rPr>
                <a:t>ASCVD</a:t>
              </a:r>
            </a:p>
            <a:p>
              <a:pPr algn="ctr"/>
              <a:r>
                <a:rPr lang="en-US" altLang="it-IT" sz="1200" i="1">
                  <a:solidFill>
                    <a:schemeClr val="accent1"/>
                  </a:solidFill>
                  <a:latin typeface="Constantia" panose="02030602050306030303" pitchFamily="18" charset="0"/>
                </a:rPr>
                <a:t>Stronger association with </a:t>
              </a:r>
              <a:r>
                <a:rPr lang="en-US" altLang="it-IT" sz="1200" i="1" u="sng">
                  <a:solidFill>
                    <a:schemeClr val="accent1"/>
                  </a:solidFill>
                  <a:latin typeface="Constantia" panose="02030602050306030303" pitchFamily="18" charset="0"/>
                </a:rPr>
                <a:t>WHtR</a:t>
              </a:r>
              <a:endParaRPr lang="en-GB" altLang="it-IT" sz="1200">
                <a:solidFill>
                  <a:schemeClr val="accent1"/>
                </a:solidFill>
                <a:latin typeface="Constantia" panose="02030602050306030303" pitchFamily="18" charset="0"/>
              </a:endParaRPr>
            </a:p>
          </p:txBody>
        </p:sp>
        <p:sp>
          <p:nvSpPr>
            <p:cNvPr id="7" name="TextBox 163">
              <a:extLst>
                <a:ext uri="{FF2B5EF4-FFF2-40B4-BE49-F238E27FC236}">
                  <a16:creationId xmlns:a16="http://schemas.microsoft.com/office/drawing/2014/main" id="{EC3D8055-F2F5-31A4-55C1-E85E2D39E2EA}"/>
                </a:ext>
              </a:extLst>
            </p:cNvPr>
            <p:cNvSpPr txBox="1">
              <a:spLocks noChangeArrowheads="1"/>
            </p:cNvSpPr>
            <p:nvPr/>
          </p:nvSpPr>
          <p:spPr bwMode="auto">
            <a:xfrm>
              <a:off x="6137276" y="2048740"/>
              <a:ext cx="2941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GB" altLang="it-IT" sz="1200" b="1">
                  <a:solidFill>
                    <a:schemeClr val="accent1"/>
                  </a:solidFill>
                  <a:latin typeface="Constantia" panose="02030602050306030303" pitchFamily="18" charset="0"/>
                </a:rPr>
                <a:t>Hip/knee OA</a:t>
              </a:r>
            </a:p>
            <a:p>
              <a:pPr algn="ctr"/>
              <a:r>
                <a:rPr lang="en-US" altLang="it-IT" sz="1200" i="1">
                  <a:solidFill>
                    <a:schemeClr val="accent1"/>
                  </a:solidFill>
                  <a:latin typeface="Constantia" panose="02030602050306030303" pitchFamily="18" charset="0"/>
                </a:rPr>
                <a:t>Stronger association with </a:t>
              </a:r>
              <a:r>
                <a:rPr lang="en-US" altLang="it-IT" sz="1200" i="1" u="sng">
                  <a:solidFill>
                    <a:schemeClr val="accent1"/>
                  </a:solidFill>
                  <a:latin typeface="Constantia" panose="02030602050306030303" pitchFamily="18" charset="0"/>
                </a:rPr>
                <a:t>BMI</a:t>
              </a:r>
              <a:endParaRPr lang="en-GB" altLang="it-IT" sz="1200" i="1">
                <a:solidFill>
                  <a:schemeClr val="accent1"/>
                </a:solidFill>
                <a:latin typeface="Constantia" panose="02030602050306030303" pitchFamily="18" charset="0"/>
              </a:endParaRPr>
            </a:p>
          </p:txBody>
        </p:sp>
        <p:grpSp>
          <p:nvGrpSpPr>
            <p:cNvPr id="8" name="Group 8">
              <a:extLst>
                <a:ext uri="{FF2B5EF4-FFF2-40B4-BE49-F238E27FC236}">
                  <a16:creationId xmlns:a16="http://schemas.microsoft.com/office/drawing/2014/main" id="{269E9701-ECF1-EA46-94BF-703CEDAC4EDC}"/>
                </a:ext>
              </a:extLst>
            </p:cNvPr>
            <p:cNvGrpSpPr>
              <a:grpSpLocks noChangeAspect="1"/>
            </p:cNvGrpSpPr>
            <p:nvPr/>
          </p:nvGrpSpPr>
          <p:grpSpPr bwMode="auto">
            <a:xfrm>
              <a:off x="340677" y="2551226"/>
              <a:ext cx="2757488" cy="1657351"/>
              <a:chOff x="4520529" y="5329779"/>
              <a:chExt cx="2217892" cy="1332400"/>
            </a:xfrm>
          </p:grpSpPr>
          <p:pic>
            <p:nvPicPr>
              <p:cNvPr id="9" name="Picture 3">
                <a:extLst>
                  <a:ext uri="{FF2B5EF4-FFF2-40B4-BE49-F238E27FC236}">
                    <a16:creationId xmlns:a16="http://schemas.microsoft.com/office/drawing/2014/main" id="{7FA4E9BA-0F05-CC74-D25D-6C3C981C893F}"/>
                  </a:ext>
                </a:extLst>
              </p:cNvPr>
              <p:cNvPicPr>
                <a:picLocks noChangeAspect="1"/>
              </p:cNvPicPr>
              <p:nvPr/>
            </p:nvPicPr>
            <p:blipFill>
              <a:blip r:embed="rId3" cstate="email">
                <a:extLst>
                  <a:ext uri="{28A0092B-C50C-407E-A947-70E740481C1C}">
                    <a14:useLocalDpi xmlns:a14="http://schemas.microsoft.com/office/drawing/2010/main" val="0"/>
                  </a:ext>
                </a:extLst>
              </a:blip>
              <a:srcRect l="10349" t="10352" b="38179"/>
              <a:stretch>
                <a:fillRect/>
              </a:stretch>
            </p:blipFill>
            <p:spPr bwMode="auto">
              <a:xfrm>
                <a:off x="4520531" y="5329779"/>
                <a:ext cx="2217890" cy="101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1A1954AA-8AE8-C4C7-736A-194EDBABD2E1}"/>
                  </a:ext>
                </a:extLst>
              </p:cNvPr>
              <p:cNvPicPr>
                <a:picLocks noChangeAspect="1"/>
              </p:cNvPicPr>
              <p:nvPr/>
            </p:nvPicPr>
            <p:blipFill>
              <a:blip r:embed="rId3" cstate="email">
                <a:extLst>
                  <a:ext uri="{28A0092B-C50C-407E-A947-70E740481C1C}">
                    <a14:useLocalDpi xmlns:a14="http://schemas.microsoft.com/office/drawing/2010/main" val="0"/>
                  </a:ext>
                </a:extLst>
              </a:blip>
              <a:srcRect l="10349" t="84045"/>
              <a:stretch>
                <a:fillRect/>
              </a:stretch>
            </p:blipFill>
            <p:spPr bwMode="auto">
              <a:xfrm>
                <a:off x="4520529" y="6346404"/>
                <a:ext cx="2217891" cy="31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26">
              <a:extLst>
                <a:ext uri="{FF2B5EF4-FFF2-40B4-BE49-F238E27FC236}">
                  <a16:creationId xmlns:a16="http://schemas.microsoft.com/office/drawing/2014/main" id="{C18E5F82-2787-E051-6A31-2BA22A3340C6}"/>
                </a:ext>
              </a:extLst>
            </p:cNvPr>
            <p:cNvGrpSpPr>
              <a:grpSpLocks noChangeAspect="1"/>
            </p:cNvGrpSpPr>
            <p:nvPr/>
          </p:nvGrpSpPr>
          <p:grpSpPr bwMode="auto">
            <a:xfrm>
              <a:off x="3438842" y="2552020"/>
              <a:ext cx="2520951" cy="1655763"/>
              <a:chOff x="7610137" y="5020455"/>
              <a:chExt cx="2562519" cy="1683318"/>
            </a:xfrm>
          </p:grpSpPr>
          <p:pic>
            <p:nvPicPr>
              <p:cNvPr id="12" name="Picture 12">
                <a:extLst>
                  <a:ext uri="{FF2B5EF4-FFF2-40B4-BE49-F238E27FC236}">
                    <a16:creationId xmlns:a16="http://schemas.microsoft.com/office/drawing/2014/main" id="{F07E233D-49FB-558F-DB54-491AD9C529B9}"/>
                  </a:ext>
                </a:extLst>
              </p:cNvPr>
              <p:cNvPicPr>
                <a:picLocks noChangeAspect="1"/>
              </p:cNvPicPr>
              <p:nvPr/>
            </p:nvPicPr>
            <p:blipFill>
              <a:blip r:embed="rId4" cstate="email">
                <a:extLst>
                  <a:ext uri="{28A0092B-C50C-407E-A947-70E740481C1C}">
                    <a14:useLocalDpi xmlns:a14="http://schemas.microsoft.com/office/drawing/2010/main" val="0"/>
                  </a:ext>
                </a:extLst>
              </a:blip>
              <a:srcRect l="12788" t="10690" b="32513"/>
              <a:stretch>
                <a:fillRect/>
              </a:stretch>
            </p:blipFill>
            <p:spPr bwMode="auto">
              <a:xfrm>
                <a:off x="7610138" y="5020455"/>
                <a:ext cx="2561722" cy="133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a:extLst>
                  <a:ext uri="{FF2B5EF4-FFF2-40B4-BE49-F238E27FC236}">
                    <a16:creationId xmlns:a16="http://schemas.microsoft.com/office/drawing/2014/main" id="{2FF46041-35CD-E1EA-E20C-FDC05DF27762}"/>
                  </a:ext>
                </a:extLst>
              </p:cNvPr>
              <p:cNvPicPr>
                <a:picLocks noChangeAspect="1"/>
              </p:cNvPicPr>
              <p:nvPr/>
            </p:nvPicPr>
            <p:blipFill>
              <a:blip r:embed="rId5" cstate="email">
                <a:extLst>
                  <a:ext uri="{28A0092B-C50C-407E-A947-70E740481C1C}">
                    <a14:useLocalDpi xmlns:a14="http://schemas.microsoft.com/office/drawing/2010/main" val="0"/>
                  </a:ext>
                </a:extLst>
              </a:blip>
              <a:srcRect l="12761" t="85048"/>
              <a:stretch>
                <a:fillRect/>
              </a:stretch>
            </p:blipFill>
            <p:spPr bwMode="auto">
              <a:xfrm>
                <a:off x="7610137" y="6352436"/>
                <a:ext cx="2562519" cy="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38">
              <a:extLst>
                <a:ext uri="{FF2B5EF4-FFF2-40B4-BE49-F238E27FC236}">
                  <a16:creationId xmlns:a16="http://schemas.microsoft.com/office/drawing/2014/main" id="{96BB3654-DCB7-B4F4-735D-EAB1315EDF16}"/>
                </a:ext>
              </a:extLst>
            </p:cNvPr>
            <p:cNvGrpSpPr>
              <a:grpSpLocks noChangeAspect="1"/>
            </p:cNvGrpSpPr>
            <p:nvPr/>
          </p:nvGrpSpPr>
          <p:grpSpPr bwMode="auto">
            <a:xfrm>
              <a:off x="6300470" y="2552021"/>
              <a:ext cx="2628900" cy="1655763"/>
              <a:chOff x="3739035" y="7631493"/>
              <a:chExt cx="2473163" cy="1558245"/>
            </a:xfrm>
          </p:grpSpPr>
          <p:pic>
            <p:nvPicPr>
              <p:cNvPr id="15" name="Picture 35">
                <a:extLst>
                  <a:ext uri="{FF2B5EF4-FFF2-40B4-BE49-F238E27FC236}">
                    <a16:creationId xmlns:a16="http://schemas.microsoft.com/office/drawing/2014/main" id="{BFC5B8E5-C473-B5CB-C388-2C485D660391}"/>
                  </a:ext>
                </a:extLst>
              </p:cNvPr>
              <p:cNvPicPr>
                <a:picLocks noChangeAspect="1"/>
              </p:cNvPicPr>
              <p:nvPr/>
            </p:nvPicPr>
            <p:blipFill>
              <a:blip r:embed="rId6" cstate="email">
                <a:extLst>
                  <a:ext uri="{28A0092B-C50C-407E-A947-70E740481C1C}">
                    <a14:useLocalDpi xmlns:a14="http://schemas.microsoft.com/office/drawing/2010/main" val="0"/>
                  </a:ext>
                </a:extLst>
              </a:blip>
              <a:srcRect t="85117"/>
              <a:stretch>
                <a:fillRect/>
              </a:stretch>
            </p:blipFill>
            <p:spPr bwMode="auto">
              <a:xfrm>
                <a:off x="3739035" y="8895328"/>
                <a:ext cx="2472756" cy="2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6">
                <a:extLst>
                  <a:ext uri="{FF2B5EF4-FFF2-40B4-BE49-F238E27FC236}">
                    <a16:creationId xmlns:a16="http://schemas.microsoft.com/office/drawing/2014/main" id="{86DEC0A9-D582-31ED-6448-84ACC22CDAB8}"/>
                  </a:ext>
                </a:extLst>
              </p:cNvPr>
              <p:cNvPicPr>
                <a:picLocks noChangeAspect="1"/>
              </p:cNvPicPr>
              <p:nvPr/>
            </p:nvPicPr>
            <p:blipFill>
              <a:blip r:embed="rId7" cstate="email">
                <a:extLst>
                  <a:ext uri="{28A0092B-C50C-407E-A947-70E740481C1C}">
                    <a14:useLocalDpi xmlns:a14="http://schemas.microsoft.com/office/drawing/2010/main" val="0"/>
                  </a:ext>
                </a:extLst>
              </a:blip>
              <a:srcRect t="10886" b="24995"/>
              <a:stretch>
                <a:fillRect/>
              </a:stretch>
            </p:blipFill>
            <p:spPr bwMode="auto">
              <a:xfrm>
                <a:off x="3739442" y="7631493"/>
                <a:ext cx="2472756" cy="126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Group 44">
              <a:extLst>
                <a:ext uri="{FF2B5EF4-FFF2-40B4-BE49-F238E27FC236}">
                  <a16:creationId xmlns:a16="http://schemas.microsoft.com/office/drawing/2014/main" id="{EE112ABC-A0B1-0EFC-E53F-A0F463DF858F}"/>
                </a:ext>
              </a:extLst>
            </p:cNvPr>
            <p:cNvGrpSpPr>
              <a:grpSpLocks noChangeAspect="1"/>
            </p:cNvGrpSpPr>
            <p:nvPr/>
          </p:nvGrpSpPr>
          <p:grpSpPr bwMode="auto">
            <a:xfrm>
              <a:off x="9270047" y="2552021"/>
              <a:ext cx="2581275" cy="1655763"/>
              <a:chOff x="7630394" y="8103528"/>
              <a:chExt cx="2382572" cy="1528693"/>
            </a:xfrm>
          </p:grpSpPr>
          <p:pic>
            <p:nvPicPr>
              <p:cNvPr id="18" name="Picture 40">
                <a:extLst>
                  <a:ext uri="{FF2B5EF4-FFF2-40B4-BE49-F238E27FC236}">
                    <a16:creationId xmlns:a16="http://schemas.microsoft.com/office/drawing/2014/main" id="{430A01CD-E20C-D279-FFF5-8EB9F517B11C}"/>
                  </a:ext>
                </a:extLst>
              </p:cNvPr>
              <p:cNvPicPr>
                <a:picLocks noChangeAspect="1"/>
              </p:cNvPicPr>
              <p:nvPr/>
            </p:nvPicPr>
            <p:blipFill>
              <a:blip r:embed="rId8" cstate="email">
                <a:extLst>
                  <a:ext uri="{28A0092B-C50C-407E-A947-70E740481C1C}">
                    <a14:useLocalDpi xmlns:a14="http://schemas.microsoft.com/office/drawing/2010/main" val="0"/>
                  </a:ext>
                </a:extLst>
              </a:blip>
              <a:srcRect l="8379" t="85226"/>
              <a:stretch>
                <a:fillRect/>
              </a:stretch>
            </p:blipFill>
            <p:spPr bwMode="auto">
              <a:xfrm>
                <a:off x="7630394" y="9324975"/>
                <a:ext cx="2381702" cy="3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2">
                <a:extLst>
                  <a:ext uri="{FF2B5EF4-FFF2-40B4-BE49-F238E27FC236}">
                    <a16:creationId xmlns:a16="http://schemas.microsoft.com/office/drawing/2014/main" id="{D368187C-5A38-0A36-6645-839C91095D11}"/>
                  </a:ext>
                </a:extLst>
              </p:cNvPr>
              <p:cNvPicPr>
                <a:picLocks noChangeAspect="1"/>
              </p:cNvPicPr>
              <p:nvPr/>
            </p:nvPicPr>
            <p:blipFill>
              <a:blip r:embed="rId9" cstate="email">
                <a:extLst>
                  <a:ext uri="{28A0092B-C50C-407E-A947-70E740481C1C}">
                    <a14:useLocalDpi xmlns:a14="http://schemas.microsoft.com/office/drawing/2010/main" val="0"/>
                  </a:ext>
                </a:extLst>
              </a:blip>
              <a:srcRect l="8379" t="11380" b="29996"/>
              <a:stretch>
                <a:fillRect/>
              </a:stretch>
            </p:blipFill>
            <p:spPr bwMode="auto">
              <a:xfrm>
                <a:off x="7631264" y="8103528"/>
                <a:ext cx="2381702" cy="121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1" name="CasellaDiTesto 27">
            <a:extLst>
              <a:ext uri="{FF2B5EF4-FFF2-40B4-BE49-F238E27FC236}">
                <a16:creationId xmlns:a16="http://schemas.microsoft.com/office/drawing/2014/main" id="{71BBCD58-5474-6CC3-2E4B-09F4D12EE4F9}"/>
              </a:ext>
            </a:extLst>
          </p:cNvPr>
          <p:cNvSpPr txBox="1">
            <a:spLocks noChangeArrowheads="1"/>
          </p:cNvSpPr>
          <p:nvPr/>
        </p:nvSpPr>
        <p:spPr bwMode="auto">
          <a:xfrm>
            <a:off x="94598" y="6518405"/>
            <a:ext cx="92086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t-IT" altLang="it-IT" sz="800" dirty="0">
                <a:latin typeface="Times New Roman" panose="02020603050405020304" pitchFamily="18" charset="0"/>
                <a:cs typeface="Times New Roman" panose="02020603050405020304" pitchFamily="18" charset="0"/>
              </a:rPr>
              <a:t>Busetto L et al., </a:t>
            </a:r>
            <a:r>
              <a:rPr lang="en-GB" sz="800" dirty="0">
                <a:latin typeface="Times New Roman" panose="02020603050405020304" pitchFamily="18" charset="0"/>
                <a:cs typeface="Times New Roman" panose="02020603050405020304" pitchFamily="18" charset="0"/>
              </a:rPr>
              <a:t>Changes in Visceral Adiposity Modify the Impact of Weight Loss on the 10-year Risk of Obesity-related Complications: A Population-based Cohort Study</a:t>
            </a:r>
          </a:p>
          <a:p>
            <a:r>
              <a:rPr lang="it-IT" altLang="it-IT" sz="800" dirty="0" err="1">
                <a:latin typeface="Times New Roman" panose="02020603050405020304" pitchFamily="18" charset="0"/>
                <a:cs typeface="Times New Roman" panose="02020603050405020304" pitchFamily="18" charset="0"/>
              </a:rPr>
              <a:t>Presented</a:t>
            </a:r>
            <a:r>
              <a:rPr lang="it-IT" altLang="it-IT" sz="800" dirty="0">
                <a:latin typeface="Times New Roman" panose="02020603050405020304" pitchFamily="18" charset="0"/>
                <a:cs typeface="Times New Roman" panose="02020603050405020304" pitchFamily="18" charset="0"/>
              </a:rPr>
              <a:t> </a:t>
            </a:r>
            <a:r>
              <a:rPr lang="it-IT" altLang="it-IT" sz="800" dirty="0" err="1">
                <a:latin typeface="Times New Roman" panose="02020603050405020304" pitchFamily="18" charset="0"/>
                <a:cs typeface="Times New Roman" panose="02020603050405020304" pitchFamily="18" charset="0"/>
              </a:rPr>
              <a:t>at</a:t>
            </a:r>
            <a:r>
              <a:rPr lang="it-IT" altLang="it-IT" sz="800" dirty="0">
                <a:latin typeface="Times New Roman" panose="02020603050405020304" pitchFamily="18" charset="0"/>
                <a:cs typeface="Times New Roman" panose="02020603050405020304" pitchFamily="18" charset="0"/>
              </a:rPr>
              <a:t> the 31° </a:t>
            </a:r>
            <a:r>
              <a:rPr lang="it-IT" altLang="it-IT" sz="800" dirty="0" err="1">
                <a:latin typeface="Times New Roman" panose="02020603050405020304" pitchFamily="18" charset="0"/>
                <a:cs typeface="Times New Roman" panose="02020603050405020304" pitchFamily="18" charset="0"/>
              </a:rPr>
              <a:t>European</a:t>
            </a:r>
            <a:r>
              <a:rPr lang="it-IT" altLang="it-IT" sz="800" dirty="0">
                <a:latin typeface="Times New Roman" panose="02020603050405020304" pitchFamily="18" charset="0"/>
                <a:cs typeface="Times New Roman" panose="02020603050405020304" pitchFamily="18" charset="0"/>
              </a:rPr>
              <a:t> Congress On </a:t>
            </a:r>
            <a:r>
              <a:rPr lang="it-IT" altLang="it-IT" sz="800" dirty="0" err="1">
                <a:latin typeface="Times New Roman" panose="02020603050405020304" pitchFamily="18" charset="0"/>
                <a:cs typeface="Times New Roman" panose="02020603050405020304" pitchFamily="18" charset="0"/>
              </a:rPr>
              <a:t>Obesity</a:t>
            </a:r>
            <a:r>
              <a:rPr lang="it-IT" altLang="it-IT" sz="800" dirty="0">
                <a:latin typeface="Times New Roman" panose="02020603050405020304" pitchFamily="18" charset="0"/>
                <a:cs typeface="Times New Roman" panose="02020603050405020304" pitchFamily="18" charset="0"/>
              </a:rPr>
              <a:t> (ECO), </a:t>
            </a:r>
            <a:r>
              <a:rPr lang="it-IT" altLang="it-IT" sz="800" dirty="0" err="1">
                <a:latin typeface="Times New Roman" panose="02020603050405020304" pitchFamily="18" charset="0"/>
                <a:cs typeface="Times New Roman" panose="02020603050405020304" pitchFamily="18" charset="0"/>
              </a:rPr>
              <a:t>May</a:t>
            </a:r>
            <a:r>
              <a:rPr lang="it-IT" altLang="it-IT" sz="800" dirty="0">
                <a:latin typeface="Times New Roman" panose="02020603050405020304" pitchFamily="18" charset="0"/>
                <a:cs typeface="Times New Roman" panose="02020603050405020304" pitchFamily="18" charset="0"/>
              </a:rPr>
              <a:t> 12-15, 2024</a:t>
            </a:r>
          </a:p>
        </p:txBody>
      </p:sp>
      <p:sp>
        <p:nvSpPr>
          <p:cNvPr id="24" name="CasellaDiTesto 23">
            <a:extLst>
              <a:ext uri="{FF2B5EF4-FFF2-40B4-BE49-F238E27FC236}">
                <a16:creationId xmlns:a16="http://schemas.microsoft.com/office/drawing/2014/main" id="{72324086-239A-72F0-009E-CEDA5806FD9E}"/>
              </a:ext>
            </a:extLst>
          </p:cNvPr>
          <p:cNvSpPr txBox="1"/>
          <p:nvPr/>
        </p:nvSpPr>
        <p:spPr>
          <a:xfrm>
            <a:off x="804667" y="4451280"/>
            <a:ext cx="10308683" cy="2308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it-IT" sz="1600" b="1" u="sng" dirty="0">
                <a:latin typeface="Calibri" panose="020F0502020204030204" pitchFamily="34" charset="0"/>
                <a:ea typeface="Calibri" panose="020F0502020204030204" pitchFamily="34" charset="0"/>
                <a:cs typeface="Calibri" panose="020F0502020204030204" pitchFamily="34" charset="0"/>
              </a:rPr>
              <a:t>La distribuzione del grasso corporeo contribuisce al rischio di ORC, </a:t>
            </a:r>
          </a:p>
          <a:p>
            <a:pPr algn="ctr"/>
            <a:r>
              <a:rPr lang="it-IT" sz="1600" b="1" u="sng" dirty="0">
                <a:latin typeface="Calibri" panose="020F0502020204030204" pitchFamily="34" charset="0"/>
                <a:ea typeface="Calibri" panose="020F0502020204030204" pitchFamily="34" charset="0"/>
                <a:cs typeface="Calibri" panose="020F0502020204030204" pitchFamily="34" charset="0"/>
              </a:rPr>
              <a:t>oltre all’eccesso di peso corporeo</a:t>
            </a:r>
            <a:r>
              <a:rPr lang="it-IT" sz="1600" b="1" dirty="0">
                <a:latin typeface="Calibri" panose="020F0502020204030204" pitchFamily="34" charset="0"/>
                <a:ea typeface="Calibri" panose="020F0502020204030204" pitchFamily="34" charset="0"/>
                <a:cs typeface="Calibri" panose="020F0502020204030204" pitchFamily="34" charset="0"/>
              </a:rPr>
              <a:t>.</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b="1" dirty="0">
                <a:latin typeface="Calibri" panose="020F0502020204030204" pitchFamily="34" charset="0"/>
                <a:ea typeface="Calibri" panose="020F0502020204030204" pitchFamily="34" charset="0"/>
                <a:cs typeface="Calibri" panose="020F0502020204030204" pitchFamily="34" charset="0"/>
              </a:rPr>
              <a:t>Il </a:t>
            </a:r>
            <a:r>
              <a:rPr lang="it-IT" sz="1600" b="1" dirty="0" err="1">
                <a:latin typeface="Calibri" panose="020F0502020204030204" pitchFamily="34" charset="0"/>
                <a:ea typeface="Calibri" panose="020F0502020204030204" pitchFamily="34" charset="0"/>
                <a:cs typeface="Calibri" panose="020F0502020204030204" pitchFamily="34" charset="0"/>
              </a:rPr>
              <a:t>WHtR</a:t>
            </a:r>
            <a:r>
              <a:rPr lang="it-IT" sz="1600" dirty="0">
                <a:latin typeface="Calibri" panose="020F0502020204030204" pitchFamily="34" charset="0"/>
                <a:ea typeface="Calibri" panose="020F0502020204030204" pitchFamily="34" charset="0"/>
                <a:cs typeface="Calibri" panose="020F0502020204030204" pitchFamily="34" charset="0"/>
              </a:rPr>
              <a:t> (rapporto vita/altezza) </a:t>
            </a:r>
            <a:r>
              <a:rPr lang="it-IT" sz="1600" b="1" dirty="0">
                <a:latin typeface="Calibri" panose="020F0502020204030204" pitchFamily="34" charset="0"/>
                <a:ea typeface="Calibri" panose="020F0502020204030204" pitchFamily="34" charset="0"/>
                <a:cs typeface="Calibri" panose="020F0502020204030204" pitchFamily="34" charset="0"/>
              </a:rPr>
              <a:t>è risultato più fortemente associato al rischio di </a:t>
            </a:r>
          </a:p>
          <a:p>
            <a:pPr algn="ctr"/>
            <a:r>
              <a:rPr lang="it-IT" sz="1600" b="1" dirty="0">
                <a:latin typeface="Calibri" panose="020F0502020204030204" pitchFamily="34" charset="0"/>
                <a:ea typeface="Calibri" panose="020F0502020204030204" pitchFamily="34" charset="0"/>
                <a:cs typeface="Calibri" panose="020F0502020204030204" pitchFamily="34" charset="0"/>
              </a:rPr>
              <a:t>diabete di tipo 2 (T2D), ipertensione e ASCVD rispetto al BMI.</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b="1" dirty="0">
                <a:latin typeface="Calibri" panose="020F0502020204030204" pitchFamily="34" charset="0"/>
                <a:ea typeface="Calibri" panose="020F0502020204030204" pitchFamily="34" charset="0"/>
                <a:cs typeface="Calibri" panose="020F0502020204030204" pitchFamily="34" charset="0"/>
              </a:rPr>
              <a:t>Il BMI</a:t>
            </a:r>
            <a:r>
              <a:rPr lang="it-IT" sz="1600" dirty="0">
                <a:latin typeface="Calibri" panose="020F0502020204030204" pitchFamily="34" charset="0"/>
                <a:ea typeface="Calibri" panose="020F0502020204030204" pitchFamily="34" charset="0"/>
                <a:cs typeface="Calibri" panose="020F0502020204030204" pitchFamily="34" charset="0"/>
              </a:rPr>
              <a:t> (indice di massa corporea) </a:t>
            </a:r>
            <a:r>
              <a:rPr lang="it-IT" sz="1600" b="1" dirty="0">
                <a:latin typeface="Calibri" panose="020F0502020204030204" pitchFamily="34" charset="0"/>
                <a:ea typeface="Calibri" panose="020F0502020204030204" pitchFamily="34" charset="0"/>
                <a:cs typeface="Calibri" panose="020F0502020204030204" pitchFamily="34" charset="0"/>
              </a:rPr>
              <a:t>è risultato più fortemente associato al rischio di </a:t>
            </a:r>
          </a:p>
          <a:p>
            <a:pPr algn="ctr"/>
            <a:r>
              <a:rPr lang="it-IT" sz="1600" b="1" dirty="0">
                <a:latin typeface="Calibri" panose="020F0502020204030204" pitchFamily="34" charset="0"/>
                <a:ea typeface="Calibri" panose="020F0502020204030204" pitchFamily="34" charset="0"/>
                <a:cs typeface="Calibri" panose="020F0502020204030204" pitchFamily="34" charset="0"/>
              </a:rPr>
              <a:t>osteoartrosi (OA) dell’anca e del ginocchio rispetto al </a:t>
            </a:r>
            <a:r>
              <a:rPr lang="it-IT" sz="1600" b="1" dirty="0" err="1">
                <a:latin typeface="Calibri" panose="020F0502020204030204" pitchFamily="34" charset="0"/>
                <a:ea typeface="Calibri" panose="020F0502020204030204" pitchFamily="34" charset="0"/>
                <a:cs typeface="Calibri" panose="020F0502020204030204" pitchFamily="34" charset="0"/>
              </a:rPr>
              <a:t>WHtR</a:t>
            </a:r>
            <a:r>
              <a:rPr lang="it-IT" sz="1600" b="1" dirty="0">
                <a:latin typeface="Calibri" panose="020F0502020204030204" pitchFamily="34" charset="0"/>
                <a:ea typeface="Calibri" panose="020F0502020204030204" pitchFamily="34" charset="0"/>
                <a:cs typeface="Calibri" panose="020F0502020204030204" pitchFamily="34" charset="0"/>
              </a:rPr>
              <a:t>.</a:t>
            </a: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8138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618D-B792-DF3C-E955-DADEA238386E}"/>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A5CCE4C6-1436-8E52-06AA-73CD27E1B2FF}"/>
              </a:ext>
            </a:extLst>
          </p:cNvPr>
          <p:cNvSpPr txBox="1"/>
          <p:nvPr/>
        </p:nvSpPr>
        <p:spPr>
          <a:xfrm>
            <a:off x="604520" y="1398536"/>
            <a:ext cx="4453255"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ea typeface="+mn-ea"/>
                <a:cs typeface="Courier New" panose="02070309020205020404" pitchFamily="49" charset="0"/>
              </a:rPr>
              <a:t>2,5 mg/dose e 5 mg/dose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ea typeface="+mn-ea"/>
                <a:cs typeface="Courier New" panose="02070309020205020404" pitchFamily="49" charset="0"/>
              </a:rPr>
              <a:t>Prezzo al pubblico: </a:t>
            </a:r>
            <a:r>
              <a:rPr kumimoji="0" lang="it-IT" sz="1600" b="1" i="0" u="none" strike="noStrike" kern="1200" cap="none" spc="0" normalizeH="0" baseline="0" noProof="0" dirty="0">
                <a:ln>
                  <a:noFill/>
                </a:ln>
                <a:solidFill>
                  <a:srgbClr val="000000"/>
                </a:solidFill>
                <a:effectLst/>
                <a:uLnTx/>
                <a:uFillTx/>
                <a:ea typeface="+mn-ea"/>
                <a:cs typeface="Courier New" panose="02070309020205020404" pitchFamily="49" charset="0"/>
              </a:rPr>
              <a:t>346.58 €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000000"/>
              </a:solidFill>
              <a:effectLst/>
              <a:uLnTx/>
              <a:uFillTx/>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ea typeface="+mn-ea"/>
                <a:cs typeface="Courier New" panose="02070309020205020404" pitchFamily="49" charset="0"/>
              </a:rPr>
              <a:t>7,5 mg/dose e 10 mg/dose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ea typeface="+mn-ea"/>
                <a:cs typeface="Courier New" panose="02070309020205020404" pitchFamily="49" charset="0"/>
              </a:rPr>
              <a:t>Prezzo al pubblico: </a:t>
            </a:r>
            <a:r>
              <a:rPr kumimoji="0" lang="it-IT" sz="1600" b="1" i="0" u="none" strike="noStrike" kern="1200" cap="none" spc="0" normalizeH="0" baseline="0" noProof="0" dirty="0">
                <a:ln>
                  <a:noFill/>
                </a:ln>
                <a:solidFill>
                  <a:srgbClr val="000000"/>
                </a:solidFill>
                <a:effectLst/>
                <a:uLnTx/>
                <a:uFillTx/>
                <a:ea typeface="+mn-ea"/>
                <a:cs typeface="Courier New" panose="02070309020205020404" pitchFamily="49" charset="0"/>
              </a:rPr>
              <a:t>485.22 €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ea typeface="+mn-ea"/>
                <a:cs typeface="Courier New" panose="02070309020205020404" pitchFamily="49"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ea typeface="+mn-ea"/>
                <a:cs typeface="Courier New" panose="02070309020205020404" pitchFamily="49" charset="0"/>
              </a:rPr>
              <a:t>12,5 mg/dose e 15 mg/dose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ea typeface="+mn-ea"/>
                <a:cs typeface="Courier New" panose="02070309020205020404" pitchFamily="49" charset="0"/>
              </a:rPr>
              <a:t>Prezzo al pubblico: </a:t>
            </a:r>
            <a:r>
              <a:rPr kumimoji="0" lang="it-IT" sz="1600" b="1" i="0" u="none" strike="noStrike" kern="1200" cap="none" spc="0" normalizeH="0" baseline="0" noProof="0" dirty="0">
                <a:ln>
                  <a:noFill/>
                </a:ln>
                <a:solidFill>
                  <a:srgbClr val="000000"/>
                </a:solidFill>
                <a:effectLst/>
                <a:uLnTx/>
                <a:uFillTx/>
                <a:ea typeface="+mn-ea"/>
                <a:cs typeface="Courier New" panose="02070309020205020404" pitchFamily="49" charset="0"/>
              </a:rPr>
              <a:t>623.85 €</a:t>
            </a:r>
          </a:p>
        </p:txBody>
      </p:sp>
      <p:sp>
        <p:nvSpPr>
          <p:cNvPr id="4" name="CasellaDiTesto 3">
            <a:extLst>
              <a:ext uri="{FF2B5EF4-FFF2-40B4-BE49-F238E27FC236}">
                <a16:creationId xmlns:a16="http://schemas.microsoft.com/office/drawing/2014/main" id="{2FABECF8-5DB6-B9B1-CCF3-4C6839320268}"/>
              </a:ext>
            </a:extLst>
          </p:cNvPr>
          <p:cNvSpPr txBox="1"/>
          <p:nvPr/>
        </p:nvSpPr>
        <p:spPr>
          <a:xfrm>
            <a:off x="1333500" y="5591175"/>
            <a:ext cx="9525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ea typeface="+mn-ea"/>
                <a:cs typeface="Courier New" panose="02070309020205020404" pitchFamily="49" charset="0"/>
              </a:rPr>
              <a:t>N.B.: ogni confezione contiene una penna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ea typeface="+mn-ea"/>
                <a:cs typeface="Courier New" panose="02070309020205020404" pitchFamily="49" charset="0"/>
              </a:rPr>
              <a:t>(4 dosi, il dispositivo si blocca alla ottava erogazione…)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ea typeface="+mn-ea"/>
                <a:cs typeface="Courier New" panose="02070309020205020404" pitchFamily="49" charset="0"/>
              </a:rPr>
              <a:t>gli aghi vanno acquistati a parte</a:t>
            </a:r>
          </a:p>
        </p:txBody>
      </p:sp>
      <p:pic>
        <p:nvPicPr>
          <p:cNvPr id="5" name="Immagine 4">
            <a:extLst>
              <a:ext uri="{FF2B5EF4-FFF2-40B4-BE49-F238E27FC236}">
                <a16:creationId xmlns:a16="http://schemas.microsoft.com/office/drawing/2014/main" id="{9FC8B901-21C9-A3D7-7998-8CF82E6BEAE7}"/>
              </a:ext>
            </a:extLst>
          </p:cNvPr>
          <p:cNvPicPr>
            <a:picLocks noChangeAspect="1"/>
          </p:cNvPicPr>
          <p:nvPr/>
        </p:nvPicPr>
        <p:blipFill>
          <a:blip r:embed="rId3"/>
          <a:stretch>
            <a:fillRect/>
          </a:stretch>
        </p:blipFill>
        <p:spPr>
          <a:xfrm>
            <a:off x="4105275" y="3957004"/>
            <a:ext cx="3981450" cy="1384027"/>
          </a:xfrm>
          <a:prstGeom prst="rect">
            <a:avLst/>
          </a:prstGeom>
        </p:spPr>
      </p:pic>
      <p:pic>
        <p:nvPicPr>
          <p:cNvPr id="7" name="Immagine 6">
            <a:extLst>
              <a:ext uri="{FF2B5EF4-FFF2-40B4-BE49-F238E27FC236}">
                <a16:creationId xmlns:a16="http://schemas.microsoft.com/office/drawing/2014/main" id="{8D622856-5721-9AD5-A2D4-32FE7CB993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0" y="1548136"/>
            <a:ext cx="6325263" cy="2009126"/>
          </a:xfrm>
          <a:prstGeom prst="rect">
            <a:avLst/>
          </a:prstGeom>
        </p:spPr>
      </p:pic>
      <p:sp>
        <p:nvSpPr>
          <p:cNvPr id="8" name="Titolo 1">
            <a:extLst>
              <a:ext uri="{FF2B5EF4-FFF2-40B4-BE49-F238E27FC236}">
                <a16:creationId xmlns:a16="http://schemas.microsoft.com/office/drawing/2014/main" id="{3C46D23B-96C9-FDA5-3CF4-785F9A8DD394}"/>
              </a:ext>
            </a:extLst>
          </p:cNvPr>
          <p:cNvSpPr>
            <a:spLocks noGrp="1"/>
          </p:cNvSpPr>
          <p:nvPr>
            <p:ph type="title"/>
          </p:nvPr>
        </p:nvSpPr>
        <p:spPr>
          <a:xfrm>
            <a:off x="838200" y="365125"/>
            <a:ext cx="10515600" cy="1325563"/>
          </a:xfrm>
        </p:spPr>
        <p:txBody>
          <a:bodyPr>
            <a:noAutofit/>
          </a:bodyPr>
          <a:lstStyle/>
          <a:p>
            <a:pPr algn="ctr"/>
            <a:r>
              <a:rPr lang="it-IT" sz="2600" dirty="0" err="1">
                <a:solidFill>
                  <a:srgbClr val="A288C0"/>
                </a:solidFill>
                <a:latin typeface="+mn-lt"/>
              </a:rPr>
              <a:t>Tirzepatide</a:t>
            </a:r>
            <a:r>
              <a:rPr lang="it-IT" sz="2600" dirty="0">
                <a:solidFill>
                  <a:srgbClr val="A288C0"/>
                </a:solidFill>
                <a:latin typeface="+mn-lt"/>
              </a:rPr>
              <a:t> </a:t>
            </a:r>
            <a:r>
              <a:rPr lang="it-IT" sz="2600" dirty="0">
                <a:solidFill>
                  <a:srgbClr val="A288C0"/>
                </a:solidFill>
                <a:latin typeface="+mn-lt"/>
                <a:cs typeface="Courier New" panose="02070309020205020404" pitchFamily="49" charset="0"/>
              </a:rPr>
              <a:t>CONFEZIONI E PREZZI</a:t>
            </a:r>
          </a:p>
        </p:txBody>
      </p:sp>
    </p:spTree>
    <p:extLst>
      <p:ext uri="{BB962C8B-B14F-4D97-AF65-F5344CB8AC3E}">
        <p14:creationId xmlns:p14="http://schemas.microsoft.com/office/powerpoint/2010/main" val="2339137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a:extLst>
              <a:ext uri="{FF2B5EF4-FFF2-40B4-BE49-F238E27FC236}">
                <a16:creationId xmlns:a16="http://schemas.microsoft.com/office/drawing/2014/main" id="{30A4CC93-5BAD-914E-B0E4-A3AC448F459B}"/>
              </a:ext>
            </a:extLst>
          </p:cNvPr>
          <p:cNvSpPr>
            <a:spLocks noChangeArrowheads="1"/>
          </p:cNvSpPr>
          <p:nvPr/>
        </p:nvSpPr>
        <p:spPr bwMode="auto">
          <a:xfrm>
            <a:off x="1669708" y="3158970"/>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246ACD61-AD74-874E-94FA-42A4A3F87971}"/>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9CB6EF70-3A43-304C-9446-654B6BC47645}"/>
              </a:ext>
            </a:extLst>
          </p:cNvPr>
          <p:cNvSpPr txBox="1"/>
          <p:nvPr/>
        </p:nvSpPr>
        <p:spPr>
          <a:xfrm>
            <a:off x="2858273" y="371528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Ha tantissimi effetti collaterali</a:t>
            </a:r>
          </a:p>
        </p:txBody>
      </p:sp>
      <p:sp>
        <p:nvSpPr>
          <p:cNvPr id="2" name="CasellaDiTesto 1">
            <a:extLst>
              <a:ext uri="{FF2B5EF4-FFF2-40B4-BE49-F238E27FC236}">
                <a16:creationId xmlns:a16="http://schemas.microsoft.com/office/drawing/2014/main" id="{280F4508-B161-4C08-8341-CAC52EA7BFCB}"/>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spTree>
    <p:extLst>
      <p:ext uri="{BB962C8B-B14F-4D97-AF65-F5344CB8AC3E}">
        <p14:creationId xmlns:p14="http://schemas.microsoft.com/office/powerpoint/2010/main" val="14688365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71BF88CC-A957-4F9D-9EDA-F963336D2BA5}"/>
              </a:ext>
            </a:extLst>
          </p:cNvPr>
          <p:cNvSpPr/>
          <p:nvPr/>
        </p:nvSpPr>
        <p:spPr>
          <a:xfrm>
            <a:off x="59674" y="6674908"/>
            <a:ext cx="3066005"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Wilding et al. N Engl J Med 2021</a:t>
            </a:r>
          </a:p>
        </p:txBody>
      </p:sp>
      <p:grpSp>
        <p:nvGrpSpPr>
          <p:cNvPr id="3" name="Gruppo 2">
            <a:extLst>
              <a:ext uri="{FF2B5EF4-FFF2-40B4-BE49-F238E27FC236}">
                <a16:creationId xmlns:a16="http://schemas.microsoft.com/office/drawing/2014/main" id="{639D0CB3-5486-CC6F-A666-7B83B0A831FE}"/>
              </a:ext>
            </a:extLst>
          </p:cNvPr>
          <p:cNvGrpSpPr/>
          <p:nvPr/>
        </p:nvGrpSpPr>
        <p:grpSpPr>
          <a:xfrm>
            <a:off x="59674" y="241968"/>
            <a:ext cx="6336253" cy="6374064"/>
            <a:chOff x="3905043" y="1684975"/>
            <a:chExt cx="4381914" cy="4557669"/>
          </a:xfrm>
        </p:grpSpPr>
        <p:pic>
          <p:nvPicPr>
            <p:cNvPr id="2" name="Immagine 1">
              <a:extLst>
                <a:ext uri="{FF2B5EF4-FFF2-40B4-BE49-F238E27FC236}">
                  <a16:creationId xmlns:a16="http://schemas.microsoft.com/office/drawing/2014/main" id="{0E7C46BB-629F-4448-84B9-475E9C78A2EA}"/>
                </a:ext>
              </a:extLst>
            </p:cNvPr>
            <p:cNvPicPr>
              <a:picLocks noChangeAspect="1"/>
            </p:cNvPicPr>
            <p:nvPr/>
          </p:nvPicPr>
          <p:blipFill rotWithShape="1">
            <a:blip r:embed="rId2"/>
            <a:srcRect b="27493"/>
            <a:stretch/>
          </p:blipFill>
          <p:spPr>
            <a:xfrm>
              <a:off x="3905043" y="1684975"/>
              <a:ext cx="4381914" cy="4557669"/>
            </a:xfrm>
            <a:prstGeom prst="rect">
              <a:avLst/>
            </a:prstGeom>
          </p:spPr>
        </p:pic>
        <p:cxnSp>
          <p:nvCxnSpPr>
            <p:cNvPr id="4" name="Connettore diritto 3">
              <a:extLst>
                <a:ext uri="{FF2B5EF4-FFF2-40B4-BE49-F238E27FC236}">
                  <a16:creationId xmlns:a16="http://schemas.microsoft.com/office/drawing/2014/main" id="{F263B7AA-E40C-4286-A1E0-5F65B6211567}"/>
                </a:ext>
              </a:extLst>
            </p:cNvPr>
            <p:cNvCxnSpPr/>
            <p:nvPr/>
          </p:nvCxnSpPr>
          <p:spPr>
            <a:xfrm>
              <a:off x="4041839" y="3409420"/>
              <a:ext cx="41083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E4CB093F-9963-49F1-8B98-C47297894AF6}"/>
                </a:ext>
              </a:extLst>
            </p:cNvPr>
            <p:cNvCxnSpPr/>
            <p:nvPr/>
          </p:nvCxnSpPr>
          <p:spPr>
            <a:xfrm>
              <a:off x="4041839" y="3535514"/>
              <a:ext cx="41083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1717D2B0-9F04-4F5A-B500-7E48B4941EC9}"/>
                </a:ext>
              </a:extLst>
            </p:cNvPr>
            <p:cNvCxnSpPr/>
            <p:nvPr/>
          </p:nvCxnSpPr>
          <p:spPr>
            <a:xfrm>
              <a:off x="4041838" y="3658675"/>
              <a:ext cx="41083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F62ED557-C38A-425F-A9B7-B707B3700153}"/>
                </a:ext>
              </a:extLst>
            </p:cNvPr>
            <p:cNvCxnSpPr/>
            <p:nvPr/>
          </p:nvCxnSpPr>
          <p:spPr>
            <a:xfrm>
              <a:off x="4041838" y="3790634"/>
              <a:ext cx="410832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CasellaDiTesto 4">
            <a:extLst>
              <a:ext uri="{FF2B5EF4-FFF2-40B4-BE49-F238E27FC236}">
                <a16:creationId xmlns:a16="http://schemas.microsoft.com/office/drawing/2014/main" id="{D97D0BE1-5E13-E163-022D-3211E227350D}"/>
              </a:ext>
            </a:extLst>
          </p:cNvPr>
          <p:cNvSpPr txBox="1"/>
          <p:nvPr/>
        </p:nvSpPr>
        <p:spPr>
          <a:xfrm>
            <a:off x="7256206" y="678425"/>
            <a:ext cx="4434347" cy="923330"/>
          </a:xfrm>
          <a:prstGeom prst="rect">
            <a:avLst/>
          </a:prstGeom>
          <a:noFill/>
        </p:spPr>
        <p:txBody>
          <a:bodyPr wrap="square" rtlCol="0">
            <a:spAutoFit/>
          </a:bodyPr>
          <a:lstStyle/>
          <a:p>
            <a:pPr algn="ctr"/>
            <a:r>
              <a:rPr lang="it-IT" dirty="0"/>
              <a:t>Gli eventi avversi sono principalmente gastrointestinali, di entità lieve, transitori e si presentano soprattutto ai cambi di dose.</a:t>
            </a:r>
          </a:p>
        </p:txBody>
      </p:sp>
      <p:sp>
        <p:nvSpPr>
          <p:cNvPr id="8" name="CasellaDiTesto 7">
            <a:extLst>
              <a:ext uri="{FF2B5EF4-FFF2-40B4-BE49-F238E27FC236}">
                <a16:creationId xmlns:a16="http://schemas.microsoft.com/office/drawing/2014/main" id="{DC3C599E-36C3-E1B5-79C3-64776EF5958F}"/>
              </a:ext>
            </a:extLst>
          </p:cNvPr>
          <p:cNvSpPr txBox="1"/>
          <p:nvPr/>
        </p:nvSpPr>
        <p:spPr>
          <a:xfrm>
            <a:off x="9832258" y="2403255"/>
            <a:ext cx="2102261" cy="2677656"/>
          </a:xfrm>
          <a:prstGeom prst="rect">
            <a:avLst/>
          </a:prstGeom>
          <a:noFill/>
          <a:ln>
            <a:solidFill>
              <a:schemeClr val="tx1"/>
            </a:solidFill>
          </a:ln>
        </p:spPr>
        <p:txBody>
          <a:bodyPr wrap="square">
            <a:spAutoFit/>
          </a:bodyPr>
          <a:lstStyle/>
          <a:p>
            <a:pPr algn="r" rtl="0">
              <a:buNone/>
            </a:pPr>
            <a:r>
              <a:rPr lang="it-IT" sz="1200" b="0" i="0" u="none" strike="noStrike" dirty="0">
                <a:solidFill>
                  <a:srgbClr val="000000"/>
                </a:solidFill>
                <a:effectLst/>
                <a:latin typeface="Arial" panose="020B0604020202020204" pitchFamily="34" charset="0"/>
              </a:rPr>
              <a:t>«Abituarsi a sentire il nuovo senso di fame e sazietà, fermarsi se sazi, ridurre le porzioni ma non eliminare nessun gruppo alimentare (mangiare meno di tutto). </a:t>
            </a:r>
          </a:p>
          <a:p>
            <a:pPr algn="r" rtl="0">
              <a:buNone/>
            </a:pPr>
            <a:endParaRPr lang="it-IT" sz="1200" dirty="0">
              <a:solidFill>
                <a:srgbClr val="000000"/>
              </a:solidFill>
              <a:latin typeface="Arial" panose="020B0604020202020204" pitchFamily="34" charset="0"/>
            </a:endParaRPr>
          </a:p>
          <a:p>
            <a:pPr algn="r" rtl="0">
              <a:buNone/>
            </a:pPr>
            <a:r>
              <a:rPr lang="it-IT" sz="1200" b="0" i="0" u="none" strike="noStrike" dirty="0">
                <a:solidFill>
                  <a:srgbClr val="000000"/>
                </a:solidFill>
                <a:effectLst/>
                <a:latin typeface="Arial" panose="020B0604020202020204" pitchFamily="34" charset="0"/>
              </a:rPr>
              <a:t>Potrebbero verificarsi lieve nausea e occasionale stipsi, è possibile assumere rimedi naturali come quelli a base di zenzero per la nausea e </a:t>
            </a:r>
            <a:r>
              <a:rPr lang="it-IT" sz="1200" b="0" i="0" u="none" strike="noStrike" dirty="0" err="1">
                <a:solidFill>
                  <a:srgbClr val="000000"/>
                </a:solidFill>
                <a:effectLst/>
                <a:latin typeface="Arial" panose="020B0604020202020204" pitchFamily="34" charset="0"/>
              </a:rPr>
              <a:t>psylium</a:t>
            </a:r>
            <a:r>
              <a:rPr lang="it-IT" sz="1200" b="0" i="0" u="none" strike="noStrike" dirty="0">
                <a:solidFill>
                  <a:srgbClr val="000000"/>
                </a:solidFill>
                <a:effectLst/>
                <a:latin typeface="Arial" panose="020B0604020202020204" pitchFamily="34" charset="0"/>
              </a:rPr>
              <a:t> con abbondante acqua per la stipsi».</a:t>
            </a:r>
            <a:endParaRPr lang="it-IT" sz="1200" b="0" dirty="0">
              <a:effectLst/>
            </a:endParaRPr>
          </a:p>
        </p:txBody>
      </p:sp>
      <p:pic>
        <p:nvPicPr>
          <p:cNvPr id="11" name="Immagine 10">
            <a:extLst>
              <a:ext uri="{FF2B5EF4-FFF2-40B4-BE49-F238E27FC236}">
                <a16:creationId xmlns:a16="http://schemas.microsoft.com/office/drawing/2014/main" id="{17D8C4E8-2B12-107E-CB50-0CF41F69B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733" y="1987959"/>
            <a:ext cx="2984561" cy="4271653"/>
          </a:xfrm>
          <a:prstGeom prst="rect">
            <a:avLst/>
          </a:prstGeom>
        </p:spPr>
      </p:pic>
    </p:spTree>
    <p:extLst>
      <p:ext uri="{BB962C8B-B14F-4D97-AF65-F5344CB8AC3E}">
        <p14:creationId xmlns:p14="http://schemas.microsoft.com/office/powerpoint/2010/main" val="39693435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83DAE6A-8D7C-F0C5-7DD8-D19425293275}"/>
              </a:ext>
            </a:extLst>
          </p:cNvPr>
          <p:cNvPicPr>
            <a:picLocks noChangeAspect="1"/>
          </p:cNvPicPr>
          <p:nvPr/>
        </p:nvPicPr>
        <p:blipFill>
          <a:blip r:embed="rId2"/>
          <a:stretch>
            <a:fillRect/>
          </a:stretch>
        </p:blipFill>
        <p:spPr>
          <a:xfrm>
            <a:off x="5147484" y="8569"/>
            <a:ext cx="6754168" cy="6849431"/>
          </a:xfrm>
          <a:prstGeom prst="rect">
            <a:avLst/>
          </a:prstGeom>
        </p:spPr>
      </p:pic>
      <p:pic>
        <p:nvPicPr>
          <p:cNvPr id="5" name="Immagine 4">
            <a:extLst>
              <a:ext uri="{FF2B5EF4-FFF2-40B4-BE49-F238E27FC236}">
                <a16:creationId xmlns:a16="http://schemas.microsoft.com/office/drawing/2014/main" id="{8319C5D5-BCFF-2064-9282-ADBA12818061}"/>
              </a:ext>
            </a:extLst>
          </p:cNvPr>
          <p:cNvPicPr>
            <a:picLocks noChangeAspect="1"/>
          </p:cNvPicPr>
          <p:nvPr/>
        </p:nvPicPr>
        <p:blipFill>
          <a:blip r:embed="rId3"/>
          <a:stretch>
            <a:fillRect/>
          </a:stretch>
        </p:blipFill>
        <p:spPr>
          <a:xfrm>
            <a:off x="187321" y="1841985"/>
            <a:ext cx="4798305" cy="2786551"/>
          </a:xfrm>
          <a:prstGeom prst="rect">
            <a:avLst/>
          </a:prstGeom>
        </p:spPr>
      </p:pic>
      <p:sp>
        <p:nvSpPr>
          <p:cNvPr id="6" name="Titolo 1">
            <a:extLst>
              <a:ext uri="{FF2B5EF4-FFF2-40B4-BE49-F238E27FC236}">
                <a16:creationId xmlns:a16="http://schemas.microsoft.com/office/drawing/2014/main" id="{C7A9B7C5-2C38-CC4C-729F-B5DE3F31B038}"/>
              </a:ext>
            </a:extLst>
          </p:cNvPr>
          <p:cNvSpPr txBox="1">
            <a:spLocks/>
          </p:cNvSpPr>
          <p:nvPr/>
        </p:nvSpPr>
        <p:spPr>
          <a:xfrm>
            <a:off x="247626" y="197977"/>
            <a:ext cx="467769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solidFill>
                  <a:srgbClr val="A288C0"/>
                </a:solidFill>
                <a:latin typeface="Brush Script MT" panose="03060802040406070304" pitchFamily="66" charset="0"/>
              </a:rPr>
              <a:t>Effetti avversi gastrointestinali</a:t>
            </a:r>
          </a:p>
        </p:txBody>
      </p:sp>
      <p:sp>
        <p:nvSpPr>
          <p:cNvPr id="7" name="Rectangle 1">
            <a:extLst>
              <a:ext uri="{FF2B5EF4-FFF2-40B4-BE49-F238E27FC236}">
                <a16:creationId xmlns:a16="http://schemas.microsoft.com/office/drawing/2014/main" id="{F1C9C5E3-5A84-E56C-A946-9AE11E51A0A3}"/>
              </a:ext>
            </a:extLst>
          </p:cNvPr>
          <p:cNvSpPr>
            <a:spLocks noChangeArrowheads="1"/>
          </p:cNvSpPr>
          <p:nvPr/>
        </p:nvSpPr>
        <p:spPr bwMode="auto">
          <a:xfrm>
            <a:off x="0" y="6334780"/>
            <a:ext cx="44187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800" b="0" i="0" u="none" strike="noStrike" cap="none" normalizeH="0" baseline="0" dirty="0">
                <a:ln>
                  <a:noFill/>
                </a:ln>
                <a:solidFill>
                  <a:schemeClr val="tx1"/>
                </a:solidFill>
                <a:effectLst/>
                <a:latin typeface="Arial" panose="020B0604020202020204" pitchFamily="34" charset="0"/>
              </a:rPr>
              <a:t>Wharton, S., Davies, M., </a:t>
            </a:r>
            <a:r>
              <a:rPr kumimoji="0" lang="it-IT" altLang="it-IT" sz="800" b="0" i="0" u="none" strike="noStrike" cap="none" normalizeH="0" baseline="0" dirty="0" err="1">
                <a:ln>
                  <a:noFill/>
                </a:ln>
                <a:solidFill>
                  <a:schemeClr val="tx1"/>
                </a:solidFill>
                <a:effectLst/>
                <a:latin typeface="Arial" panose="020B0604020202020204" pitchFamily="34" charset="0"/>
              </a:rPr>
              <a:t>Dicker</a:t>
            </a:r>
            <a:r>
              <a:rPr kumimoji="0" lang="it-IT" altLang="it-IT" sz="800" b="0" i="0" u="none" strike="noStrike" cap="none" normalizeH="0" baseline="0" dirty="0">
                <a:ln>
                  <a:noFill/>
                </a:ln>
                <a:solidFill>
                  <a:schemeClr val="tx1"/>
                </a:solidFill>
                <a:effectLst/>
                <a:latin typeface="Arial" panose="020B0604020202020204" pitchFamily="34" charset="0"/>
              </a:rPr>
              <a:t>, D., </a:t>
            </a:r>
            <a:r>
              <a:rPr kumimoji="0" lang="it-IT" altLang="it-IT" sz="800" b="0" i="0" u="none" strike="noStrike" cap="none" normalizeH="0" baseline="0" dirty="0" err="1">
                <a:ln>
                  <a:noFill/>
                </a:ln>
                <a:solidFill>
                  <a:schemeClr val="tx1"/>
                </a:solidFill>
                <a:effectLst/>
                <a:latin typeface="Arial" panose="020B0604020202020204" pitchFamily="34" charset="0"/>
              </a:rPr>
              <a:t>Lingvay</a:t>
            </a:r>
            <a:r>
              <a:rPr kumimoji="0" lang="it-IT" altLang="it-IT" sz="800" b="0" i="0" u="none" strike="noStrike" cap="none" normalizeH="0" baseline="0" dirty="0">
                <a:ln>
                  <a:noFill/>
                </a:ln>
                <a:solidFill>
                  <a:schemeClr val="tx1"/>
                </a:solidFill>
                <a:effectLst/>
                <a:latin typeface="Arial" panose="020B0604020202020204" pitchFamily="34" charset="0"/>
              </a:rPr>
              <a:t>, I., </a:t>
            </a:r>
            <a:r>
              <a:rPr kumimoji="0" lang="it-IT" altLang="it-IT" sz="800" b="0" i="0" u="none" strike="noStrike" cap="none" normalizeH="0" baseline="0" dirty="0" err="1">
                <a:ln>
                  <a:noFill/>
                </a:ln>
                <a:solidFill>
                  <a:schemeClr val="tx1"/>
                </a:solidFill>
                <a:effectLst/>
                <a:latin typeface="Arial" panose="020B0604020202020204" pitchFamily="34" charset="0"/>
              </a:rPr>
              <a:t>Mosenzon</a:t>
            </a:r>
            <a:r>
              <a:rPr kumimoji="0" lang="it-IT" altLang="it-IT" sz="800" b="0" i="0" u="none" strike="noStrike" cap="none" normalizeH="0" baseline="0" dirty="0">
                <a:ln>
                  <a:noFill/>
                </a:ln>
                <a:solidFill>
                  <a:schemeClr val="tx1"/>
                </a:solidFill>
                <a:effectLst/>
                <a:latin typeface="Arial" panose="020B0604020202020204" pitchFamily="34" charset="0"/>
              </a:rPr>
              <a:t>, O., Rubino, D. M., &amp; Pedersen, S. D. (2022). </a:t>
            </a:r>
            <a:r>
              <a:rPr kumimoji="0" lang="it-IT" altLang="it-IT" sz="800" b="0" i="0" u="none" strike="noStrike" cap="none" normalizeH="0" baseline="0" dirty="0" err="1">
                <a:ln>
                  <a:noFill/>
                </a:ln>
                <a:solidFill>
                  <a:schemeClr val="tx1"/>
                </a:solidFill>
                <a:effectLst/>
                <a:latin typeface="Arial" panose="020B0604020202020204" pitchFamily="34" charset="0"/>
              </a:rPr>
              <a:t>Managing</a:t>
            </a:r>
            <a:r>
              <a:rPr kumimoji="0" lang="it-IT" altLang="it-IT" sz="800" b="0" i="0" u="none" strike="noStrike" cap="none" normalizeH="0" baseline="0" dirty="0">
                <a:ln>
                  <a:noFill/>
                </a:ln>
                <a:solidFill>
                  <a:schemeClr val="tx1"/>
                </a:solidFill>
                <a:effectLst/>
                <a:latin typeface="Arial" panose="020B0604020202020204" pitchFamily="34" charset="0"/>
              </a:rPr>
              <a:t> the </a:t>
            </a:r>
            <a:r>
              <a:rPr kumimoji="0" lang="it-IT" altLang="it-IT" sz="800" b="0" i="0" u="none" strike="noStrike" cap="none" normalizeH="0" baseline="0" dirty="0" err="1">
                <a:ln>
                  <a:noFill/>
                </a:ln>
                <a:solidFill>
                  <a:schemeClr val="tx1"/>
                </a:solidFill>
                <a:effectLst/>
                <a:latin typeface="Arial" panose="020B0604020202020204" pitchFamily="34" charset="0"/>
              </a:rPr>
              <a:t>gastrointestinal</a:t>
            </a:r>
            <a:r>
              <a:rPr kumimoji="0" lang="it-IT" altLang="it-IT" sz="800" b="0" i="0" u="none" strike="noStrike" cap="none" normalizeH="0" baseline="0" dirty="0">
                <a:ln>
                  <a:noFill/>
                </a:ln>
                <a:solidFill>
                  <a:schemeClr val="tx1"/>
                </a:solidFill>
                <a:effectLst/>
                <a:latin typeface="Arial" panose="020B0604020202020204" pitchFamily="34" charset="0"/>
              </a:rPr>
              <a:t> side </a:t>
            </a:r>
            <a:r>
              <a:rPr kumimoji="0" lang="it-IT" altLang="it-IT" sz="800" b="0" i="0" u="none" strike="noStrike" cap="none" normalizeH="0" baseline="0" dirty="0" err="1">
                <a:ln>
                  <a:noFill/>
                </a:ln>
                <a:solidFill>
                  <a:schemeClr val="tx1"/>
                </a:solidFill>
                <a:effectLst/>
                <a:latin typeface="Arial" panose="020B0604020202020204" pitchFamily="34" charset="0"/>
              </a:rPr>
              <a:t>effects</a:t>
            </a:r>
            <a:r>
              <a:rPr kumimoji="0" lang="it-IT" altLang="it-IT" sz="800" b="0" i="0" u="none" strike="noStrike" cap="none" normalizeH="0" baseline="0" dirty="0">
                <a:ln>
                  <a:noFill/>
                </a:ln>
                <a:solidFill>
                  <a:schemeClr val="tx1"/>
                </a:solidFill>
                <a:effectLst/>
                <a:latin typeface="Arial" panose="020B0604020202020204" pitchFamily="34" charset="0"/>
              </a:rPr>
              <a:t> of GLP-1 receptor </a:t>
            </a:r>
            <a:r>
              <a:rPr kumimoji="0" lang="it-IT" altLang="it-IT" sz="800" b="0" i="0" u="none" strike="noStrike" cap="none" normalizeH="0" baseline="0" dirty="0" err="1">
                <a:ln>
                  <a:noFill/>
                </a:ln>
                <a:solidFill>
                  <a:schemeClr val="tx1"/>
                </a:solidFill>
                <a:effectLst/>
                <a:latin typeface="Arial" panose="020B0604020202020204" pitchFamily="34" charset="0"/>
              </a:rPr>
              <a:t>agonists</a:t>
            </a:r>
            <a:r>
              <a:rPr kumimoji="0" lang="it-IT" altLang="it-IT" sz="800" b="0" i="0" u="none" strike="noStrike" cap="none" normalizeH="0" baseline="0" dirty="0">
                <a:ln>
                  <a:noFill/>
                </a:ln>
                <a:solidFill>
                  <a:schemeClr val="tx1"/>
                </a:solidFill>
                <a:effectLst/>
                <a:latin typeface="Arial" panose="020B0604020202020204" pitchFamily="34" charset="0"/>
              </a:rPr>
              <a:t> in </a:t>
            </a:r>
            <a:r>
              <a:rPr kumimoji="0" lang="it-IT" altLang="it-IT" sz="800" b="0" i="0" u="none" strike="noStrike" cap="none" normalizeH="0" baseline="0" dirty="0" err="1">
                <a:ln>
                  <a:noFill/>
                </a:ln>
                <a:solidFill>
                  <a:schemeClr val="tx1"/>
                </a:solidFill>
                <a:effectLst/>
                <a:latin typeface="Arial" panose="020B0604020202020204" pitchFamily="34" charset="0"/>
              </a:rPr>
              <a:t>obesity</a:t>
            </a:r>
            <a:r>
              <a:rPr kumimoji="0" lang="it-IT" altLang="it-IT" sz="800" b="0" i="0" u="none" strike="noStrike" cap="none" normalizeH="0" baseline="0" dirty="0">
                <a:ln>
                  <a:noFill/>
                </a:ln>
                <a:solidFill>
                  <a:schemeClr val="tx1"/>
                </a:solidFill>
                <a:effectLst/>
                <a:latin typeface="Arial" panose="020B0604020202020204" pitchFamily="34" charset="0"/>
              </a:rPr>
              <a:t>: </a:t>
            </a:r>
            <a:r>
              <a:rPr kumimoji="0" lang="it-IT" altLang="it-IT" sz="800" b="0" i="0" u="none" strike="noStrike" cap="none" normalizeH="0" baseline="0" dirty="0" err="1">
                <a:ln>
                  <a:noFill/>
                </a:ln>
                <a:solidFill>
                  <a:schemeClr val="tx1"/>
                </a:solidFill>
                <a:effectLst/>
                <a:latin typeface="Arial" panose="020B0604020202020204" pitchFamily="34" charset="0"/>
              </a:rPr>
              <a:t>recommendations</a:t>
            </a:r>
            <a:r>
              <a:rPr kumimoji="0" lang="it-IT" altLang="it-IT" sz="800" b="0" i="0" u="none" strike="noStrike" cap="none" normalizeH="0" baseline="0" dirty="0">
                <a:ln>
                  <a:noFill/>
                </a:ln>
                <a:solidFill>
                  <a:schemeClr val="tx1"/>
                </a:solidFill>
                <a:effectLst/>
                <a:latin typeface="Arial" panose="020B0604020202020204" pitchFamily="34" charset="0"/>
              </a:rPr>
              <a:t> for clinical practice. </a:t>
            </a:r>
            <a:r>
              <a:rPr kumimoji="0" lang="it-IT" altLang="it-IT" sz="800" b="0" i="1" u="none" strike="noStrike" cap="none" normalizeH="0" baseline="0" dirty="0" err="1">
                <a:ln>
                  <a:noFill/>
                </a:ln>
                <a:solidFill>
                  <a:schemeClr val="tx1"/>
                </a:solidFill>
                <a:effectLst/>
                <a:latin typeface="Arial" panose="020B0604020202020204" pitchFamily="34" charset="0"/>
              </a:rPr>
              <a:t>Postgraduate</a:t>
            </a:r>
            <a:r>
              <a:rPr kumimoji="0" lang="it-IT" altLang="it-IT" sz="800" b="0" i="1" u="none" strike="noStrike" cap="none" normalizeH="0" baseline="0" dirty="0">
                <a:ln>
                  <a:noFill/>
                </a:ln>
                <a:solidFill>
                  <a:schemeClr val="tx1"/>
                </a:solidFill>
                <a:effectLst/>
                <a:latin typeface="Arial" panose="020B0604020202020204" pitchFamily="34" charset="0"/>
              </a:rPr>
              <a:t> Medicine</a:t>
            </a:r>
            <a:endParaRPr kumimoji="0" lang="it-IT" altLang="it-IT"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458738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A9D0CC7-5C78-C244-D082-91908FFDC171}"/>
              </a:ext>
            </a:extLst>
          </p:cNvPr>
          <p:cNvSpPr txBox="1"/>
          <p:nvPr/>
        </p:nvSpPr>
        <p:spPr>
          <a:xfrm>
            <a:off x="256794" y="1120676"/>
            <a:ext cx="7078071" cy="5262979"/>
          </a:xfrm>
          <a:prstGeom prst="rect">
            <a:avLst/>
          </a:prstGeom>
          <a:noFill/>
        </p:spPr>
        <p:txBody>
          <a:bodyPr wrap="square" numCol="2">
            <a:spAutoFit/>
          </a:bodyPr>
          <a:lstStyle/>
          <a:p>
            <a:pPr rtl="0">
              <a:buNone/>
            </a:pPr>
            <a:r>
              <a:rPr lang="it-IT" sz="1400" b="1" i="0" u="sng" dirty="0">
                <a:solidFill>
                  <a:srgbClr val="A64D79"/>
                </a:solidFill>
                <a:effectLst/>
              </a:rPr>
              <a:t>Capelli:</a:t>
            </a:r>
            <a:endParaRPr lang="it-IT" sz="1400" b="0" dirty="0">
              <a:effectLst/>
            </a:endParaRPr>
          </a:p>
          <a:p>
            <a:pPr marL="285750" indent="-285750" rtl="0">
              <a:buFontTx/>
              <a:buChar char="-"/>
            </a:pPr>
            <a:r>
              <a:rPr lang="it-IT" sz="1400" b="0" i="0" u="none" strike="noStrike" dirty="0">
                <a:solidFill>
                  <a:srgbClr val="000000"/>
                </a:solidFill>
                <a:effectLst/>
              </a:rPr>
              <a:t>Esistono vari integratori per bariatrici a base di multivitaminici, selenio, biotina</a:t>
            </a:r>
          </a:p>
          <a:p>
            <a:pPr marL="285750" indent="-285750" rtl="0">
              <a:buFontTx/>
              <a:buChar char="-"/>
            </a:pPr>
            <a:r>
              <a:rPr lang="it-IT" sz="1400" dirty="0" err="1">
                <a:solidFill>
                  <a:srgbClr val="000000"/>
                </a:solidFill>
              </a:rPr>
              <a:t>Minoxidil</a:t>
            </a:r>
            <a:r>
              <a:rPr lang="it-IT" sz="1400" dirty="0">
                <a:solidFill>
                  <a:srgbClr val="000000"/>
                </a:solidFill>
              </a:rPr>
              <a:t> topico o orale</a:t>
            </a:r>
          </a:p>
          <a:p>
            <a:pPr marL="285750" indent="-285750" rtl="0">
              <a:buFontTx/>
              <a:buChar char="-"/>
            </a:pPr>
            <a:r>
              <a:rPr lang="it-IT" sz="1400" b="0" dirty="0">
                <a:solidFill>
                  <a:srgbClr val="000000"/>
                </a:solidFill>
                <a:effectLst/>
              </a:rPr>
              <a:t>Finasteride (prescrizione specialistica)</a:t>
            </a:r>
            <a:br>
              <a:rPr lang="it-IT" sz="1400" b="0" dirty="0">
                <a:effectLst/>
              </a:rPr>
            </a:br>
            <a:endParaRPr lang="it-IT" sz="1400" b="0" dirty="0">
              <a:effectLst/>
            </a:endParaRPr>
          </a:p>
          <a:p>
            <a:pPr rtl="0">
              <a:buNone/>
            </a:pPr>
            <a:r>
              <a:rPr lang="it-IT" sz="1400" b="1" i="0" u="sng" dirty="0" err="1">
                <a:solidFill>
                  <a:srgbClr val="A64D79"/>
                </a:solidFill>
                <a:effectLst/>
              </a:rPr>
              <a:t>Sarcopenia</a:t>
            </a:r>
            <a:r>
              <a:rPr lang="it-IT" sz="1400" b="0" i="0" u="none" strike="noStrike" dirty="0">
                <a:solidFill>
                  <a:srgbClr val="A64D79"/>
                </a:solidFill>
                <a:effectLst/>
              </a:rPr>
              <a:t>:</a:t>
            </a:r>
            <a:endParaRPr lang="it-IT" sz="1400" dirty="0">
              <a:effectLst/>
            </a:endParaRPr>
          </a:p>
          <a:p>
            <a:pPr rtl="0">
              <a:buNone/>
            </a:pPr>
            <a:r>
              <a:rPr lang="it-IT" sz="1400" i="0" u="none" strike="noStrike" dirty="0" err="1">
                <a:solidFill>
                  <a:srgbClr val="000000"/>
                </a:solidFill>
                <a:effectLst/>
              </a:rPr>
              <a:t>Whey</a:t>
            </a:r>
            <a:r>
              <a:rPr lang="it-IT" sz="1400" i="0" u="none" strike="noStrike" dirty="0">
                <a:solidFill>
                  <a:srgbClr val="000000"/>
                </a:solidFill>
                <a:effectLst/>
              </a:rPr>
              <a:t> </a:t>
            </a:r>
            <a:r>
              <a:rPr lang="it-IT" sz="1400" i="0" u="none" strike="noStrike" dirty="0" err="1">
                <a:solidFill>
                  <a:srgbClr val="000000"/>
                </a:solidFill>
                <a:effectLst/>
              </a:rPr>
              <a:t>protein</a:t>
            </a:r>
            <a:r>
              <a:rPr lang="it-IT" sz="1400" i="0" u="none" strike="noStrike" dirty="0">
                <a:solidFill>
                  <a:srgbClr val="000000"/>
                </a:solidFill>
                <a:effectLst/>
              </a:rPr>
              <a:t> </a:t>
            </a:r>
          </a:p>
          <a:p>
            <a:pPr rtl="0">
              <a:buNone/>
            </a:pPr>
            <a:r>
              <a:rPr lang="it-IT" sz="1400" dirty="0">
                <a:solidFill>
                  <a:srgbClr val="000000"/>
                </a:solidFill>
              </a:rPr>
              <a:t>BCAA</a:t>
            </a:r>
            <a:endParaRPr lang="it-IT" sz="1400" dirty="0">
              <a:effectLst/>
            </a:endParaRPr>
          </a:p>
          <a:p>
            <a:pPr>
              <a:buNone/>
            </a:pPr>
            <a:endParaRPr lang="it-IT" sz="1400" b="0" dirty="0">
              <a:effectLst/>
            </a:endParaRPr>
          </a:p>
          <a:p>
            <a:pPr rtl="0">
              <a:buNone/>
            </a:pPr>
            <a:r>
              <a:rPr lang="it-IT" sz="1400" b="1" i="0" u="sng" dirty="0">
                <a:solidFill>
                  <a:srgbClr val="A64D79"/>
                </a:solidFill>
                <a:effectLst/>
              </a:rPr>
              <a:t>Nausea</a:t>
            </a:r>
            <a:r>
              <a:rPr lang="it-IT" sz="1400" b="0" i="0" u="none" strike="noStrike" dirty="0">
                <a:solidFill>
                  <a:srgbClr val="000000"/>
                </a:solidFill>
                <a:effectLst/>
              </a:rPr>
              <a:t>:</a:t>
            </a:r>
            <a:endParaRPr lang="it-IT" sz="1400" b="0" dirty="0">
              <a:effectLst/>
            </a:endParaRPr>
          </a:p>
          <a:p>
            <a:pPr marL="171450" indent="-171450" rtl="0">
              <a:buFontTx/>
              <a:buChar char="-"/>
            </a:pPr>
            <a:r>
              <a:rPr lang="it-IT" sz="1400" b="0" i="0" u="none" strike="noStrike" dirty="0">
                <a:solidFill>
                  <a:srgbClr val="000000"/>
                </a:solidFill>
                <a:effectLst/>
              </a:rPr>
              <a:t>Zenzero</a:t>
            </a:r>
          </a:p>
          <a:p>
            <a:pPr marL="171450" indent="-171450" rtl="0">
              <a:buFontTx/>
              <a:buChar char="-"/>
            </a:pPr>
            <a:r>
              <a:rPr lang="it-IT" sz="1400" dirty="0" err="1">
                <a:solidFill>
                  <a:srgbClr val="000000"/>
                </a:solidFill>
              </a:rPr>
              <a:t>Metoclopramide</a:t>
            </a:r>
            <a:br>
              <a:rPr lang="it-IT" sz="1400" b="0" dirty="0">
                <a:effectLst/>
              </a:rPr>
            </a:br>
            <a:endParaRPr lang="it-IT" sz="1400" b="0" dirty="0">
              <a:effectLst/>
            </a:endParaRPr>
          </a:p>
          <a:p>
            <a:pPr rtl="0">
              <a:buNone/>
            </a:pPr>
            <a:r>
              <a:rPr lang="it-IT" sz="1400" b="1" i="0" u="sng" dirty="0">
                <a:solidFill>
                  <a:srgbClr val="A64D79"/>
                </a:solidFill>
                <a:effectLst/>
              </a:rPr>
              <a:t>Reflusso</a:t>
            </a:r>
            <a:r>
              <a:rPr lang="it-IT" sz="1400" b="0" i="0" u="none" strike="noStrike" dirty="0">
                <a:solidFill>
                  <a:srgbClr val="000000"/>
                </a:solidFill>
                <a:effectLst/>
              </a:rPr>
              <a:t>:</a:t>
            </a:r>
            <a:endParaRPr lang="it-IT" sz="1400" b="0" dirty="0">
              <a:effectLst/>
            </a:endParaRPr>
          </a:p>
          <a:p>
            <a:pPr marL="171450" indent="-171450" rtl="0">
              <a:buFontTx/>
              <a:buChar char="-"/>
            </a:pPr>
            <a:r>
              <a:rPr lang="it-IT" sz="1400" dirty="0">
                <a:solidFill>
                  <a:srgbClr val="000000"/>
                </a:solidFill>
              </a:rPr>
              <a:t>A</a:t>
            </a:r>
            <a:r>
              <a:rPr lang="it-IT" sz="1400" i="0" u="none" strike="noStrike" dirty="0">
                <a:solidFill>
                  <a:srgbClr val="000000"/>
                </a:solidFill>
                <a:effectLst/>
              </a:rPr>
              <a:t>lginato</a:t>
            </a:r>
          </a:p>
          <a:p>
            <a:pPr marL="171450" indent="-171450" rtl="0">
              <a:buFontTx/>
              <a:buChar char="-"/>
            </a:pPr>
            <a:r>
              <a:rPr lang="it-IT" sz="1400" b="0" dirty="0">
                <a:solidFill>
                  <a:srgbClr val="000000"/>
                </a:solidFill>
              </a:rPr>
              <a:t>Procinetici</a:t>
            </a:r>
            <a:endParaRPr lang="it-IT" sz="1400" b="0" dirty="0">
              <a:effectLst/>
            </a:endParaRPr>
          </a:p>
          <a:p>
            <a:pPr>
              <a:buNone/>
            </a:pPr>
            <a:endParaRPr lang="it-IT" sz="1400" b="0" dirty="0">
              <a:effectLst/>
            </a:endParaRPr>
          </a:p>
          <a:p>
            <a:pPr rtl="0">
              <a:buNone/>
            </a:pPr>
            <a:r>
              <a:rPr lang="it-IT" sz="1400" b="1" i="0" u="sng" dirty="0">
                <a:solidFill>
                  <a:srgbClr val="A64D79"/>
                </a:solidFill>
                <a:effectLst/>
              </a:rPr>
              <a:t>Stipsi</a:t>
            </a:r>
            <a:r>
              <a:rPr lang="it-IT" sz="1400" b="0" i="0" u="none" strike="noStrike" dirty="0">
                <a:solidFill>
                  <a:srgbClr val="000000"/>
                </a:solidFill>
                <a:effectLst/>
              </a:rPr>
              <a:t>:</a:t>
            </a:r>
            <a:endParaRPr lang="it-IT" sz="1400" b="0" dirty="0">
              <a:effectLst/>
            </a:endParaRPr>
          </a:p>
          <a:p>
            <a:pPr marL="285750" indent="-285750" rtl="0">
              <a:buFontTx/>
              <a:buChar char="-"/>
            </a:pPr>
            <a:r>
              <a:rPr lang="it-IT" sz="1400" b="0" i="0" u="none" strike="noStrike" dirty="0" err="1">
                <a:solidFill>
                  <a:srgbClr val="000000"/>
                </a:solidFill>
                <a:effectLst/>
              </a:rPr>
              <a:t>Psylium</a:t>
            </a:r>
            <a:endParaRPr lang="it-IT" sz="1400" b="0" i="0" u="none" strike="noStrike" dirty="0">
              <a:solidFill>
                <a:srgbClr val="000000"/>
              </a:solidFill>
              <a:effectLst/>
            </a:endParaRPr>
          </a:p>
          <a:p>
            <a:pPr marL="285750" indent="-285750" rtl="0">
              <a:buFontTx/>
              <a:buChar char="-"/>
            </a:pPr>
            <a:r>
              <a:rPr lang="it-IT" sz="1400" dirty="0" err="1">
                <a:solidFill>
                  <a:srgbClr val="000000"/>
                </a:solidFill>
              </a:rPr>
              <a:t>M</a:t>
            </a:r>
            <a:r>
              <a:rPr lang="it-IT" sz="1400" b="0" i="0" u="none" strike="noStrike" dirty="0" err="1">
                <a:solidFill>
                  <a:srgbClr val="000000"/>
                </a:solidFill>
                <a:effectLst/>
              </a:rPr>
              <a:t>acrogol</a:t>
            </a:r>
            <a:endParaRPr lang="it-IT" sz="1400" dirty="0">
              <a:solidFill>
                <a:srgbClr val="000000"/>
              </a:solidFill>
            </a:endParaRPr>
          </a:p>
          <a:p>
            <a:pPr marL="285750" indent="-285750" rtl="0">
              <a:buFontTx/>
              <a:buChar char="-"/>
            </a:pPr>
            <a:r>
              <a:rPr lang="it-IT" sz="1400" b="0" i="0" u="none" strike="noStrike" dirty="0" err="1">
                <a:solidFill>
                  <a:srgbClr val="000000"/>
                </a:solidFill>
                <a:effectLst/>
              </a:rPr>
              <a:t>Simeticone</a:t>
            </a:r>
            <a:r>
              <a:rPr lang="it-IT" sz="1400" dirty="0">
                <a:solidFill>
                  <a:srgbClr val="000000"/>
                </a:solidFill>
              </a:rPr>
              <a:t> per meteorismo</a:t>
            </a:r>
          </a:p>
          <a:p>
            <a:pPr rtl="0">
              <a:buNone/>
            </a:pPr>
            <a:endParaRPr lang="it-IT" sz="1400" b="1" u="sng" dirty="0">
              <a:solidFill>
                <a:srgbClr val="A64D79"/>
              </a:solidFill>
            </a:endParaRPr>
          </a:p>
          <a:p>
            <a:pPr rtl="0">
              <a:buNone/>
            </a:pPr>
            <a:endParaRPr lang="it-IT" sz="1400" b="1" u="sng" dirty="0">
              <a:solidFill>
                <a:srgbClr val="A64D79"/>
              </a:solidFill>
            </a:endParaRPr>
          </a:p>
          <a:p>
            <a:pPr rtl="0">
              <a:buNone/>
            </a:pPr>
            <a:r>
              <a:rPr lang="it-IT" sz="1400" b="1" i="0" u="sng" dirty="0">
                <a:solidFill>
                  <a:srgbClr val="A64D79"/>
                </a:solidFill>
                <a:effectLst/>
              </a:rPr>
              <a:t>Diarrea</a:t>
            </a:r>
            <a:r>
              <a:rPr lang="it-IT" sz="1400" b="0" i="0" u="none" strike="noStrike" dirty="0">
                <a:solidFill>
                  <a:srgbClr val="000000"/>
                </a:solidFill>
                <a:effectLst/>
              </a:rPr>
              <a:t>:</a:t>
            </a:r>
            <a:endParaRPr lang="it-IT" sz="1400" b="0" dirty="0">
              <a:effectLst/>
            </a:endParaRPr>
          </a:p>
          <a:p>
            <a:pPr marL="285750" indent="-285750" rtl="0">
              <a:buFontTx/>
              <a:buChar char="-"/>
            </a:pPr>
            <a:r>
              <a:rPr lang="it-IT" sz="1400" dirty="0">
                <a:solidFill>
                  <a:srgbClr val="000000"/>
                </a:solidFill>
              </a:rPr>
              <a:t>F</a:t>
            </a:r>
            <a:r>
              <a:rPr lang="it-IT" sz="1400" b="0" i="0" u="none" strike="noStrike" dirty="0">
                <a:solidFill>
                  <a:srgbClr val="000000"/>
                </a:solidFill>
                <a:effectLst/>
              </a:rPr>
              <a:t>ibra </a:t>
            </a:r>
            <a:r>
              <a:rPr lang="it-IT" sz="1400" b="0" i="0" u="none" strike="noStrike" dirty="0" err="1">
                <a:solidFill>
                  <a:srgbClr val="000000"/>
                </a:solidFill>
                <a:effectLst/>
              </a:rPr>
              <a:t>guar</a:t>
            </a:r>
            <a:endParaRPr lang="it-IT" sz="1400" b="0" i="0" u="none" strike="noStrike" dirty="0">
              <a:solidFill>
                <a:srgbClr val="000000"/>
              </a:solidFill>
              <a:effectLst/>
            </a:endParaRPr>
          </a:p>
          <a:p>
            <a:pPr marL="285750" indent="-285750" rtl="0">
              <a:buFontTx/>
              <a:buChar char="-"/>
            </a:pPr>
            <a:r>
              <a:rPr lang="it-IT" sz="1400" dirty="0" err="1">
                <a:solidFill>
                  <a:srgbClr val="000000"/>
                </a:solidFill>
              </a:rPr>
              <a:t>Simeticone</a:t>
            </a:r>
            <a:r>
              <a:rPr lang="it-IT" sz="1400" dirty="0">
                <a:solidFill>
                  <a:srgbClr val="000000"/>
                </a:solidFill>
              </a:rPr>
              <a:t> per meteorismo</a:t>
            </a:r>
          </a:p>
          <a:p>
            <a:pPr marL="285750" indent="-285750" rtl="0">
              <a:buFontTx/>
              <a:buChar char="-"/>
            </a:pPr>
            <a:r>
              <a:rPr lang="it-IT" sz="1400" b="1" i="0" u="none" strike="noStrike" dirty="0" err="1">
                <a:solidFill>
                  <a:srgbClr val="000000"/>
                </a:solidFill>
                <a:effectLst/>
              </a:rPr>
              <a:t>Diosmectite</a:t>
            </a:r>
            <a:r>
              <a:rPr lang="it-IT" sz="1400" b="1" i="0" u="none" strike="noStrike" dirty="0">
                <a:solidFill>
                  <a:srgbClr val="000000"/>
                </a:solidFill>
                <a:effectLst/>
              </a:rPr>
              <a:t> </a:t>
            </a:r>
            <a:r>
              <a:rPr lang="it-IT" sz="1400" i="0" u="none" strike="noStrike" dirty="0">
                <a:solidFill>
                  <a:srgbClr val="000000"/>
                </a:solidFill>
                <a:effectLst/>
              </a:rPr>
              <a:t>(ok anche </a:t>
            </a:r>
            <a:r>
              <a:rPr lang="it-IT" sz="1400" b="0" i="0" u="none" strike="noStrike" dirty="0">
                <a:solidFill>
                  <a:srgbClr val="000000"/>
                </a:solidFill>
                <a:effectLst/>
              </a:rPr>
              <a:t>gravidanza e allattamento)</a:t>
            </a:r>
          </a:p>
          <a:p>
            <a:pPr marL="285750" indent="-285750" rtl="0">
              <a:buFontTx/>
              <a:buChar char="-"/>
            </a:pPr>
            <a:r>
              <a:rPr lang="it-IT" sz="1400" dirty="0" err="1">
                <a:solidFill>
                  <a:srgbClr val="000000"/>
                </a:solidFill>
              </a:rPr>
              <a:t>Loperamide</a:t>
            </a:r>
            <a:r>
              <a:rPr lang="it-IT" sz="1400" dirty="0">
                <a:solidFill>
                  <a:srgbClr val="000000"/>
                </a:solidFill>
              </a:rPr>
              <a:t> se invalidante</a:t>
            </a:r>
            <a:br>
              <a:rPr lang="it-IT" sz="1400" b="0" dirty="0">
                <a:effectLst/>
              </a:rPr>
            </a:br>
            <a:endParaRPr lang="it-IT" sz="1400" b="0" dirty="0">
              <a:effectLst/>
            </a:endParaRPr>
          </a:p>
          <a:p>
            <a:pPr rtl="0">
              <a:buNone/>
            </a:pPr>
            <a:r>
              <a:rPr lang="it-IT" sz="1400" b="1" i="0" u="sng" dirty="0">
                <a:solidFill>
                  <a:srgbClr val="A64D79"/>
                </a:solidFill>
                <a:effectLst/>
              </a:rPr>
              <a:t>Eruttazioni:</a:t>
            </a:r>
            <a:endParaRPr lang="it-IT" sz="1400" b="0" dirty="0">
              <a:effectLst/>
            </a:endParaRPr>
          </a:p>
          <a:p>
            <a:pPr marL="285750" indent="-285750" rtl="0">
              <a:buFontTx/>
              <a:buChar char="-"/>
            </a:pPr>
            <a:r>
              <a:rPr lang="it-IT" sz="1400" b="0" i="0" u="none" strike="noStrike" dirty="0">
                <a:solidFill>
                  <a:srgbClr val="000000"/>
                </a:solidFill>
                <a:effectLst/>
              </a:rPr>
              <a:t>Integratori a base di finocchio, menta</a:t>
            </a:r>
            <a:r>
              <a:rPr lang="it-IT" sz="1400" dirty="0">
                <a:solidFill>
                  <a:srgbClr val="000000"/>
                </a:solidFill>
              </a:rPr>
              <a:t>, </a:t>
            </a:r>
            <a:r>
              <a:rPr lang="it-IT" sz="1400" b="0" i="0" u="none" strike="noStrike" dirty="0">
                <a:solidFill>
                  <a:srgbClr val="000000"/>
                </a:solidFill>
                <a:effectLst/>
              </a:rPr>
              <a:t>papaia, ananas, zenzero che favoriscono la funzione digestiva</a:t>
            </a:r>
            <a:r>
              <a:rPr lang="it-IT" sz="1400" dirty="0">
                <a:solidFill>
                  <a:srgbClr val="000000"/>
                </a:solidFill>
              </a:rPr>
              <a:t>, la </a:t>
            </a:r>
            <a:r>
              <a:rPr lang="it-IT" sz="1400" b="0" i="0" u="none" strike="noStrike" dirty="0">
                <a:solidFill>
                  <a:srgbClr val="000000"/>
                </a:solidFill>
                <a:effectLst/>
              </a:rPr>
              <a:t>motilità gastrointestinale e l’eliminazione dei gas. Lo zenzero ha azione antinausea.</a:t>
            </a:r>
            <a:endParaRPr lang="it-IT" sz="1400" dirty="0"/>
          </a:p>
          <a:p>
            <a:pPr marL="285750" indent="-285750" rtl="0">
              <a:buFontTx/>
              <a:buChar char="-"/>
            </a:pPr>
            <a:endParaRPr lang="it-IT" sz="1400" b="0" i="0" u="none" strike="noStrike" dirty="0">
              <a:solidFill>
                <a:srgbClr val="000000"/>
              </a:solidFill>
              <a:effectLst/>
            </a:endParaRPr>
          </a:p>
          <a:p>
            <a:pPr rtl="0"/>
            <a:r>
              <a:rPr lang="it-IT" sz="1400" dirty="0">
                <a:solidFill>
                  <a:srgbClr val="000000"/>
                </a:solidFill>
              </a:rPr>
              <a:t>P</a:t>
            </a:r>
            <a:r>
              <a:rPr lang="it-IT" sz="1400" b="0" i="0" u="none" strike="noStrike" dirty="0">
                <a:solidFill>
                  <a:srgbClr val="000000"/>
                </a:solidFill>
                <a:effectLst/>
              </a:rPr>
              <a:t>otrebbe trattarsi di </a:t>
            </a:r>
            <a:r>
              <a:rPr lang="it-IT" sz="1400" b="1" i="0" u="sng" strike="noStrike" dirty="0">
                <a:solidFill>
                  <a:srgbClr val="7030A0"/>
                </a:solidFill>
                <a:effectLst/>
              </a:rPr>
              <a:t>disbiosi putrefattiva</a:t>
            </a:r>
            <a:r>
              <a:rPr lang="it-IT" sz="1400" i="0" strike="noStrike" dirty="0">
                <a:effectLst/>
              </a:rPr>
              <a:t> (eruttazion</a:t>
            </a:r>
            <a:r>
              <a:rPr lang="it-IT" sz="1400" dirty="0"/>
              <a:t>i sulfuree)</a:t>
            </a:r>
            <a:r>
              <a:rPr lang="it-IT" sz="1400" b="0" i="0" u="none" strike="noStrike" dirty="0">
                <a:solidFill>
                  <a:srgbClr val="000000"/>
                </a:solidFill>
                <a:effectLst/>
              </a:rPr>
              <a:t>:</a:t>
            </a:r>
            <a:endParaRPr lang="it-IT" sz="1400" b="0" dirty="0">
              <a:effectLst/>
            </a:endParaRPr>
          </a:p>
          <a:p>
            <a:pPr marL="285750" indent="-285750" rtl="0">
              <a:buFontTx/>
              <a:buChar char="-"/>
            </a:pPr>
            <a:r>
              <a:rPr lang="it-IT" sz="1400" i="0" u="none" strike="noStrike" dirty="0">
                <a:solidFill>
                  <a:srgbClr val="000000"/>
                </a:solidFill>
                <a:effectLst/>
              </a:rPr>
              <a:t>Fermenti lattici</a:t>
            </a:r>
          </a:p>
          <a:p>
            <a:pPr marL="285750" indent="-285750" rtl="0">
              <a:buFontTx/>
              <a:buChar char="-"/>
            </a:pPr>
            <a:r>
              <a:rPr lang="it-IT" sz="1400" b="0" i="0" u="none" strike="noStrike" dirty="0">
                <a:solidFill>
                  <a:srgbClr val="000000"/>
                </a:solidFill>
                <a:effectLst/>
              </a:rPr>
              <a:t>Provi a ridurre per un periodo gli alimenti di origine animale, preferendo verdure, legumi, derivati vegetali tipo tofu e seitan.</a:t>
            </a:r>
          </a:p>
          <a:p>
            <a:pPr marL="285750" indent="-285750" rtl="0">
              <a:buFontTx/>
              <a:buChar char="-"/>
            </a:pPr>
            <a:r>
              <a:rPr lang="it-IT" sz="1400" dirty="0">
                <a:solidFill>
                  <a:srgbClr val="000000"/>
                </a:solidFill>
              </a:rPr>
              <a:t>Enzimi digestivi</a:t>
            </a:r>
            <a:endParaRPr lang="it-IT" sz="1400" b="0" dirty="0">
              <a:effectLst/>
            </a:endParaRPr>
          </a:p>
        </p:txBody>
      </p:sp>
      <p:sp>
        <p:nvSpPr>
          <p:cNvPr id="4" name="Titolo 1">
            <a:extLst>
              <a:ext uri="{FF2B5EF4-FFF2-40B4-BE49-F238E27FC236}">
                <a16:creationId xmlns:a16="http://schemas.microsoft.com/office/drawing/2014/main" id="{75EFC11C-E4C0-547F-12FA-C4DF2299508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solidFill>
                  <a:srgbClr val="A288C0"/>
                </a:solidFill>
                <a:latin typeface="Brush Script MT" panose="03060802040406070304" pitchFamily="66" charset="0"/>
              </a:rPr>
              <a:t>Effetti avversi vari ed eventuali</a:t>
            </a:r>
          </a:p>
        </p:txBody>
      </p:sp>
      <p:pic>
        <p:nvPicPr>
          <p:cNvPr id="6" name="Immagine 5">
            <a:extLst>
              <a:ext uri="{FF2B5EF4-FFF2-40B4-BE49-F238E27FC236}">
                <a16:creationId xmlns:a16="http://schemas.microsoft.com/office/drawing/2014/main" id="{FA9C1D48-5D49-7737-36DF-4FB8193D05EA}"/>
              </a:ext>
            </a:extLst>
          </p:cNvPr>
          <p:cNvPicPr>
            <a:picLocks noChangeAspect="1"/>
          </p:cNvPicPr>
          <p:nvPr/>
        </p:nvPicPr>
        <p:blipFill>
          <a:blip r:embed="rId2"/>
          <a:stretch>
            <a:fillRect/>
          </a:stretch>
        </p:blipFill>
        <p:spPr>
          <a:xfrm>
            <a:off x="7135613" y="1209368"/>
            <a:ext cx="4799593" cy="1834593"/>
          </a:xfrm>
          <a:prstGeom prst="rect">
            <a:avLst/>
          </a:prstGeom>
        </p:spPr>
      </p:pic>
      <p:sp>
        <p:nvSpPr>
          <p:cNvPr id="7" name="Rectangle 1">
            <a:extLst>
              <a:ext uri="{FF2B5EF4-FFF2-40B4-BE49-F238E27FC236}">
                <a16:creationId xmlns:a16="http://schemas.microsoft.com/office/drawing/2014/main" id="{943BB444-344E-8D52-5921-825D3C370348}"/>
              </a:ext>
            </a:extLst>
          </p:cNvPr>
          <p:cNvSpPr>
            <a:spLocks noChangeArrowheads="1"/>
          </p:cNvSpPr>
          <p:nvPr/>
        </p:nvSpPr>
        <p:spPr bwMode="auto">
          <a:xfrm>
            <a:off x="8046130" y="3198167"/>
            <a:ext cx="35646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800" b="0" i="0" u="none" strike="noStrike" cap="none" normalizeH="0" baseline="0" dirty="0">
                <a:ln>
                  <a:noFill/>
                </a:ln>
                <a:solidFill>
                  <a:schemeClr val="tx1"/>
                </a:solidFill>
                <a:effectLst/>
                <a:latin typeface="Arial" panose="020B0604020202020204" pitchFamily="34" charset="0"/>
              </a:rPr>
              <a:t>Salazar, C. E., Patil, M. K., </a:t>
            </a:r>
            <a:r>
              <a:rPr kumimoji="0" lang="it-IT" altLang="it-IT" sz="800" b="0" i="0" u="none" strike="noStrike" cap="none" normalizeH="0" baseline="0" dirty="0" err="1">
                <a:ln>
                  <a:noFill/>
                </a:ln>
                <a:solidFill>
                  <a:schemeClr val="tx1"/>
                </a:solidFill>
                <a:effectLst/>
                <a:latin typeface="Arial" panose="020B0604020202020204" pitchFamily="34" charset="0"/>
              </a:rPr>
              <a:t>Aihie</a:t>
            </a:r>
            <a:r>
              <a:rPr kumimoji="0" lang="it-IT" altLang="it-IT" sz="800" b="0" i="0" u="none" strike="noStrike" cap="none" normalizeH="0" baseline="0" dirty="0">
                <a:ln>
                  <a:noFill/>
                </a:ln>
                <a:solidFill>
                  <a:schemeClr val="tx1"/>
                </a:solidFill>
                <a:effectLst/>
                <a:latin typeface="Arial" panose="020B0604020202020204" pitchFamily="34" charset="0"/>
              </a:rPr>
              <a:t>, O., Cruz, N., &amp; </a:t>
            </a:r>
            <a:r>
              <a:rPr kumimoji="0" lang="it-IT" altLang="it-IT" sz="800" b="0" i="0" u="none" strike="noStrike" cap="none" normalizeH="0" baseline="0" dirty="0" err="1">
                <a:ln>
                  <a:noFill/>
                </a:ln>
                <a:solidFill>
                  <a:schemeClr val="tx1"/>
                </a:solidFill>
                <a:effectLst/>
                <a:latin typeface="Arial" panose="020B0604020202020204" pitchFamily="34" charset="0"/>
              </a:rPr>
              <a:t>Nambudiri</a:t>
            </a:r>
            <a:r>
              <a:rPr kumimoji="0" lang="it-IT" altLang="it-IT" sz="800" b="0" i="0" u="none" strike="noStrike" cap="none" normalizeH="0" baseline="0" dirty="0">
                <a:ln>
                  <a:noFill/>
                </a:ln>
                <a:solidFill>
                  <a:schemeClr val="tx1"/>
                </a:solidFill>
                <a:effectLst/>
                <a:latin typeface="Arial" panose="020B0604020202020204" pitchFamily="34" charset="0"/>
              </a:rPr>
              <a:t>, V. E. (2024). Rare </a:t>
            </a:r>
            <a:r>
              <a:rPr kumimoji="0" lang="it-IT" altLang="it-IT" sz="800" b="0" i="0" u="none" strike="noStrike" cap="none" normalizeH="0" baseline="0" dirty="0" err="1">
                <a:ln>
                  <a:noFill/>
                </a:ln>
                <a:solidFill>
                  <a:schemeClr val="tx1"/>
                </a:solidFill>
                <a:effectLst/>
                <a:latin typeface="Arial" panose="020B0604020202020204" pitchFamily="34" charset="0"/>
              </a:rPr>
              <a:t>cutaneous</a:t>
            </a:r>
            <a:r>
              <a:rPr kumimoji="0" lang="it-IT" altLang="it-IT" sz="800" b="0" i="0" u="none" strike="noStrike" cap="none" normalizeH="0" baseline="0" dirty="0">
                <a:ln>
                  <a:noFill/>
                </a:ln>
                <a:solidFill>
                  <a:schemeClr val="tx1"/>
                </a:solidFill>
                <a:effectLst/>
                <a:latin typeface="Arial" panose="020B0604020202020204" pitchFamily="34" charset="0"/>
              </a:rPr>
              <a:t> </a:t>
            </a:r>
            <a:r>
              <a:rPr kumimoji="0" lang="it-IT" altLang="it-IT" sz="800" b="0" i="0" u="none" strike="noStrike" cap="none" normalizeH="0" baseline="0" dirty="0" err="1">
                <a:ln>
                  <a:noFill/>
                </a:ln>
                <a:solidFill>
                  <a:schemeClr val="tx1"/>
                </a:solidFill>
                <a:effectLst/>
                <a:latin typeface="Arial" panose="020B0604020202020204" pitchFamily="34" charset="0"/>
              </a:rPr>
              <a:t>adverse</a:t>
            </a:r>
            <a:r>
              <a:rPr kumimoji="0" lang="it-IT" altLang="it-IT" sz="800" b="0" i="0" u="none" strike="noStrike" cap="none" normalizeH="0" baseline="0" dirty="0">
                <a:ln>
                  <a:noFill/>
                </a:ln>
                <a:solidFill>
                  <a:schemeClr val="tx1"/>
                </a:solidFill>
                <a:effectLst/>
                <a:latin typeface="Arial" panose="020B0604020202020204" pitchFamily="34" charset="0"/>
              </a:rPr>
              <a:t> reactions </a:t>
            </a:r>
            <a:r>
              <a:rPr kumimoji="0" lang="it-IT" altLang="it-IT" sz="800" b="0" i="0" u="none" strike="noStrike" cap="none" normalizeH="0" baseline="0" dirty="0" err="1">
                <a:ln>
                  <a:noFill/>
                </a:ln>
                <a:solidFill>
                  <a:schemeClr val="tx1"/>
                </a:solidFill>
                <a:effectLst/>
                <a:latin typeface="Arial" panose="020B0604020202020204" pitchFamily="34" charset="0"/>
              </a:rPr>
              <a:t>associated</a:t>
            </a:r>
            <a:r>
              <a:rPr kumimoji="0" lang="it-IT" altLang="it-IT" sz="800" b="0" i="0" u="none" strike="noStrike" cap="none" normalizeH="0" baseline="0" dirty="0">
                <a:ln>
                  <a:noFill/>
                </a:ln>
                <a:solidFill>
                  <a:schemeClr val="tx1"/>
                </a:solidFill>
                <a:effectLst/>
                <a:latin typeface="Arial" panose="020B0604020202020204" pitchFamily="34" charset="0"/>
              </a:rPr>
              <a:t> with GLP-1 </a:t>
            </a:r>
            <a:r>
              <a:rPr kumimoji="0" lang="it-IT" altLang="it-IT" sz="800" b="0" i="0" u="none" strike="noStrike" cap="none" normalizeH="0" baseline="0" dirty="0" err="1">
                <a:ln>
                  <a:noFill/>
                </a:ln>
                <a:solidFill>
                  <a:schemeClr val="tx1"/>
                </a:solidFill>
                <a:effectLst/>
                <a:latin typeface="Arial" panose="020B0604020202020204" pitchFamily="34" charset="0"/>
              </a:rPr>
              <a:t>agonists</a:t>
            </a:r>
            <a:r>
              <a:rPr kumimoji="0" lang="it-IT" altLang="it-IT" sz="800" b="0" i="0" u="none" strike="noStrike" cap="none" normalizeH="0" baseline="0" dirty="0">
                <a:ln>
                  <a:noFill/>
                </a:ln>
                <a:solidFill>
                  <a:schemeClr val="tx1"/>
                </a:solidFill>
                <a:effectLst/>
                <a:latin typeface="Arial" panose="020B0604020202020204" pitchFamily="34" charset="0"/>
              </a:rPr>
              <a:t>: a review of the </a:t>
            </a:r>
            <a:r>
              <a:rPr kumimoji="0" lang="it-IT" altLang="it-IT" sz="800" b="0" i="0" u="none" strike="noStrike" cap="none" normalizeH="0" baseline="0" dirty="0" err="1">
                <a:ln>
                  <a:noFill/>
                </a:ln>
                <a:solidFill>
                  <a:schemeClr val="tx1"/>
                </a:solidFill>
                <a:effectLst/>
                <a:latin typeface="Arial" panose="020B0604020202020204" pitchFamily="34" charset="0"/>
              </a:rPr>
              <a:t>published</a:t>
            </a:r>
            <a:r>
              <a:rPr kumimoji="0" lang="it-IT" altLang="it-IT" sz="800" b="0" i="0" u="none" strike="noStrike" cap="none" normalizeH="0" baseline="0" dirty="0">
                <a:ln>
                  <a:noFill/>
                </a:ln>
                <a:solidFill>
                  <a:schemeClr val="tx1"/>
                </a:solidFill>
                <a:effectLst/>
                <a:latin typeface="Arial" panose="020B0604020202020204" pitchFamily="34" charset="0"/>
              </a:rPr>
              <a:t> literature. </a:t>
            </a:r>
            <a:r>
              <a:rPr kumimoji="0" lang="it-IT" altLang="it-IT" sz="800" b="0" i="1" u="none" strike="noStrike" cap="none" normalizeH="0" baseline="0" dirty="0">
                <a:ln>
                  <a:noFill/>
                </a:ln>
                <a:solidFill>
                  <a:schemeClr val="tx1"/>
                </a:solidFill>
                <a:effectLst/>
                <a:latin typeface="Arial" panose="020B0604020202020204" pitchFamily="34" charset="0"/>
              </a:rPr>
              <a:t>Archives of </a:t>
            </a:r>
            <a:r>
              <a:rPr kumimoji="0" lang="it-IT" altLang="it-IT" sz="800" b="0" i="1" u="none" strike="noStrike" cap="none" normalizeH="0" baseline="0" dirty="0" err="1">
                <a:ln>
                  <a:noFill/>
                </a:ln>
                <a:solidFill>
                  <a:schemeClr val="tx1"/>
                </a:solidFill>
                <a:effectLst/>
                <a:latin typeface="Arial" panose="020B0604020202020204" pitchFamily="34" charset="0"/>
              </a:rPr>
              <a:t>Dermatological</a:t>
            </a:r>
            <a:r>
              <a:rPr kumimoji="0" lang="it-IT" altLang="it-IT" sz="800" b="0" i="1" u="none" strike="noStrike" cap="none" normalizeH="0" baseline="0" dirty="0">
                <a:ln>
                  <a:noFill/>
                </a:ln>
                <a:solidFill>
                  <a:schemeClr val="tx1"/>
                </a:solidFill>
                <a:effectLst/>
                <a:latin typeface="Arial" panose="020B0604020202020204" pitchFamily="34" charset="0"/>
              </a:rPr>
              <a:t> </a:t>
            </a:r>
            <a:r>
              <a:rPr kumimoji="0" lang="it-IT" altLang="it-IT" sz="800" b="0" i="1" u="none" strike="noStrike" cap="none" normalizeH="0" baseline="0" dirty="0" err="1">
                <a:ln>
                  <a:noFill/>
                </a:ln>
                <a:solidFill>
                  <a:schemeClr val="tx1"/>
                </a:solidFill>
                <a:effectLst/>
                <a:latin typeface="Arial" panose="020B0604020202020204" pitchFamily="34" charset="0"/>
              </a:rPr>
              <a:t>Research</a:t>
            </a:r>
            <a:endParaRPr kumimoji="0" lang="it-IT" altLang="it-IT"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22533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li Sporcelli - Roald Dahl - Salani">
            <a:extLst>
              <a:ext uri="{FF2B5EF4-FFF2-40B4-BE49-F238E27FC236}">
                <a16:creationId xmlns:a16="http://schemas.microsoft.com/office/drawing/2014/main" id="{42685FFD-7E1E-118D-C0D9-BB652A9224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991" y="2513244"/>
            <a:ext cx="2834484" cy="243625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7">
            <a:extLst>
              <a:ext uri="{FF2B5EF4-FFF2-40B4-BE49-F238E27FC236}">
                <a16:creationId xmlns:a16="http://schemas.microsoft.com/office/drawing/2014/main" id="{42CCEC8D-2652-57EB-7767-9D919F45A21E}"/>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5" name="CasellaDiTesto 4">
            <a:extLst>
              <a:ext uri="{FF2B5EF4-FFF2-40B4-BE49-F238E27FC236}">
                <a16:creationId xmlns:a16="http://schemas.microsoft.com/office/drawing/2014/main" id="{2BF79941-E320-9C36-1A1C-5581F66F5CBE}"/>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Aspettative realistiche</a:t>
            </a:r>
          </a:p>
        </p:txBody>
      </p:sp>
      <p:sp>
        <p:nvSpPr>
          <p:cNvPr id="6" name="Rectangle 6">
            <a:extLst>
              <a:ext uri="{FF2B5EF4-FFF2-40B4-BE49-F238E27FC236}">
                <a16:creationId xmlns:a16="http://schemas.microsoft.com/office/drawing/2014/main" id="{FCD3F4C9-7A5D-4C14-CFF7-E4C8FF6F5F91}"/>
              </a:ext>
            </a:extLst>
          </p:cNvPr>
          <p:cNvSpPr>
            <a:spLocks noChangeArrowheads="1"/>
          </p:cNvSpPr>
          <p:nvPr/>
        </p:nvSpPr>
        <p:spPr bwMode="auto">
          <a:xfrm>
            <a:off x="3124331" y="1557229"/>
            <a:ext cx="10069042" cy="4615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nchorCtr="1">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marL="285750" indent="-285750" eaLnBrk="1" hangingPunct="1">
              <a:lnSpc>
                <a:spcPct val="100000"/>
              </a:lnSpc>
              <a:spcAft>
                <a:spcPct val="0"/>
              </a:spcAft>
              <a:buClrTx/>
              <a:buFont typeface="Arial" panose="020B0604020202020204" pitchFamily="34" charset="0"/>
              <a:buChar char="•"/>
            </a:pPr>
            <a:r>
              <a:rPr lang="it-IT" altLang="it-IT" sz="2400" b="1" dirty="0">
                <a:solidFill>
                  <a:srgbClr val="24305B"/>
                </a:solidFill>
                <a:latin typeface="Montserrat" pitchFamily="2" charset="77"/>
              </a:rPr>
              <a:t>Riduzione del food </a:t>
            </a:r>
            <a:r>
              <a:rPr lang="it-IT" altLang="it-IT" sz="2400" b="1" dirty="0" err="1">
                <a:solidFill>
                  <a:srgbClr val="24305B"/>
                </a:solidFill>
                <a:latin typeface="Montserrat" pitchFamily="2" charset="77"/>
              </a:rPr>
              <a:t>noise</a:t>
            </a:r>
            <a:endParaRPr lang="it-IT" altLang="it-IT" sz="2400" b="1" dirty="0">
              <a:solidFill>
                <a:srgbClr val="24305B"/>
              </a:solidFill>
              <a:latin typeface="Montserrat" pitchFamily="2" charset="77"/>
            </a:endParaRPr>
          </a:p>
          <a:p>
            <a:pPr marL="285750" indent="-285750" eaLnBrk="1" hangingPunct="1">
              <a:lnSpc>
                <a:spcPct val="100000"/>
              </a:lnSpc>
              <a:spcAft>
                <a:spcPct val="0"/>
              </a:spcAft>
              <a:buClrTx/>
              <a:buFont typeface="Arial" panose="020B0604020202020204" pitchFamily="34" charset="0"/>
              <a:buChar char="•"/>
            </a:pPr>
            <a:r>
              <a:rPr lang="it-IT" altLang="it-IT" sz="2400" b="1" dirty="0">
                <a:solidFill>
                  <a:srgbClr val="24305B"/>
                </a:solidFill>
                <a:latin typeface="Montserrat" pitchFamily="2" charset="77"/>
              </a:rPr>
              <a:t>Sazietà precoce, basteranno </a:t>
            </a:r>
          </a:p>
          <a:p>
            <a:pPr eaLnBrk="1" hangingPunct="1">
              <a:lnSpc>
                <a:spcPct val="100000"/>
              </a:lnSpc>
              <a:spcAft>
                <a:spcPct val="0"/>
              </a:spcAft>
              <a:buClrTx/>
            </a:pPr>
            <a:r>
              <a:rPr lang="it-IT" altLang="it-IT" sz="2400" b="1" dirty="0">
                <a:solidFill>
                  <a:srgbClr val="24305B"/>
                </a:solidFill>
                <a:latin typeface="Montserrat" pitchFamily="2" charset="77"/>
              </a:rPr>
              <a:t>le porzioni del piano</a:t>
            </a:r>
          </a:p>
          <a:p>
            <a:pPr marL="285750" indent="-285750" eaLnBrk="1" hangingPunct="1">
              <a:lnSpc>
                <a:spcPct val="100000"/>
              </a:lnSpc>
              <a:spcAft>
                <a:spcPct val="0"/>
              </a:spcAft>
              <a:buClrTx/>
              <a:buFont typeface="Arial" panose="020B0604020202020204" pitchFamily="34" charset="0"/>
              <a:buChar char="•"/>
            </a:pPr>
            <a:endParaRPr lang="it-IT" altLang="it-IT" sz="1400" b="1" dirty="0">
              <a:solidFill>
                <a:srgbClr val="24305B"/>
              </a:solidFill>
              <a:latin typeface="Montserrat" pitchFamily="2" charset="77"/>
            </a:endParaRPr>
          </a:p>
          <a:p>
            <a:pPr eaLnBrk="1" hangingPunct="1">
              <a:lnSpc>
                <a:spcPct val="100000"/>
              </a:lnSpc>
              <a:spcAft>
                <a:spcPct val="0"/>
              </a:spcAft>
              <a:buClrTx/>
            </a:pPr>
            <a:endParaRPr lang="it-IT" altLang="it-IT" sz="1400" b="1" dirty="0">
              <a:solidFill>
                <a:srgbClr val="24305B"/>
              </a:solidFill>
              <a:latin typeface="Montserrat" pitchFamily="2" charset="77"/>
            </a:endParaRPr>
          </a:p>
          <a:p>
            <a:pPr eaLnBrk="1" hangingPunct="1">
              <a:lnSpc>
                <a:spcPct val="100000"/>
              </a:lnSpc>
              <a:spcAft>
                <a:spcPct val="0"/>
              </a:spcAft>
              <a:buClrTx/>
            </a:pPr>
            <a:r>
              <a:rPr lang="it-IT" altLang="it-IT" sz="1800" b="1" dirty="0">
                <a:solidFill>
                  <a:srgbClr val="24305B"/>
                </a:solidFill>
                <a:latin typeface="Montserrat" pitchFamily="2" charset="77"/>
              </a:rPr>
              <a:t>ARGOMENTI DA AFFRONTARE</a:t>
            </a:r>
          </a:p>
          <a:p>
            <a:pPr eaLnBrk="1" hangingPunct="1">
              <a:lnSpc>
                <a:spcPct val="100000"/>
              </a:lnSpc>
              <a:spcAft>
                <a:spcPct val="0"/>
              </a:spcAft>
              <a:buClrTx/>
            </a:pPr>
            <a:endParaRPr lang="it-IT" altLang="it-IT" sz="1800" b="1" dirty="0">
              <a:solidFill>
                <a:srgbClr val="24305B"/>
              </a:solidFill>
              <a:latin typeface="Montserrat" pitchFamily="2" charset="77"/>
            </a:endParaRPr>
          </a:p>
          <a:p>
            <a:pPr>
              <a:lnSpc>
                <a:spcPct val="100000"/>
              </a:lnSpc>
              <a:spcAft>
                <a:spcPct val="0"/>
              </a:spcAft>
              <a:buClrTx/>
            </a:pPr>
            <a:r>
              <a:rPr lang="it-IT" altLang="it-IT" sz="1800" b="1" dirty="0">
                <a:solidFill>
                  <a:srgbClr val="24305B"/>
                </a:solidFill>
                <a:latin typeface="Montserrat" pitchFamily="2" charset="77"/>
              </a:rPr>
              <a:t>Condivisione obiettivi con il paziente</a:t>
            </a:r>
          </a:p>
          <a:p>
            <a:pPr>
              <a:lnSpc>
                <a:spcPct val="100000"/>
              </a:lnSpc>
              <a:spcAft>
                <a:spcPct val="0"/>
              </a:spcAft>
              <a:buClrTx/>
            </a:pPr>
            <a:r>
              <a:rPr lang="it-IT" altLang="it-IT" sz="1800" b="1" dirty="0">
                <a:solidFill>
                  <a:srgbClr val="24305B"/>
                </a:solidFill>
                <a:latin typeface="Montserrat" pitchFamily="2" charset="77"/>
              </a:rPr>
              <a:t>Possibili fastidi GI dopo iniezione</a:t>
            </a:r>
          </a:p>
          <a:p>
            <a:pPr eaLnBrk="1" hangingPunct="1">
              <a:lnSpc>
                <a:spcPct val="100000"/>
              </a:lnSpc>
              <a:spcAft>
                <a:spcPct val="0"/>
              </a:spcAft>
              <a:buClrTx/>
            </a:pPr>
            <a:r>
              <a:rPr lang="it-IT" altLang="it-IT" sz="1800" b="1" dirty="0">
                <a:solidFill>
                  <a:srgbClr val="24305B"/>
                </a:solidFill>
                <a:latin typeface="Montserrat" pitchFamily="2" charset="77"/>
              </a:rPr>
              <a:t>Sintomi calcolosi/Pancreatite</a:t>
            </a:r>
          </a:p>
          <a:p>
            <a:pPr eaLnBrk="1" hangingPunct="1">
              <a:lnSpc>
                <a:spcPct val="100000"/>
              </a:lnSpc>
              <a:spcAft>
                <a:spcPct val="0"/>
              </a:spcAft>
              <a:buClrTx/>
            </a:pPr>
            <a:r>
              <a:rPr lang="it-IT" altLang="it-IT" sz="1800" b="1" dirty="0">
                <a:solidFill>
                  <a:srgbClr val="24305B"/>
                </a:solidFill>
                <a:latin typeface="Montserrat" pitchFamily="2" charset="77"/>
              </a:rPr>
              <a:t>Calo ponderale troppo rapido</a:t>
            </a:r>
          </a:p>
          <a:p>
            <a:pPr eaLnBrk="1" hangingPunct="1">
              <a:lnSpc>
                <a:spcPct val="100000"/>
              </a:lnSpc>
              <a:spcAft>
                <a:spcPct val="0"/>
              </a:spcAft>
              <a:buClrTx/>
            </a:pPr>
            <a:r>
              <a:rPr lang="it-IT" altLang="it-IT" sz="1800" b="1" dirty="0">
                <a:solidFill>
                  <a:srgbClr val="24305B"/>
                </a:solidFill>
                <a:latin typeface="Montserrat" pitchFamily="2" charset="77"/>
              </a:rPr>
              <a:t>Rischio di malnutrizione e importanza di seguire il piano</a:t>
            </a:r>
          </a:p>
          <a:p>
            <a:pPr eaLnBrk="1" hangingPunct="1">
              <a:lnSpc>
                <a:spcPct val="100000"/>
              </a:lnSpc>
              <a:spcAft>
                <a:spcPct val="0"/>
              </a:spcAft>
              <a:buClrTx/>
            </a:pPr>
            <a:r>
              <a:rPr lang="it-IT" altLang="it-IT" sz="1800" b="1" dirty="0">
                <a:solidFill>
                  <a:srgbClr val="24305B"/>
                </a:solidFill>
                <a:latin typeface="Montserrat" pitchFamily="2" charset="77"/>
              </a:rPr>
              <a:t>Apporto proteico e attività fisica per tutela della massa muscolare</a:t>
            </a:r>
          </a:p>
          <a:p>
            <a:pPr eaLnBrk="1" hangingPunct="1">
              <a:lnSpc>
                <a:spcPct val="100000"/>
              </a:lnSpc>
              <a:spcAft>
                <a:spcPct val="0"/>
              </a:spcAft>
              <a:buClrTx/>
            </a:pPr>
            <a:r>
              <a:rPr lang="it-IT" altLang="it-IT" sz="1800" b="1" dirty="0">
                <a:solidFill>
                  <a:srgbClr val="24305B"/>
                </a:solidFill>
                <a:latin typeface="Montserrat" pitchFamily="2" charset="77"/>
              </a:rPr>
              <a:t>Tempistiche e costi della terapia</a:t>
            </a:r>
          </a:p>
          <a:p>
            <a:pPr eaLnBrk="1" hangingPunct="1">
              <a:lnSpc>
                <a:spcPct val="100000"/>
              </a:lnSpc>
              <a:spcAft>
                <a:spcPct val="0"/>
              </a:spcAft>
              <a:buClrTx/>
            </a:pPr>
            <a:r>
              <a:rPr lang="it-IT" altLang="it-IT" sz="1800" b="1" dirty="0">
                <a:solidFill>
                  <a:srgbClr val="24305B"/>
                </a:solidFill>
                <a:latin typeface="Montserrat" pitchFamily="2" charset="77"/>
              </a:rPr>
              <a:t>Golden dose (guai!)</a:t>
            </a:r>
          </a:p>
          <a:p>
            <a:pPr marL="285750" indent="-285750" eaLnBrk="1" hangingPunct="1">
              <a:lnSpc>
                <a:spcPct val="100000"/>
              </a:lnSpc>
              <a:spcAft>
                <a:spcPct val="0"/>
              </a:spcAft>
              <a:buClrTx/>
              <a:buFont typeface="Arial" panose="020B0604020202020204" pitchFamily="34" charset="0"/>
              <a:buChar char="•"/>
            </a:pPr>
            <a:endParaRPr lang="it-IT" altLang="it-IT" sz="1400" b="1" dirty="0">
              <a:solidFill>
                <a:srgbClr val="24305B"/>
              </a:solidFill>
              <a:latin typeface="Montserrat" pitchFamily="2" charset="77"/>
            </a:endParaRPr>
          </a:p>
        </p:txBody>
      </p:sp>
    </p:spTree>
    <p:extLst>
      <p:ext uri="{BB962C8B-B14F-4D97-AF65-F5344CB8AC3E}">
        <p14:creationId xmlns:p14="http://schemas.microsoft.com/office/powerpoint/2010/main" val="16845523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Placeholder 3">
            <a:extLst>
              <a:ext uri="{FF2B5EF4-FFF2-40B4-BE49-F238E27FC236}">
                <a16:creationId xmlns:a16="http://schemas.microsoft.com/office/drawing/2014/main" id="{89BF4108-6CBB-4B3E-BBD4-2A62414BC2A8}"/>
              </a:ext>
            </a:extLst>
          </p:cNvPr>
          <p:cNvSpPr txBox="1">
            <a:spLocks/>
          </p:cNvSpPr>
          <p:nvPr/>
        </p:nvSpPr>
        <p:spPr bwMode="auto">
          <a:xfrm>
            <a:off x="647999" y="6210000"/>
            <a:ext cx="865200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marL="0" indent="0" algn="l" rtl="0" fontAlgn="base">
              <a:spcBef>
                <a:spcPct val="20000"/>
              </a:spcBef>
              <a:spcAft>
                <a:spcPct val="0"/>
              </a:spcAft>
              <a:buClr>
                <a:schemeClr val="accent1"/>
              </a:buClr>
              <a:buFont typeface="Verdana" pitchFamily="34" charset="0"/>
              <a:buNone/>
              <a:defRPr sz="700" i="1" kern="1200">
                <a:solidFill>
                  <a:srgbClr val="939AA7"/>
                </a:solidFill>
                <a:latin typeface="+mn-lt"/>
                <a:ea typeface="+mn-ea"/>
                <a:cs typeface="+mn-cs"/>
              </a:defRPr>
            </a:lvl1pPr>
            <a:lvl2pPr marL="715397" indent="-361934" algn="l" rtl="0" fontAlgn="base">
              <a:spcBef>
                <a:spcPct val="20000"/>
              </a:spcBef>
              <a:spcAft>
                <a:spcPct val="0"/>
              </a:spcAft>
              <a:buClr>
                <a:schemeClr val="tx2"/>
              </a:buClr>
              <a:buFont typeface="Verdana" pitchFamily="34" charset="0"/>
              <a:buChar char="•"/>
              <a:defRPr sz="1867" kern="1200">
                <a:solidFill>
                  <a:schemeClr val="accent2"/>
                </a:solidFill>
                <a:latin typeface="+mn-lt"/>
                <a:ea typeface="+mn-ea"/>
                <a:cs typeface="+mn-cs"/>
              </a:defRPr>
            </a:lvl2pPr>
            <a:lvl3pPr marL="1077330" indent="-361934" algn="l" rtl="0" fontAlgn="base">
              <a:spcBef>
                <a:spcPct val="20000"/>
              </a:spcBef>
              <a:spcAft>
                <a:spcPct val="0"/>
              </a:spcAft>
              <a:buClr>
                <a:srgbClr val="E64A0E"/>
              </a:buClr>
              <a:buFont typeface="Verdana" pitchFamily="34" charset="0"/>
              <a:buChar char="•"/>
              <a:defRPr sz="1600" kern="1200">
                <a:solidFill>
                  <a:schemeClr val="accent2"/>
                </a:solidFill>
                <a:latin typeface="+mn-lt"/>
                <a:ea typeface="+mn-ea"/>
                <a:cs typeface="+mn-cs"/>
              </a:defRPr>
            </a:lvl3pPr>
            <a:lvl4pPr marL="1314386" indent="-237055" algn="l" rtl="0" fontAlgn="base">
              <a:spcBef>
                <a:spcPct val="20000"/>
              </a:spcBef>
              <a:spcAft>
                <a:spcPct val="0"/>
              </a:spcAft>
              <a:buClr>
                <a:srgbClr val="82786F"/>
              </a:buClr>
              <a:buFont typeface="Verdana" pitchFamily="34" charset="0"/>
              <a:buChar char="•"/>
              <a:defRPr sz="1467" kern="1200">
                <a:solidFill>
                  <a:schemeClr val="accent2"/>
                </a:solidFill>
                <a:latin typeface="+mn-lt"/>
                <a:ea typeface="+mn-ea"/>
                <a:cs typeface="+mn-cs"/>
              </a:defRPr>
            </a:lvl4pPr>
            <a:lvl5pPr marL="1676317" indent="-245521" algn="l" rtl="0" fontAlgn="base">
              <a:spcBef>
                <a:spcPct val="20000"/>
              </a:spcBef>
              <a:spcAft>
                <a:spcPct val="0"/>
              </a:spcAft>
              <a:buClr>
                <a:srgbClr val="001423"/>
              </a:buClr>
              <a:buFont typeface="Verdana" pitchFamily="34" charset="0"/>
              <a:buChar char="•"/>
              <a:defRPr sz="1400" kern="1200">
                <a:solidFill>
                  <a:schemeClr val="accent2"/>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009FDA"/>
              </a:buClr>
              <a:buSzTx/>
              <a:buFont typeface="Verdana" pitchFamily="34" charset="0"/>
              <a:buNone/>
              <a:tabLst/>
              <a:defRPr/>
            </a:pPr>
            <a:r>
              <a:rPr kumimoji="0" lang="en-US" sz="700" b="0" i="1" u="none" strike="noStrike" kern="1200" cap="none" spc="0" normalizeH="0" baseline="0" noProof="0">
                <a:ln>
                  <a:noFill/>
                </a:ln>
                <a:solidFill>
                  <a:srgbClr val="939AA7"/>
                </a:solidFill>
                <a:effectLst/>
                <a:uLnTx/>
                <a:uFillTx/>
                <a:latin typeface="Verdana"/>
                <a:ea typeface=""/>
                <a:cs typeface=""/>
              </a:rPr>
              <a:t>CV, cardiovascular; GERD, gastro-oesophageal reflux disease; HFpEF, heart failure with preserved ejection fraction; NAFLD, non-alcoholic fatty liver disease; </a:t>
            </a:r>
            <a:br>
              <a:rPr kumimoji="0" lang="en-US" sz="700" b="0" i="1" u="none" strike="noStrike" kern="1200" cap="none" spc="0" normalizeH="0" baseline="0" noProof="0">
                <a:ln>
                  <a:noFill/>
                </a:ln>
                <a:solidFill>
                  <a:srgbClr val="939AA7"/>
                </a:solidFill>
                <a:effectLst/>
                <a:uLnTx/>
                <a:uFillTx/>
                <a:latin typeface="Verdana"/>
                <a:ea typeface=""/>
                <a:cs typeface=""/>
              </a:rPr>
            </a:br>
            <a:r>
              <a:rPr kumimoji="0" lang="en-US" sz="700" b="0" i="1" u="none" strike="noStrike" kern="1200" cap="none" spc="0" normalizeH="0" baseline="0" noProof="0">
                <a:ln>
                  <a:noFill/>
                </a:ln>
                <a:solidFill>
                  <a:srgbClr val="939AA7"/>
                </a:solidFill>
                <a:effectLst/>
                <a:uLnTx/>
                <a:uFillTx/>
                <a:latin typeface="Verdana"/>
                <a:ea typeface=""/>
                <a:cs typeface=""/>
              </a:rPr>
              <a:t>NASH, non-alcoholic steatohepatitis; OA: osteoarthritis; OSAS, obstructive sleep apnoea syndrome; PCOS, polycystic ovary syndrome; TG, triglycerides.</a:t>
            </a:r>
            <a:br>
              <a:rPr kumimoji="0" lang="fr-FR" sz="700" b="0" i="1" u="none" strike="noStrike" kern="1200" cap="none" spc="0" normalizeH="0" baseline="0" noProof="0">
                <a:ln>
                  <a:noFill/>
                </a:ln>
                <a:solidFill>
                  <a:srgbClr val="939AA7"/>
                </a:solidFill>
                <a:effectLst/>
                <a:uLnTx/>
                <a:uFillTx/>
                <a:latin typeface="Verdana"/>
                <a:ea typeface=""/>
                <a:cs typeface=""/>
              </a:rPr>
            </a:br>
            <a:r>
              <a:rPr kumimoji="0" lang="fr-FR" sz="700" b="0" i="1" u="none" strike="noStrike" kern="1200" cap="none" spc="0" normalizeH="0" baseline="0" noProof="0">
                <a:ln>
                  <a:noFill/>
                </a:ln>
                <a:solidFill>
                  <a:srgbClr val="939AA7"/>
                </a:solidFill>
                <a:effectLst/>
                <a:uLnTx/>
                <a:uFillTx/>
                <a:latin typeface="Verdana"/>
                <a:ea typeface=""/>
                <a:cs typeface=""/>
              </a:rPr>
              <a:t>1. </a:t>
            </a:r>
            <a:r>
              <a:rPr kumimoji="0" lang="en-CA" sz="700" b="0" i="1" u="none" strike="noStrike" kern="1200" cap="none" spc="0" normalizeH="0" baseline="0" noProof="0">
                <a:ln>
                  <a:noFill/>
                </a:ln>
                <a:solidFill>
                  <a:srgbClr val="939AA7"/>
                </a:solidFill>
                <a:effectLst/>
                <a:uLnTx/>
                <a:uFillTx/>
                <a:latin typeface="Verdana"/>
                <a:ea typeface=""/>
                <a:cs typeface=""/>
              </a:rPr>
              <a:t>Garvey WT et al. Endocr Pract 2016;22(Suppl. 3):1–203</a:t>
            </a:r>
            <a:r>
              <a:rPr kumimoji="0" lang="fr-FR" sz="700" b="0" i="1" u="none" strike="noStrike" kern="1200" cap="none" spc="0" normalizeH="0" baseline="0" noProof="0">
                <a:ln>
                  <a:noFill/>
                </a:ln>
                <a:solidFill>
                  <a:srgbClr val="939AA7"/>
                </a:solidFill>
                <a:effectLst/>
                <a:uLnTx/>
                <a:uFillTx/>
                <a:latin typeface="Verdana"/>
                <a:ea typeface=""/>
                <a:cs typeface=""/>
              </a:rPr>
              <a:t>; </a:t>
            </a:r>
            <a:r>
              <a:rPr kumimoji="0" lang="en-US" sz="700" b="0" i="1" u="none" strike="noStrike" kern="1200" cap="none" spc="0" normalizeH="0" baseline="0" noProof="0">
                <a:ln>
                  <a:noFill/>
                </a:ln>
                <a:solidFill>
                  <a:srgbClr val="939AA7"/>
                </a:solidFill>
                <a:effectLst/>
                <a:uLnTx/>
                <a:uFillTx/>
                <a:latin typeface="Verdana"/>
                <a:ea typeface=""/>
                <a:cs typeface=""/>
              </a:rPr>
              <a:t>Look AHEAD Research Group; 2. Lancet Diabetes Endocrinol 2016;4:913–21; 3. </a:t>
            </a:r>
            <a:r>
              <a:rPr kumimoji="0" lang="fr-FR" sz="700" b="0" i="1" u="none" strike="noStrike" kern="1200" cap="none" spc="0" normalizeH="0" baseline="0" noProof="0">
                <a:ln>
                  <a:noFill/>
                </a:ln>
                <a:solidFill>
                  <a:srgbClr val="939AA7"/>
                </a:solidFill>
                <a:effectLst/>
                <a:uLnTx/>
                <a:uFillTx/>
                <a:latin typeface="Verdana"/>
                <a:ea typeface=""/>
                <a:cs typeface=""/>
              </a:rPr>
              <a:t>Lean ME et al. Lancet 2018;391:541–51; </a:t>
            </a:r>
            <a:br>
              <a:rPr kumimoji="0" lang="fr-FR" sz="700" b="0" i="1" u="none" strike="noStrike" kern="1200" cap="none" spc="0" normalizeH="0" baseline="0" noProof="0">
                <a:ln>
                  <a:noFill/>
                </a:ln>
                <a:solidFill>
                  <a:srgbClr val="939AA7"/>
                </a:solidFill>
                <a:effectLst/>
                <a:uLnTx/>
                <a:uFillTx/>
                <a:latin typeface="Verdana"/>
                <a:ea typeface=""/>
                <a:cs typeface=""/>
              </a:rPr>
            </a:br>
            <a:r>
              <a:rPr kumimoji="0" lang="fr-FR" sz="700" b="0" i="1" u="none" strike="noStrike" kern="1200" cap="none" spc="0" normalizeH="0" baseline="0" noProof="0">
                <a:ln>
                  <a:noFill/>
                </a:ln>
                <a:solidFill>
                  <a:srgbClr val="939AA7"/>
                </a:solidFill>
                <a:effectLst/>
                <a:uLnTx/>
                <a:uFillTx/>
                <a:latin typeface="Verdana"/>
                <a:ea typeface=""/>
                <a:cs typeface=""/>
              </a:rPr>
              <a:t>4. </a:t>
            </a:r>
            <a:r>
              <a:rPr kumimoji="0" lang="en-US" sz="700" b="0" i="1" u="none" strike="noStrike" kern="1200" cap="none" spc="0" normalizeH="0" baseline="0" noProof="0">
                <a:ln>
                  <a:noFill/>
                </a:ln>
                <a:solidFill>
                  <a:srgbClr val="939AA7"/>
                </a:solidFill>
                <a:effectLst/>
                <a:uLnTx/>
                <a:uFillTx/>
                <a:latin typeface="Verdana"/>
                <a:ea typeface=""/>
                <a:cs typeface=""/>
              </a:rPr>
              <a:t>Benraoune F and Litwin SE</a:t>
            </a:r>
            <a:r>
              <a:rPr kumimoji="0" lang="en-CA" sz="700" b="0" i="1" u="none" strike="noStrike" kern="1200" cap="none" spc="0" normalizeH="0" baseline="0" noProof="0">
                <a:ln>
                  <a:noFill/>
                </a:ln>
                <a:solidFill>
                  <a:srgbClr val="939AA7"/>
                </a:solidFill>
                <a:effectLst/>
                <a:uLnTx/>
                <a:uFillTx/>
                <a:latin typeface="Verdana"/>
                <a:ea typeface=""/>
                <a:cs typeface=""/>
              </a:rPr>
              <a:t>. Curr Opin Cardiol 2011;26:555</a:t>
            </a:r>
            <a:r>
              <a:rPr kumimoji="0" lang="en-US" sz="700" b="0" i="1" u="none" strike="noStrike" kern="1200" cap="none" spc="0" normalizeH="0" baseline="0" noProof="0">
                <a:ln>
                  <a:noFill/>
                </a:ln>
                <a:solidFill>
                  <a:srgbClr val="939AA7"/>
                </a:solidFill>
                <a:effectLst/>
                <a:uLnTx/>
                <a:uFillTx/>
                <a:latin typeface="Verdana"/>
                <a:ea typeface=""/>
                <a:cs typeface=""/>
              </a:rPr>
              <a:t>–61; 5. Sundström J et al. Circulation 2017;135:1577–85.</a:t>
            </a:r>
            <a:endParaRPr kumimoji="0" lang="fr-FR" sz="700" b="0" i="1" u="none" strike="noStrike" kern="1200" cap="none" spc="0" normalizeH="0" baseline="0" noProof="0" dirty="0">
              <a:ln>
                <a:noFill/>
              </a:ln>
              <a:solidFill>
                <a:srgbClr val="939AA7"/>
              </a:solidFill>
              <a:effectLst/>
              <a:uLnTx/>
              <a:uFillTx/>
              <a:latin typeface="Verdana"/>
              <a:ea typeface=""/>
              <a:cs typeface=""/>
            </a:endParaRPr>
          </a:p>
        </p:txBody>
      </p:sp>
      <p:sp>
        <p:nvSpPr>
          <p:cNvPr id="83" name="Rectangle: Top Corners Rounded 84">
            <a:extLst>
              <a:ext uri="{FF2B5EF4-FFF2-40B4-BE49-F238E27FC236}">
                <a16:creationId xmlns:a16="http://schemas.microsoft.com/office/drawing/2014/main" id="{1C376098-439D-4215-AE3D-094C649049A5}"/>
              </a:ext>
            </a:extLst>
          </p:cNvPr>
          <p:cNvSpPr/>
          <p:nvPr/>
        </p:nvSpPr>
        <p:spPr>
          <a:xfrm>
            <a:off x="3163565" y="4137753"/>
            <a:ext cx="2194560" cy="1423687"/>
          </a:xfrm>
          <a:prstGeom prst="round2SameRect">
            <a:avLst>
              <a:gd name="adj1" fmla="val 14524"/>
              <a:gd name="adj2" fmla="val 0"/>
            </a:avLst>
          </a:prstGeom>
          <a:solidFill>
            <a:srgbClr val="99BDED"/>
          </a:solidFill>
          <a:ln w="9525" cap="flat" cmpd="sng" algn="ctr">
            <a:noFill/>
            <a:prstDash val="solid"/>
          </a:ln>
          <a:effectLst/>
        </p:spPr>
        <p:txBody>
          <a:bodyPr bIns="121920" rtlCol="0" anchor="b" anchorCtr="0"/>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5–10%</a:t>
            </a:r>
          </a:p>
        </p:txBody>
      </p:sp>
      <p:sp>
        <p:nvSpPr>
          <p:cNvPr id="84" name="Arrow: Pentagon 85">
            <a:extLst>
              <a:ext uri="{FF2B5EF4-FFF2-40B4-BE49-F238E27FC236}">
                <a16:creationId xmlns:a16="http://schemas.microsoft.com/office/drawing/2014/main" id="{7C7D7D91-0438-4083-BA08-A5BD53168C75}"/>
              </a:ext>
            </a:extLst>
          </p:cNvPr>
          <p:cNvSpPr/>
          <p:nvPr/>
        </p:nvSpPr>
        <p:spPr>
          <a:xfrm>
            <a:off x="413099" y="1520954"/>
            <a:ext cx="11517644" cy="381395"/>
          </a:xfrm>
          <a:prstGeom prst="homePlate">
            <a:avLst/>
          </a:prstGeom>
          <a:gradFill>
            <a:gsLst>
              <a:gs pos="0">
                <a:srgbClr val="00B050"/>
              </a:gs>
              <a:gs pos="81000">
                <a:srgbClr val="92D050"/>
              </a:gs>
              <a:gs pos="100000">
                <a:srgbClr val="EAAB00"/>
              </a:gs>
            </a:gsLst>
            <a:lin ang="10800000" scaled="1"/>
          </a:gradFill>
          <a:ln w="9525" cap="flat" cmpd="sng" algn="ctr">
            <a:noFill/>
            <a:prstDash val="solid"/>
          </a:ln>
          <a:effectLst/>
        </p:spPr>
        <p:txBody>
          <a:bodyPr rtlCol="0" anchor="ctr"/>
          <a:lstStyle/>
          <a:p>
            <a:pPr marL="0" marR="0" lvl="0" indent="0" defTabSz="1219170" eaLnBrk="1" fontAlgn="auto" latinLnBrk="0" hangingPunct="1">
              <a:lnSpc>
                <a:spcPct val="9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Towards greater weight loss and overall health improvement</a:t>
            </a:r>
          </a:p>
        </p:txBody>
      </p:sp>
      <p:grpSp>
        <p:nvGrpSpPr>
          <p:cNvPr id="85" name="Group 86">
            <a:extLst>
              <a:ext uri="{FF2B5EF4-FFF2-40B4-BE49-F238E27FC236}">
                <a16:creationId xmlns:a16="http://schemas.microsoft.com/office/drawing/2014/main" id="{7564ECA6-3A04-41C6-8F05-865644D2A83E}"/>
              </a:ext>
            </a:extLst>
          </p:cNvPr>
          <p:cNvGrpSpPr/>
          <p:nvPr/>
        </p:nvGrpSpPr>
        <p:grpSpPr>
          <a:xfrm>
            <a:off x="356240" y="4030244"/>
            <a:ext cx="2286689" cy="1560569"/>
            <a:chOff x="294548" y="2779658"/>
            <a:chExt cx="1715017" cy="1170427"/>
          </a:xfrm>
        </p:grpSpPr>
        <p:sp>
          <p:nvSpPr>
            <p:cNvPr id="86" name="Rectangle: Top Corners Rounded 87">
              <a:extLst>
                <a:ext uri="{FF2B5EF4-FFF2-40B4-BE49-F238E27FC236}">
                  <a16:creationId xmlns:a16="http://schemas.microsoft.com/office/drawing/2014/main" id="{8AF7F82F-2CF7-4D82-BE32-8BED184DDB6E}"/>
                </a:ext>
              </a:extLst>
            </p:cNvPr>
            <p:cNvSpPr/>
            <p:nvPr/>
          </p:nvSpPr>
          <p:spPr>
            <a:xfrm>
              <a:off x="294548" y="3389463"/>
              <a:ext cx="1645920" cy="560622"/>
            </a:xfrm>
            <a:prstGeom prst="round2SameRect">
              <a:avLst>
                <a:gd name="adj1" fmla="val 22076"/>
                <a:gd name="adj2" fmla="val 0"/>
              </a:avLst>
            </a:prstGeom>
            <a:solidFill>
              <a:srgbClr val="CCDEF6"/>
            </a:solidFill>
            <a:ln w="9525" cap="flat" cmpd="sng" algn="ctr">
              <a:noFill/>
              <a:prstDash val="solid"/>
            </a:ln>
            <a:effectLst/>
          </p:spPr>
          <p:txBody>
            <a:bodyPr bIns="121920" rtlCol="0" anchor="b" anchorCtr="0"/>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0–5%</a:t>
              </a:r>
            </a:p>
          </p:txBody>
        </p:sp>
        <p:grpSp>
          <p:nvGrpSpPr>
            <p:cNvPr id="87" name="Group 88">
              <a:extLst>
                <a:ext uri="{FF2B5EF4-FFF2-40B4-BE49-F238E27FC236}">
                  <a16:creationId xmlns:a16="http://schemas.microsoft.com/office/drawing/2014/main" id="{7677CC8F-B9C6-4131-B06F-5931805B7ABF}"/>
                </a:ext>
              </a:extLst>
            </p:cNvPr>
            <p:cNvGrpSpPr/>
            <p:nvPr/>
          </p:nvGrpSpPr>
          <p:grpSpPr>
            <a:xfrm>
              <a:off x="429554" y="3095835"/>
              <a:ext cx="1580011" cy="286046"/>
              <a:chOff x="294548" y="2886578"/>
              <a:chExt cx="1580011" cy="286046"/>
            </a:xfrm>
          </p:grpSpPr>
          <p:sp>
            <p:nvSpPr>
              <p:cNvPr id="93" name="Rectangle 96">
                <a:extLst>
                  <a:ext uri="{FF2B5EF4-FFF2-40B4-BE49-F238E27FC236}">
                    <a16:creationId xmlns:a16="http://schemas.microsoft.com/office/drawing/2014/main" id="{2B64DE08-F121-4727-A823-016A27E8093A}"/>
                  </a:ext>
                </a:extLst>
              </p:cNvPr>
              <p:cNvSpPr/>
              <p:nvPr/>
            </p:nvSpPr>
            <p:spPr>
              <a:xfrm>
                <a:off x="508201" y="2886578"/>
                <a:ext cx="1366358" cy="286046"/>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Hyperglycaemia</a:t>
                </a:r>
                <a:endParaRPr kumimoji="0" lang="en-US"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94" name="Group 99">
                <a:extLst>
                  <a:ext uri="{FF2B5EF4-FFF2-40B4-BE49-F238E27FC236}">
                    <a16:creationId xmlns:a16="http://schemas.microsoft.com/office/drawing/2014/main" id="{DB09FFC0-1D84-4159-9CD7-6E4FF0A692E9}"/>
                  </a:ext>
                </a:extLst>
              </p:cNvPr>
              <p:cNvGrpSpPr/>
              <p:nvPr/>
            </p:nvGrpSpPr>
            <p:grpSpPr>
              <a:xfrm>
                <a:off x="294548" y="2918348"/>
                <a:ext cx="210208" cy="207089"/>
                <a:chOff x="513692" y="2135390"/>
                <a:chExt cx="210208" cy="207089"/>
              </a:xfrm>
            </p:grpSpPr>
            <p:sp>
              <p:nvSpPr>
                <p:cNvPr id="95" name="Oval 102">
                  <a:extLst>
                    <a:ext uri="{FF2B5EF4-FFF2-40B4-BE49-F238E27FC236}">
                      <a16:creationId xmlns:a16="http://schemas.microsoft.com/office/drawing/2014/main" id="{6C15BFA0-31F4-41F9-95B1-FB3E9320AC7A}"/>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6" name="Freeform 211">
                  <a:extLst>
                    <a:ext uri="{FF2B5EF4-FFF2-40B4-BE49-F238E27FC236}">
                      <a16:creationId xmlns:a16="http://schemas.microsoft.com/office/drawing/2014/main" id="{2F56102F-2F4B-428D-BB1B-BD3228EA533A}"/>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88" name="Group 89">
              <a:extLst>
                <a:ext uri="{FF2B5EF4-FFF2-40B4-BE49-F238E27FC236}">
                  <a16:creationId xmlns:a16="http://schemas.microsoft.com/office/drawing/2014/main" id="{FAC473F2-5DEF-403A-B943-869ACE672F62}"/>
                </a:ext>
              </a:extLst>
            </p:cNvPr>
            <p:cNvGrpSpPr/>
            <p:nvPr/>
          </p:nvGrpSpPr>
          <p:grpSpPr>
            <a:xfrm>
              <a:off x="429554" y="2779658"/>
              <a:ext cx="1470552" cy="286046"/>
              <a:chOff x="294548" y="2570401"/>
              <a:chExt cx="1470552" cy="286046"/>
            </a:xfrm>
          </p:grpSpPr>
          <p:sp>
            <p:nvSpPr>
              <p:cNvPr id="89" name="Rectangle 90">
                <a:extLst>
                  <a:ext uri="{FF2B5EF4-FFF2-40B4-BE49-F238E27FC236}">
                    <a16:creationId xmlns:a16="http://schemas.microsoft.com/office/drawing/2014/main" id="{6EF70443-9F63-4144-8E8C-4F6A1D5C2AF1}"/>
                  </a:ext>
                </a:extLst>
              </p:cNvPr>
              <p:cNvSpPr/>
              <p:nvPr/>
            </p:nvSpPr>
            <p:spPr>
              <a:xfrm>
                <a:off x="508200" y="2570401"/>
                <a:ext cx="1256900" cy="286046"/>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Hypertension</a:t>
                </a:r>
                <a:endParaRPr kumimoji="0" lang="en-US"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90" name="Group 92">
                <a:extLst>
                  <a:ext uri="{FF2B5EF4-FFF2-40B4-BE49-F238E27FC236}">
                    <a16:creationId xmlns:a16="http://schemas.microsoft.com/office/drawing/2014/main" id="{E411782F-1497-4875-90EA-E6341B22ECB1}"/>
                  </a:ext>
                </a:extLst>
              </p:cNvPr>
              <p:cNvGrpSpPr/>
              <p:nvPr/>
            </p:nvGrpSpPr>
            <p:grpSpPr>
              <a:xfrm>
                <a:off x="294548" y="2593163"/>
                <a:ext cx="210208" cy="207089"/>
                <a:chOff x="513692" y="2135390"/>
                <a:chExt cx="210208" cy="207089"/>
              </a:xfrm>
            </p:grpSpPr>
            <p:sp>
              <p:nvSpPr>
                <p:cNvPr id="91" name="Oval 94">
                  <a:extLst>
                    <a:ext uri="{FF2B5EF4-FFF2-40B4-BE49-F238E27FC236}">
                      <a16:creationId xmlns:a16="http://schemas.microsoft.com/office/drawing/2014/main" id="{7C280B93-BDE9-497F-A8D1-7A996393CCF4}"/>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92" name="Freeform 211">
                  <a:extLst>
                    <a:ext uri="{FF2B5EF4-FFF2-40B4-BE49-F238E27FC236}">
                      <a16:creationId xmlns:a16="http://schemas.microsoft.com/office/drawing/2014/main" id="{FB08CFDC-35B4-48BE-BF9F-0C7A6A0B50AD}"/>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sp>
        <p:nvSpPr>
          <p:cNvPr id="97" name="Rectangle: Top Corners Rounded 107">
            <a:extLst>
              <a:ext uri="{FF2B5EF4-FFF2-40B4-BE49-F238E27FC236}">
                <a16:creationId xmlns:a16="http://schemas.microsoft.com/office/drawing/2014/main" id="{DACEF421-6F33-4009-83CE-399824B9B18B}"/>
              </a:ext>
            </a:extLst>
          </p:cNvPr>
          <p:cNvSpPr/>
          <p:nvPr/>
        </p:nvSpPr>
        <p:spPr>
          <a:xfrm>
            <a:off x="9097687" y="3213633"/>
            <a:ext cx="2194560" cy="2390877"/>
          </a:xfrm>
          <a:prstGeom prst="round2SameRect">
            <a:avLst>
              <a:gd name="adj1" fmla="val 9000"/>
              <a:gd name="adj2" fmla="val 0"/>
            </a:avLst>
          </a:prstGeom>
          <a:solidFill>
            <a:srgbClr val="001965"/>
          </a:solidFill>
          <a:ln w="9525" cap="flat" cmpd="sng" algn="ctr">
            <a:noFill/>
            <a:prstDash val="solid"/>
          </a:ln>
          <a:effectLst/>
        </p:spPr>
        <p:txBody>
          <a:bodyPr bIns="121920" rtlCol="0" anchor="b" anchorCtr="0"/>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&gt;15%</a:t>
            </a:r>
          </a:p>
        </p:txBody>
      </p:sp>
      <p:grpSp>
        <p:nvGrpSpPr>
          <p:cNvPr id="98" name="Group 108">
            <a:extLst>
              <a:ext uri="{FF2B5EF4-FFF2-40B4-BE49-F238E27FC236}">
                <a16:creationId xmlns:a16="http://schemas.microsoft.com/office/drawing/2014/main" id="{5A34025C-A663-4FB5-B5BC-1A89AA006AEC}"/>
              </a:ext>
            </a:extLst>
          </p:cNvPr>
          <p:cNvGrpSpPr/>
          <p:nvPr/>
        </p:nvGrpSpPr>
        <p:grpSpPr>
          <a:xfrm>
            <a:off x="3367223" y="3749246"/>
            <a:ext cx="1968888" cy="381395"/>
            <a:chOff x="294548" y="3202755"/>
            <a:chExt cx="1476666" cy="286046"/>
          </a:xfrm>
        </p:grpSpPr>
        <p:sp>
          <p:nvSpPr>
            <p:cNvPr id="99" name="Rectangle 109">
              <a:extLst>
                <a:ext uri="{FF2B5EF4-FFF2-40B4-BE49-F238E27FC236}">
                  <a16:creationId xmlns:a16="http://schemas.microsoft.com/office/drawing/2014/main" id="{E2C1A877-F015-4A95-A3D4-2F113B64E14C}"/>
                </a:ext>
              </a:extLst>
            </p:cNvPr>
            <p:cNvSpPr/>
            <p:nvPr/>
          </p:nvSpPr>
          <p:spPr>
            <a:xfrm>
              <a:off x="508200" y="3202755"/>
              <a:ext cx="1263014" cy="286046"/>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Dyslipidaemia</a:t>
              </a:r>
              <a:endParaRPr kumimoji="0" lang="en-US"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00" name="Group 110">
              <a:extLst>
                <a:ext uri="{FF2B5EF4-FFF2-40B4-BE49-F238E27FC236}">
                  <a16:creationId xmlns:a16="http://schemas.microsoft.com/office/drawing/2014/main" id="{47092754-876F-4F0A-9E5C-116111C6A104}"/>
                </a:ext>
              </a:extLst>
            </p:cNvPr>
            <p:cNvGrpSpPr/>
            <p:nvPr/>
          </p:nvGrpSpPr>
          <p:grpSpPr>
            <a:xfrm>
              <a:off x="294548" y="3243534"/>
              <a:ext cx="210208" cy="207089"/>
              <a:chOff x="513692" y="2135390"/>
              <a:chExt cx="210208" cy="207089"/>
            </a:xfrm>
          </p:grpSpPr>
          <p:sp>
            <p:nvSpPr>
              <p:cNvPr id="101" name="Oval 111">
                <a:extLst>
                  <a:ext uri="{FF2B5EF4-FFF2-40B4-BE49-F238E27FC236}">
                    <a16:creationId xmlns:a16="http://schemas.microsoft.com/office/drawing/2014/main" id="{86006CDC-3F4E-4B1C-8029-6D4CC1BF3BD0}"/>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02" name="Freeform 211">
                <a:extLst>
                  <a:ext uri="{FF2B5EF4-FFF2-40B4-BE49-F238E27FC236}">
                    <a16:creationId xmlns:a16="http://schemas.microsoft.com/office/drawing/2014/main" id="{C78FCC8B-FB7E-460E-BF05-32C06201702B}"/>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03" name="Group 113">
            <a:extLst>
              <a:ext uri="{FF2B5EF4-FFF2-40B4-BE49-F238E27FC236}">
                <a16:creationId xmlns:a16="http://schemas.microsoft.com/office/drawing/2014/main" id="{B4416B08-0554-46A8-97CD-56E25E7096A7}"/>
              </a:ext>
            </a:extLst>
          </p:cNvPr>
          <p:cNvGrpSpPr/>
          <p:nvPr/>
        </p:nvGrpSpPr>
        <p:grpSpPr>
          <a:xfrm>
            <a:off x="3367223" y="2433573"/>
            <a:ext cx="2534253" cy="334668"/>
            <a:chOff x="1980686" y="2436772"/>
            <a:chExt cx="1900690" cy="251001"/>
          </a:xfrm>
        </p:grpSpPr>
        <p:sp>
          <p:nvSpPr>
            <p:cNvPr id="104" name="Rectangle 114">
              <a:extLst>
                <a:ext uri="{FF2B5EF4-FFF2-40B4-BE49-F238E27FC236}">
                  <a16:creationId xmlns:a16="http://schemas.microsoft.com/office/drawing/2014/main" id="{47428AC7-82F6-4FD2-9AEF-AF406503EE13}"/>
                </a:ext>
              </a:extLst>
            </p:cNvPr>
            <p:cNvSpPr/>
            <p:nvPr/>
          </p:nvSpPr>
          <p:spPr>
            <a:xfrm>
              <a:off x="2169488" y="2436772"/>
              <a:ext cx="1711888" cy="251001"/>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Prevention of T2D</a:t>
              </a:r>
              <a:endParaRPr kumimoji="0" lang="en-US"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05" name="Group 115">
              <a:extLst>
                <a:ext uri="{FF2B5EF4-FFF2-40B4-BE49-F238E27FC236}">
                  <a16:creationId xmlns:a16="http://schemas.microsoft.com/office/drawing/2014/main" id="{2AEBA5D2-E2AD-42F7-910A-4EB66BAF775E}"/>
                </a:ext>
              </a:extLst>
            </p:cNvPr>
            <p:cNvGrpSpPr/>
            <p:nvPr/>
          </p:nvGrpSpPr>
          <p:grpSpPr>
            <a:xfrm>
              <a:off x="1980686" y="2463411"/>
              <a:ext cx="210208" cy="207089"/>
              <a:chOff x="513692" y="2135390"/>
              <a:chExt cx="210208" cy="207089"/>
            </a:xfrm>
          </p:grpSpPr>
          <p:sp>
            <p:nvSpPr>
              <p:cNvPr id="106" name="Oval 121">
                <a:extLst>
                  <a:ext uri="{FF2B5EF4-FFF2-40B4-BE49-F238E27FC236}">
                    <a16:creationId xmlns:a16="http://schemas.microsoft.com/office/drawing/2014/main" id="{1BE350B0-8F9A-4367-9AFB-BC00B9E284AF}"/>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07" name="Freeform 211">
                <a:extLst>
                  <a:ext uri="{FF2B5EF4-FFF2-40B4-BE49-F238E27FC236}">
                    <a16:creationId xmlns:a16="http://schemas.microsoft.com/office/drawing/2014/main" id="{05284D5E-A562-48B7-A549-80A2D2177BF9}"/>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08" name="Group 123">
            <a:extLst>
              <a:ext uri="{FF2B5EF4-FFF2-40B4-BE49-F238E27FC236}">
                <a16:creationId xmlns:a16="http://schemas.microsoft.com/office/drawing/2014/main" id="{150CE2D1-6632-4081-90ED-6D316C26D50A}"/>
              </a:ext>
            </a:extLst>
          </p:cNvPr>
          <p:cNvGrpSpPr/>
          <p:nvPr/>
        </p:nvGrpSpPr>
        <p:grpSpPr>
          <a:xfrm>
            <a:off x="3367223" y="3315016"/>
            <a:ext cx="1167459" cy="334197"/>
            <a:chOff x="5661005" y="2411141"/>
            <a:chExt cx="875594" cy="250648"/>
          </a:xfrm>
        </p:grpSpPr>
        <p:sp>
          <p:nvSpPr>
            <p:cNvPr id="109" name="Rectangle 124">
              <a:extLst>
                <a:ext uri="{FF2B5EF4-FFF2-40B4-BE49-F238E27FC236}">
                  <a16:creationId xmlns:a16="http://schemas.microsoft.com/office/drawing/2014/main" id="{8B6BC8A2-BA66-4A21-8E5B-E0E2B0A61934}"/>
                </a:ext>
              </a:extLst>
            </p:cNvPr>
            <p:cNvSpPr/>
            <p:nvPr/>
          </p:nvSpPr>
          <p:spPr>
            <a:xfrm>
              <a:off x="5865564" y="2411141"/>
              <a:ext cx="671035" cy="250648"/>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PCOS</a:t>
              </a:r>
              <a:endParaRPr kumimoji="0" lang="en-US"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10" name="Group 131">
              <a:extLst>
                <a:ext uri="{FF2B5EF4-FFF2-40B4-BE49-F238E27FC236}">
                  <a16:creationId xmlns:a16="http://schemas.microsoft.com/office/drawing/2014/main" id="{60A0F6C9-2997-4883-BD6E-77449B36B174}"/>
                </a:ext>
              </a:extLst>
            </p:cNvPr>
            <p:cNvGrpSpPr/>
            <p:nvPr/>
          </p:nvGrpSpPr>
          <p:grpSpPr>
            <a:xfrm>
              <a:off x="5661005" y="2439222"/>
              <a:ext cx="210208" cy="207089"/>
              <a:chOff x="513692" y="2135390"/>
              <a:chExt cx="210208" cy="207089"/>
            </a:xfrm>
          </p:grpSpPr>
          <p:sp>
            <p:nvSpPr>
              <p:cNvPr id="111" name="Oval 147">
                <a:extLst>
                  <a:ext uri="{FF2B5EF4-FFF2-40B4-BE49-F238E27FC236}">
                    <a16:creationId xmlns:a16="http://schemas.microsoft.com/office/drawing/2014/main" id="{6F3B2C60-F77D-4DCD-A1D2-3EB0FF4009DA}"/>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2" name="Freeform 211">
                <a:extLst>
                  <a:ext uri="{FF2B5EF4-FFF2-40B4-BE49-F238E27FC236}">
                    <a16:creationId xmlns:a16="http://schemas.microsoft.com/office/drawing/2014/main" id="{C804ED72-A4C1-4F28-8D9C-7FCD3CCA4BD3}"/>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13" name="Group 149">
            <a:extLst>
              <a:ext uri="{FF2B5EF4-FFF2-40B4-BE49-F238E27FC236}">
                <a16:creationId xmlns:a16="http://schemas.microsoft.com/office/drawing/2014/main" id="{A356E4BD-AFA9-4B87-8572-44B5A9308CF7}"/>
              </a:ext>
            </a:extLst>
          </p:cNvPr>
          <p:cNvGrpSpPr/>
          <p:nvPr/>
        </p:nvGrpSpPr>
        <p:grpSpPr>
          <a:xfrm>
            <a:off x="5951253" y="3334725"/>
            <a:ext cx="1348655" cy="360917"/>
            <a:chOff x="7413168" y="2171853"/>
            <a:chExt cx="1011491" cy="270688"/>
          </a:xfrm>
        </p:grpSpPr>
        <p:sp>
          <p:nvSpPr>
            <p:cNvPr id="114" name="Rectangle 150">
              <a:extLst>
                <a:ext uri="{FF2B5EF4-FFF2-40B4-BE49-F238E27FC236}">
                  <a16:creationId xmlns:a16="http://schemas.microsoft.com/office/drawing/2014/main" id="{DB8B5F43-8BD8-48D7-AE60-01F418C4CC02}"/>
                </a:ext>
              </a:extLst>
            </p:cNvPr>
            <p:cNvSpPr/>
            <p:nvPr/>
          </p:nvSpPr>
          <p:spPr>
            <a:xfrm>
              <a:off x="7588276" y="2171853"/>
              <a:ext cx="836383" cy="270688"/>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NASH</a:t>
              </a:r>
              <a:endParaRPr kumimoji="0" lang="en-US"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15" name="Group 151">
              <a:extLst>
                <a:ext uri="{FF2B5EF4-FFF2-40B4-BE49-F238E27FC236}">
                  <a16:creationId xmlns:a16="http://schemas.microsoft.com/office/drawing/2014/main" id="{4EDE6B46-198B-4ADA-AA7B-0DC7D52B29B9}"/>
                </a:ext>
              </a:extLst>
            </p:cNvPr>
            <p:cNvGrpSpPr/>
            <p:nvPr/>
          </p:nvGrpSpPr>
          <p:grpSpPr>
            <a:xfrm>
              <a:off x="7413168" y="2196560"/>
              <a:ext cx="210208" cy="207089"/>
              <a:chOff x="513692" y="2135390"/>
              <a:chExt cx="210208" cy="207089"/>
            </a:xfrm>
          </p:grpSpPr>
          <p:sp>
            <p:nvSpPr>
              <p:cNvPr id="116" name="Oval 152">
                <a:extLst>
                  <a:ext uri="{FF2B5EF4-FFF2-40B4-BE49-F238E27FC236}">
                    <a16:creationId xmlns:a16="http://schemas.microsoft.com/office/drawing/2014/main" id="{82983572-1AED-4D3A-8A39-5F560E1EF6B5}"/>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7" name="Freeform 211">
                <a:extLst>
                  <a:ext uri="{FF2B5EF4-FFF2-40B4-BE49-F238E27FC236}">
                    <a16:creationId xmlns:a16="http://schemas.microsoft.com/office/drawing/2014/main" id="{85652B89-CEAC-4504-AF23-9F3BD3141A79}"/>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sp>
        <p:nvSpPr>
          <p:cNvPr id="118" name="Rectangle: Top Corners Rounded 154">
            <a:extLst>
              <a:ext uri="{FF2B5EF4-FFF2-40B4-BE49-F238E27FC236}">
                <a16:creationId xmlns:a16="http://schemas.microsoft.com/office/drawing/2014/main" id="{542972BF-E773-4B81-943A-CDE99C64B396}"/>
              </a:ext>
            </a:extLst>
          </p:cNvPr>
          <p:cNvSpPr/>
          <p:nvPr/>
        </p:nvSpPr>
        <p:spPr>
          <a:xfrm>
            <a:off x="6170655" y="3746799"/>
            <a:ext cx="2194560" cy="1844011"/>
          </a:xfrm>
          <a:prstGeom prst="round2SameRect">
            <a:avLst>
              <a:gd name="adj1" fmla="val 10761"/>
              <a:gd name="adj2" fmla="val 0"/>
            </a:avLst>
          </a:prstGeom>
          <a:solidFill>
            <a:srgbClr val="005AD2"/>
          </a:solidFill>
          <a:ln w="9525" cap="flat" cmpd="sng" algn="ctr">
            <a:noFill/>
            <a:prstDash val="solid"/>
          </a:ln>
          <a:effectLst/>
        </p:spPr>
        <p:txBody>
          <a:bodyPr bIns="121920" rtlCol="0" anchor="b" anchorCtr="0"/>
          <a:lstStyle/>
          <a:p>
            <a:pPr marL="0" marR="0" lvl="0" indent="0" algn="ctr" defTabSz="914377"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10–15%</a:t>
            </a:r>
          </a:p>
        </p:txBody>
      </p:sp>
      <p:grpSp>
        <p:nvGrpSpPr>
          <p:cNvPr id="119" name="Group 155">
            <a:extLst>
              <a:ext uri="{FF2B5EF4-FFF2-40B4-BE49-F238E27FC236}">
                <a16:creationId xmlns:a16="http://schemas.microsoft.com/office/drawing/2014/main" id="{D88395AC-CD9A-47D9-A46F-8331AA94BA40}"/>
              </a:ext>
            </a:extLst>
          </p:cNvPr>
          <p:cNvGrpSpPr/>
          <p:nvPr/>
        </p:nvGrpSpPr>
        <p:grpSpPr>
          <a:xfrm>
            <a:off x="5951253" y="2822517"/>
            <a:ext cx="1958225" cy="442516"/>
            <a:chOff x="4872311" y="1733837"/>
            <a:chExt cx="1468669" cy="331887"/>
          </a:xfrm>
        </p:grpSpPr>
        <p:sp>
          <p:nvSpPr>
            <p:cNvPr id="120" name="Rectangle 159">
              <a:extLst>
                <a:ext uri="{FF2B5EF4-FFF2-40B4-BE49-F238E27FC236}">
                  <a16:creationId xmlns:a16="http://schemas.microsoft.com/office/drawing/2014/main" id="{47E430B8-1D91-4033-A4CF-F406A48CB8EF}"/>
                </a:ext>
              </a:extLst>
            </p:cNvPr>
            <p:cNvSpPr/>
            <p:nvPr/>
          </p:nvSpPr>
          <p:spPr>
            <a:xfrm>
              <a:off x="5052746" y="1762967"/>
              <a:ext cx="1288234" cy="302757"/>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Urinary stress incontinence</a:t>
              </a:r>
              <a:endParaRPr kumimoji="0" lang="en-US"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1" name="Oval 160">
              <a:extLst>
                <a:ext uri="{FF2B5EF4-FFF2-40B4-BE49-F238E27FC236}">
                  <a16:creationId xmlns:a16="http://schemas.microsoft.com/office/drawing/2014/main" id="{16F48667-E7C8-4958-9E45-0E2928AE8D0E}"/>
                </a:ext>
              </a:extLst>
            </p:cNvPr>
            <p:cNvSpPr/>
            <p:nvPr/>
          </p:nvSpPr>
          <p:spPr>
            <a:xfrm>
              <a:off x="4872311" y="1733837"/>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2" name="Freeform 211">
              <a:extLst>
                <a:ext uri="{FF2B5EF4-FFF2-40B4-BE49-F238E27FC236}">
                  <a16:creationId xmlns:a16="http://schemas.microsoft.com/office/drawing/2014/main" id="{FE728A20-5F57-40FB-B703-12F65D4F3980}"/>
                </a:ext>
              </a:extLst>
            </p:cNvPr>
            <p:cNvSpPr>
              <a:spLocks/>
            </p:cNvSpPr>
            <p:nvPr/>
          </p:nvSpPr>
          <p:spPr bwMode="auto">
            <a:xfrm>
              <a:off x="4894434" y="1778171"/>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23" name="Group 162">
            <a:extLst>
              <a:ext uri="{FF2B5EF4-FFF2-40B4-BE49-F238E27FC236}">
                <a16:creationId xmlns:a16="http://schemas.microsoft.com/office/drawing/2014/main" id="{37F8C744-28BD-43DF-943B-74D816CA8C90}"/>
              </a:ext>
            </a:extLst>
          </p:cNvPr>
          <p:cNvGrpSpPr/>
          <p:nvPr/>
        </p:nvGrpSpPr>
        <p:grpSpPr>
          <a:xfrm>
            <a:off x="5951253" y="2288714"/>
            <a:ext cx="1968425" cy="454197"/>
            <a:chOff x="4872311" y="1451188"/>
            <a:chExt cx="1476319" cy="340648"/>
          </a:xfrm>
        </p:grpSpPr>
        <p:sp>
          <p:nvSpPr>
            <p:cNvPr id="124" name="Oval 163">
              <a:extLst>
                <a:ext uri="{FF2B5EF4-FFF2-40B4-BE49-F238E27FC236}">
                  <a16:creationId xmlns:a16="http://schemas.microsoft.com/office/drawing/2014/main" id="{F23536EB-A793-485A-A508-275A2D9AFE72}"/>
                </a:ext>
              </a:extLst>
            </p:cNvPr>
            <p:cNvSpPr/>
            <p:nvPr/>
          </p:nvSpPr>
          <p:spPr>
            <a:xfrm>
              <a:off x="4872311" y="1451188"/>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5" name="Freeform 211">
              <a:extLst>
                <a:ext uri="{FF2B5EF4-FFF2-40B4-BE49-F238E27FC236}">
                  <a16:creationId xmlns:a16="http://schemas.microsoft.com/office/drawing/2014/main" id="{158D6807-BF85-4B48-A2DD-DF27BF6135E3}"/>
                </a:ext>
              </a:extLst>
            </p:cNvPr>
            <p:cNvSpPr>
              <a:spLocks/>
            </p:cNvSpPr>
            <p:nvPr/>
          </p:nvSpPr>
          <p:spPr bwMode="auto">
            <a:xfrm>
              <a:off x="4894434" y="1495522"/>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6" name="Rectangle 166">
              <a:extLst>
                <a:ext uri="{FF2B5EF4-FFF2-40B4-BE49-F238E27FC236}">
                  <a16:creationId xmlns:a16="http://schemas.microsoft.com/office/drawing/2014/main" id="{5B1AF6D0-0781-4EE4-876D-89E3F672F352}"/>
                </a:ext>
              </a:extLst>
            </p:cNvPr>
            <p:cNvSpPr/>
            <p:nvPr/>
          </p:nvSpPr>
          <p:spPr>
            <a:xfrm>
              <a:off x="5060396" y="1489079"/>
              <a:ext cx="1288234" cy="302757"/>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Cardiovascular disease</a:t>
              </a:r>
              <a:endParaRPr kumimoji="0" lang="en-US"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127" name="Rectangle 167">
            <a:extLst>
              <a:ext uri="{FF2B5EF4-FFF2-40B4-BE49-F238E27FC236}">
                <a16:creationId xmlns:a16="http://schemas.microsoft.com/office/drawing/2014/main" id="{19B8E1B1-A863-47EB-BEE0-AD1CA66DC715}"/>
              </a:ext>
            </a:extLst>
          </p:cNvPr>
          <p:cNvSpPr/>
          <p:nvPr/>
        </p:nvSpPr>
        <p:spPr>
          <a:xfrm>
            <a:off x="356239" y="5561117"/>
            <a:ext cx="11574504" cy="416876"/>
          </a:xfrm>
          <a:prstGeom prst="rect">
            <a:avLst/>
          </a:prstGeom>
          <a:solidFill>
            <a:srgbClr val="009FDA"/>
          </a:solidFill>
          <a:ln w="9525" cap="flat" cmpd="sng" algn="ctr">
            <a:noFill/>
            <a:prstDash val="solid"/>
          </a:ln>
          <a:effectLst/>
        </p:spPr>
        <p:txBody>
          <a:bodyPr rot="0" spcFirstLastPara="0" vertOverflow="overflow" horzOverflow="overflow" vert="horz" wrap="square" lIns="121920" tIns="121920" rIns="121920" bIns="60960" numCol="1" spcCol="0" rtlCol="0" fromWordArt="0" anchor="ctr" anchorCtr="0" forceAA="0" compatLnSpc="1">
            <a:prstTxWarp prst="textNoShape">
              <a:avLst/>
            </a:prstTxWarp>
            <a:noAutofit/>
          </a:body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000" b="1" i="0" u="none" strike="noStrike" kern="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Weight loss</a:t>
            </a:r>
          </a:p>
        </p:txBody>
      </p:sp>
      <p:grpSp>
        <p:nvGrpSpPr>
          <p:cNvPr id="128" name="Group 174">
            <a:extLst>
              <a:ext uri="{FF2B5EF4-FFF2-40B4-BE49-F238E27FC236}">
                <a16:creationId xmlns:a16="http://schemas.microsoft.com/office/drawing/2014/main" id="{8A9995DF-9BC4-4251-989F-B3A091664F9F}"/>
              </a:ext>
            </a:extLst>
          </p:cNvPr>
          <p:cNvGrpSpPr/>
          <p:nvPr/>
        </p:nvGrpSpPr>
        <p:grpSpPr>
          <a:xfrm>
            <a:off x="3367223" y="2880784"/>
            <a:ext cx="1136800" cy="334197"/>
            <a:chOff x="5661005" y="2421938"/>
            <a:chExt cx="852600" cy="250648"/>
          </a:xfrm>
        </p:grpSpPr>
        <p:sp>
          <p:nvSpPr>
            <p:cNvPr id="129" name="Rectangle 175">
              <a:extLst>
                <a:ext uri="{FF2B5EF4-FFF2-40B4-BE49-F238E27FC236}">
                  <a16:creationId xmlns:a16="http://schemas.microsoft.com/office/drawing/2014/main" id="{697343B4-D913-494F-A2D9-81547B40481B}"/>
                </a:ext>
              </a:extLst>
            </p:cNvPr>
            <p:cNvSpPr/>
            <p:nvPr/>
          </p:nvSpPr>
          <p:spPr>
            <a:xfrm>
              <a:off x="5842570" y="2421938"/>
              <a:ext cx="671035" cy="250648"/>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N</a:t>
              </a:r>
              <a:r>
                <a:rPr kumimoji="0" lang="en-CA"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AFLD</a:t>
              </a:r>
              <a:endParaRPr kumimoji="0" lang="en-US" sz="1600" b="0" i="0" u="none" strike="noStrike" kern="0" cap="none" spc="0" normalizeH="0" baseline="0" noProof="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30" name="Group 176">
              <a:extLst>
                <a:ext uri="{FF2B5EF4-FFF2-40B4-BE49-F238E27FC236}">
                  <a16:creationId xmlns:a16="http://schemas.microsoft.com/office/drawing/2014/main" id="{CF84BD8E-8802-477F-8847-C98673B353B3}"/>
                </a:ext>
              </a:extLst>
            </p:cNvPr>
            <p:cNvGrpSpPr/>
            <p:nvPr/>
          </p:nvGrpSpPr>
          <p:grpSpPr>
            <a:xfrm>
              <a:off x="5661005" y="2439222"/>
              <a:ext cx="210208" cy="207089"/>
              <a:chOff x="513692" y="2135390"/>
              <a:chExt cx="210208" cy="207089"/>
            </a:xfrm>
          </p:grpSpPr>
          <p:sp>
            <p:nvSpPr>
              <p:cNvPr id="131" name="Oval 177">
                <a:extLst>
                  <a:ext uri="{FF2B5EF4-FFF2-40B4-BE49-F238E27FC236}">
                    <a16:creationId xmlns:a16="http://schemas.microsoft.com/office/drawing/2014/main" id="{338547F9-3EA5-450A-9A9F-2C85D0C464C7}"/>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32" name="Freeform 211">
                <a:extLst>
                  <a:ext uri="{FF2B5EF4-FFF2-40B4-BE49-F238E27FC236}">
                    <a16:creationId xmlns:a16="http://schemas.microsoft.com/office/drawing/2014/main" id="{DEE01F4B-A966-45CB-9B73-B99594FBB399}"/>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33" name="Group 179">
            <a:extLst>
              <a:ext uri="{FF2B5EF4-FFF2-40B4-BE49-F238E27FC236}">
                <a16:creationId xmlns:a16="http://schemas.microsoft.com/office/drawing/2014/main" id="{0B4A3E5C-6EEC-4F21-AE6D-36F241F0D097}"/>
              </a:ext>
            </a:extLst>
          </p:cNvPr>
          <p:cNvGrpSpPr/>
          <p:nvPr/>
        </p:nvGrpSpPr>
        <p:grpSpPr>
          <a:xfrm>
            <a:off x="7768343" y="3343124"/>
            <a:ext cx="1319432" cy="360917"/>
            <a:chOff x="7413168" y="2172305"/>
            <a:chExt cx="989574" cy="270688"/>
          </a:xfrm>
        </p:grpSpPr>
        <p:sp>
          <p:nvSpPr>
            <p:cNvPr id="134" name="Rectangle 180">
              <a:extLst>
                <a:ext uri="{FF2B5EF4-FFF2-40B4-BE49-F238E27FC236}">
                  <a16:creationId xmlns:a16="http://schemas.microsoft.com/office/drawing/2014/main" id="{737FD137-1A1D-4DBD-8F71-2C3FB6F14F4E}"/>
                </a:ext>
              </a:extLst>
            </p:cNvPr>
            <p:cNvSpPr/>
            <p:nvPr/>
          </p:nvSpPr>
          <p:spPr>
            <a:xfrm>
              <a:off x="7566359" y="2172305"/>
              <a:ext cx="836383" cy="270688"/>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Knee OA</a:t>
              </a:r>
              <a:endParaRPr kumimoji="0" lang="en-US" sz="1600" b="0" i="0" u="none" strike="noStrike" kern="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35" name="Group 181">
              <a:extLst>
                <a:ext uri="{FF2B5EF4-FFF2-40B4-BE49-F238E27FC236}">
                  <a16:creationId xmlns:a16="http://schemas.microsoft.com/office/drawing/2014/main" id="{DC4E05E1-099C-49B8-973E-F2A4EC6AE9EC}"/>
                </a:ext>
              </a:extLst>
            </p:cNvPr>
            <p:cNvGrpSpPr/>
            <p:nvPr/>
          </p:nvGrpSpPr>
          <p:grpSpPr>
            <a:xfrm>
              <a:off x="7413168" y="2196560"/>
              <a:ext cx="210208" cy="207089"/>
              <a:chOff x="513692" y="2135390"/>
              <a:chExt cx="210208" cy="207089"/>
            </a:xfrm>
          </p:grpSpPr>
          <p:sp>
            <p:nvSpPr>
              <p:cNvPr id="136" name="Oval 182">
                <a:extLst>
                  <a:ext uri="{FF2B5EF4-FFF2-40B4-BE49-F238E27FC236}">
                    <a16:creationId xmlns:a16="http://schemas.microsoft.com/office/drawing/2014/main" id="{39DA4109-8897-4EAA-9D41-34EDE7951DE3}"/>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37" name="Freeform 211">
                <a:extLst>
                  <a:ext uri="{FF2B5EF4-FFF2-40B4-BE49-F238E27FC236}">
                    <a16:creationId xmlns:a16="http://schemas.microsoft.com/office/drawing/2014/main" id="{D9E9D850-82A2-4057-BC0D-ECC4308782C2}"/>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38" name="Group 184">
            <a:extLst>
              <a:ext uri="{FF2B5EF4-FFF2-40B4-BE49-F238E27FC236}">
                <a16:creationId xmlns:a16="http://schemas.microsoft.com/office/drawing/2014/main" id="{337599D1-3970-475F-9BE0-5B1C5E5C5F48}"/>
              </a:ext>
            </a:extLst>
          </p:cNvPr>
          <p:cNvGrpSpPr/>
          <p:nvPr/>
        </p:nvGrpSpPr>
        <p:grpSpPr>
          <a:xfrm>
            <a:off x="7768344" y="2790325"/>
            <a:ext cx="1948577" cy="403676"/>
            <a:chOff x="4872311" y="1703068"/>
            <a:chExt cx="1461433" cy="302757"/>
          </a:xfrm>
        </p:grpSpPr>
        <p:sp>
          <p:nvSpPr>
            <p:cNvPr id="139" name="Rectangle 185">
              <a:extLst>
                <a:ext uri="{FF2B5EF4-FFF2-40B4-BE49-F238E27FC236}">
                  <a16:creationId xmlns:a16="http://schemas.microsoft.com/office/drawing/2014/main" id="{59C2C957-9712-4055-A815-59DEF72416CF}"/>
                </a:ext>
              </a:extLst>
            </p:cNvPr>
            <p:cNvSpPr/>
            <p:nvPr/>
          </p:nvSpPr>
          <p:spPr>
            <a:xfrm>
              <a:off x="5045510" y="1703068"/>
              <a:ext cx="1288234" cy="302757"/>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GERD</a:t>
              </a:r>
              <a:endParaRPr kumimoji="0" lang="en-US" sz="1600" b="0" i="0" u="none" strike="noStrike" kern="0" cap="none" spc="0" normalizeH="0" baseline="0" noProof="0" dirty="0">
                <a:ln>
                  <a:noFill/>
                </a:ln>
                <a:solidFill>
                  <a:srgbClr val="3B97DE"/>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0" name="Oval 191">
              <a:extLst>
                <a:ext uri="{FF2B5EF4-FFF2-40B4-BE49-F238E27FC236}">
                  <a16:creationId xmlns:a16="http://schemas.microsoft.com/office/drawing/2014/main" id="{D334E7EE-543F-4E1E-927F-613D2D11D8BE}"/>
                </a:ext>
              </a:extLst>
            </p:cNvPr>
            <p:cNvSpPr/>
            <p:nvPr/>
          </p:nvSpPr>
          <p:spPr>
            <a:xfrm>
              <a:off x="4872311" y="1733837"/>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1" name="Freeform 211">
              <a:extLst>
                <a:ext uri="{FF2B5EF4-FFF2-40B4-BE49-F238E27FC236}">
                  <a16:creationId xmlns:a16="http://schemas.microsoft.com/office/drawing/2014/main" id="{5E5C5344-EC43-4932-837A-221A1DC4D31A}"/>
                </a:ext>
              </a:extLst>
            </p:cNvPr>
            <p:cNvSpPr>
              <a:spLocks/>
            </p:cNvSpPr>
            <p:nvPr/>
          </p:nvSpPr>
          <p:spPr bwMode="auto">
            <a:xfrm>
              <a:off x="4894434" y="1778171"/>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42" name="Group 193">
            <a:extLst>
              <a:ext uri="{FF2B5EF4-FFF2-40B4-BE49-F238E27FC236}">
                <a16:creationId xmlns:a16="http://schemas.microsoft.com/office/drawing/2014/main" id="{4AA5AE13-CB7A-438D-BB3E-6A778D036C34}"/>
              </a:ext>
            </a:extLst>
          </p:cNvPr>
          <p:cNvGrpSpPr/>
          <p:nvPr/>
        </p:nvGrpSpPr>
        <p:grpSpPr>
          <a:xfrm>
            <a:off x="7768344" y="2237525"/>
            <a:ext cx="1958225" cy="403676"/>
            <a:chOff x="4872311" y="1414383"/>
            <a:chExt cx="1468669" cy="302757"/>
          </a:xfrm>
        </p:grpSpPr>
        <p:sp>
          <p:nvSpPr>
            <p:cNvPr id="143" name="Oval 197">
              <a:extLst>
                <a:ext uri="{FF2B5EF4-FFF2-40B4-BE49-F238E27FC236}">
                  <a16:creationId xmlns:a16="http://schemas.microsoft.com/office/drawing/2014/main" id="{EEC77391-3F34-4173-A70C-A40510A642A0}"/>
                </a:ext>
              </a:extLst>
            </p:cNvPr>
            <p:cNvSpPr/>
            <p:nvPr/>
          </p:nvSpPr>
          <p:spPr>
            <a:xfrm>
              <a:off x="4872311" y="1451188"/>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4" name="Freeform 211">
              <a:extLst>
                <a:ext uri="{FF2B5EF4-FFF2-40B4-BE49-F238E27FC236}">
                  <a16:creationId xmlns:a16="http://schemas.microsoft.com/office/drawing/2014/main" id="{67B81DB6-8362-467B-A0CB-F7B2C36B0419}"/>
                </a:ext>
              </a:extLst>
            </p:cNvPr>
            <p:cNvSpPr>
              <a:spLocks/>
            </p:cNvSpPr>
            <p:nvPr/>
          </p:nvSpPr>
          <p:spPr bwMode="auto">
            <a:xfrm>
              <a:off x="4894434" y="1495522"/>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5" name="Rectangle 199">
              <a:extLst>
                <a:ext uri="{FF2B5EF4-FFF2-40B4-BE49-F238E27FC236}">
                  <a16:creationId xmlns:a16="http://schemas.microsoft.com/office/drawing/2014/main" id="{B470E0DA-596C-4AB1-A80D-6F60DCE585A9}"/>
                </a:ext>
              </a:extLst>
            </p:cNvPr>
            <p:cNvSpPr/>
            <p:nvPr/>
          </p:nvSpPr>
          <p:spPr>
            <a:xfrm>
              <a:off x="5052746" y="1414383"/>
              <a:ext cx="1288234" cy="302757"/>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OSAS</a:t>
              </a:r>
              <a:endParaRPr kumimoji="0" lang="en-US" sz="16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46" name="Group 223">
            <a:extLst>
              <a:ext uri="{FF2B5EF4-FFF2-40B4-BE49-F238E27FC236}">
                <a16:creationId xmlns:a16="http://schemas.microsoft.com/office/drawing/2014/main" id="{2BC994B9-DC66-4E7C-88D7-B230FB2E882E}"/>
              </a:ext>
            </a:extLst>
          </p:cNvPr>
          <p:cNvGrpSpPr/>
          <p:nvPr/>
        </p:nvGrpSpPr>
        <p:grpSpPr>
          <a:xfrm>
            <a:off x="9500815" y="2827785"/>
            <a:ext cx="1348655" cy="360917"/>
            <a:chOff x="7413168" y="2171853"/>
            <a:chExt cx="1011491" cy="270688"/>
          </a:xfrm>
        </p:grpSpPr>
        <p:sp>
          <p:nvSpPr>
            <p:cNvPr id="147" name="Rectangle 224">
              <a:extLst>
                <a:ext uri="{FF2B5EF4-FFF2-40B4-BE49-F238E27FC236}">
                  <a16:creationId xmlns:a16="http://schemas.microsoft.com/office/drawing/2014/main" id="{871731EE-5AC2-4E8D-86BF-5810F95262B4}"/>
                </a:ext>
              </a:extLst>
            </p:cNvPr>
            <p:cNvSpPr/>
            <p:nvPr/>
          </p:nvSpPr>
          <p:spPr>
            <a:xfrm>
              <a:off x="7588276" y="2171853"/>
              <a:ext cx="836383" cy="270688"/>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HFpEF</a:t>
              </a:r>
              <a:endParaRPr kumimoji="0" lang="en-CA"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148" name="Group 231">
              <a:extLst>
                <a:ext uri="{FF2B5EF4-FFF2-40B4-BE49-F238E27FC236}">
                  <a16:creationId xmlns:a16="http://schemas.microsoft.com/office/drawing/2014/main" id="{B27B3CA4-6704-49E2-820B-07382B6CEC5D}"/>
                </a:ext>
              </a:extLst>
            </p:cNvPr>
            <p:cNvGrpSpPr/>
            <p:nvPr/>
          </p:nvGrpSpPr>
          <p:grpSpPr>
            <a:xfrm>
              <a:off x="7413168" y="2196560"/>
              <a:ext cx="210208" cy="207089"/>
              <a:chOff x="513692" y="2135390"/>
              <a:chExt cx="210208" cy="207089"/>
            </a:xfrm>
          </p:grpSpPr>
          <p:sp>
            <p:nvSpPr>
              <p:cNvPr id="149" name="Oval 232">
                <a:extLst>
                  <a:ext uri="{FF2B5EF4-FFF2-40B4-BE49-F238E27FC236}">
                    <a16:creationId xmlns:a16="http://schemas.microsoft.com/office/drawing/2014/main" id="{229A9903-44AC-47AC-AB85-1AF8542DD241}"/>
                  </a:ext>
                </a:extLst>
              </p:cNvPr>
              <p:cNvSpPr/>
              <p:nvPr/>
            </p:nvSpPr>
            <p:spPr>
              <a:xfrm>
                <a:off x="513692" y="2135390"/>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0" name="Freeform 211">
                <a:extLst>
                  <a:ext uri="{FF2B5EF4-FFF2-40B4-BE49-F238E27FC236}">
                    <a16:creationId xmlns:a16="http://schemas.microsoft.com/office/drawing/2014/main" id="{B12A4DD3-CEF5-48BC-B294-26C963E9723E}"/>
                  </a:ext>
                </a:extLst>
              </p:cNvPr>
              <p:cNvSpPr>
                <a:spLocks/>
              </p:cNvSpPr>
              <p:nvPr/>
            </p:nvSpPr>
            <p:spPr bwMode="auto">
              <a:xfrm>
                <a:off x="535815" y="2179724"/>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grpSp>
        <p:nvGrpSpPr>
          <p:cNvPr id="151" name="Group 235">
            <a:extLst>
              <a:ext uri="{FF2B5EF4-FFF2-40B4-BE49-F238E27FC236}">
                <a16:creationId xmlns:a16="http://schemas.microsoft.com/office/drawing/2014/main" id="{F1414540-4818-4865-BCBE-188F7F17B8C3}"/>
              </a:ext>
            </a:extLst>
          </p:cNvPr>
          <p:cNvGrpSpPr/>
          <p:nvPr/>
        </p:nvGrpSpPr>
        <p:grpSpPr>
          <a:xfrm>
            <a:off x="9500816" y="2405823"/>
            <a:ext cx="1968425" cy="403676"/>
            <a:chOff x="4872311" y="1709854"/>
            <a:chExt cx="1476319" cy="302757"/>
          </a:xfrm>
        </p:grpSpPr>
        <p:sp>
          <p:nvSpPr>
            <p:cNvPr id="152" name="Rectangle 239">
              <a:extLst>
                <a:ext uri="{FF2B5EF4-FFF2-40B4-BE49-F238E27FC236}">
                  <a16:creationId xmlns:a16="http://schemas.microsoft.com/office/drawing/2014/main" id="{B5959A69-9631-4237-A7CF-2999F43B9A71}"/>
                </a:ext>
              </a:extLst>
            </p:cNvPr>
            <p:cNvSpPr/>
            <p:nvPr/>
          </p:nvSpPr>
          <p:spPr>
            <a:xfrm>
              <a:off x="5060396" y="1709854"/>
              <a:ext cx="1288234" cy="302757"/>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CV mortality</a:t>
              </a:r>
              <a:endParaRPr kumimoji="0" lang="en-US"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3" name="Oval 240">
              <a:extLst>
                <a:ext uri="{FF2B5EF4-FFF2-40B4-BE49-F238E27FC236}">
                  <a16:creationId xmlns:a16="http://schemas.microsoft.com/office/drawing/2014/main" id="{38CACEC0-C445-4E2A-8904-1A5AE74DE013}"/>
                </a:ext>
              </a:extLst>
            </p:cNvPr>
            <p:cNvSpPr/>
            <p:nvPr/>
          </p:nvSpPr>
          <p:spPr>
            <a:xfrm>
              <a:off x="4872311" y="1733837"/>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4" name="Freeform 211">
              <a:extLst>
                <a:ext uri="{FF2B5EF4-FFF2-40B4-BE49-F238E27FC236}">
                  <a16:creationId xmlns:a16="http://schemas.microsoft.com/office/drawing/2014/main" id="{FFF5366A-CF2F-4398-9EED-434BFD324AC2}"/>
                </a:ext>
              </a:extLst>
            </p:cNvPr>
            <p:cNvSpPr>
              <a:spLocks/>
            </p:cNvSpPr>
            <p:nvPr/>
          </p:nvSpPr>
          <p:spPr bwMode="auto">
            <a:xfrm>
              <a:off x="4894434" y="1778171"/>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grpSp>
        <p:nvGrpSpPr>
          <p:cNvPr id="155" name="Group 242">
            <a:extLst>
              <a:ext uri="{FF2B5EF4-FFF2-40B4-BE49-F238E27FC236}">
                <a16:creationId xmlns:a16="http://schemas.microsoft.com/office/drawing/2014/main" id="{BF2A6FE6-90A6-4457-913D-C4F5C9B9F772}"/>
              </a:ext>
            </a:extLst>
          </p:cNvPr>
          <p:cNvGrpSpPr/>
          <p:nvPr/>
        </p:nvGrpSpPr>
        <p:grpSpPr>
          <a:xfrm>
            <a:off x="9500830" y="1983860"/>
            <a:ext cx="1968425" cy="403676"/>
            <a:chOff x="4872311" y="1435951"/>
            <a:chExt cx="1476319" cy="302757"/>
          </a:xfrm>
        </p:grpSpPr>
        <p:sp>
          <p:nvSpPr>
            <p:cNvPr id="156" name="Oval 243">
              <a:extLst>
                <a:ext uri="{FF2B5EF4-FFF2-40B4-BE49-F238E27FC236}">
                  <a16:creationId xmlns:a16="http://schemas.microsoft.com/office/drawing/2014/main" id="{5AB11BAF-5377-4234-B6E3-089BD233CB0B}"/>
                </a:ext>
              </a:extLst>
            </p:cNvPr>
            <p:cNvSpPr/>
            <p:nvPr/>
          </p:nvSpPr>
          <p:spPr>
            <a:xfrm>
              <a:off x="4872311" y="1451188"/>
              <a:ext cx="210208" cy="207089"/>
            </a:xfrm>
            <a:prstGeom prst="ellipse">
              <a:avLst/>
            </a:prstGeom>
            <a:solidFill>
              <a:srgbClr val="E64A0E"/>
            </a:solidFill>
            <a:ln w="25400" cap="flat" cmpd="sng" algn="ctr">
              <a:noFill/>
              <a:prstDash val="solid"/>
            </a:ln>
            <a:effectLst/>
          </p:spPr>
          <p:txBody>
            <a:bodyPr lIns="96000" tIns="48000" rIns="96000" bIns="48000"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667" b="0" i="0" u="none" strike="noStrike" kern="0" cap="none" spc="0" normalizeH="0" baseline="0" noProof="0" err="1">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7" name="Freeform 211">
              <a:extLst>
                <a:ext uri="{FF2B5EF4-FFF2-40B4-BE49-F238E27FC236}">
                  <a16:creationId xmlns:a16="http://schemas.microsoft.com/office/drawing/2014/main" id="{879C84F4-749F-4EE7-8CFC-072F16973BB7}"/>
                </a:ext>
              </a:extLst>
            </p:cNvPr>
            <p:cNvSpPr>
              <a:spLocks/>
            </p:cNvSpPr>
            <p:nvPr/>
          </p:nvSpPr>
          <p:spPr bwMode="auto">
            <a:xfrm>
              <a:off x="4894434" y="1495522"/>
              <a:ext cx="165962" cy="133511"/>
            </a:xfrm>
            <a:custGeom>
              <a:avLst/>
              <a:gdLst>
                <a:gd name="T0" fmla="*/ 313 w 800"/>
                <a:gd name="T1" fmla="*/ 315 h 647"/>
                <a:gd name="T2" fmla="*/ 444 w 800"/>
                <a:gd name="T3" fmla="*/ 184 h 647"/>
                <a:gd name="T4" fmla="*/ 596 w 800"/>
                <a:gd name="T5" fmla="*/ 31 h 647"/>
                <a:gd name="T6" fmla="*/ 686 w 800"/>
                <a:gd name="T7" fmla="*/ 31 h 647"/>
                <a:gd name="T8" fmla="*/ 771 w 800"/>
                <a:gd name="T9" fmla="*/ 115 h 647"/>
                <a:gd name="T10" fmla="*/ 772 w 800"/>
                <a:gd name="T11" fmla="*/ 203 h 647"/>
                <a:gd name="T12" fmla="*/ 357 w 800"/>
                <a:gd name="T13" fmla="*/ 618 h 647"/>
                <a:gd name="T14" fmla="*/ 269 w 800"/>
                <a:gd name="T15" fmla="*/ 617 h 647"/>
                <a:gd name="T16" fmla="*/ 29 w 800"/>
                <a:gd name="T17" fmla="*/ 377 h 647"/>
                <a:gd name="T18" fmla="*/ 28 w 800"/>
                <a:gd name="T19" fmla="*/ 290 h 647"/>
                <a:gd name="T20" fmla="*/ 116 w 800"/>
                <a:gd name="T21" fmla="*/ 202 h 647"/>
                <a:gd name="T22" fmla="*/ 201 w 800"/>
                <a:gd name="T23" fmla="*/ 202 h 647"/>
                <a:gd name="T24" fmla="*/ 313 w 800"/>
                <a:gd name="T25" fmla="*/ 31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0" h="647">
                  <a:moveTo>
                    <a:pt x="313" y="315"/>
                  </a:moveTo>
                  <a:cubicBezTo>
                    <a:pt x="358" y="269"/>
                    <a:pt x="401" y="227"/>
                    <a:pt x="444" y="184"/>
                  </a:cubicBezTo>
                  <a:cubicBezTo>
                    <a:pt x="495" y="133"/>
                    <a:pt x="545" y="82"/>
                    <a:pt x="596" y="31"/>
                  </a:cubicBezTo>
                  <a:cubicBezTo>
                    <a:pt x="627" y="1"/>
                    <a:pt x="656" y="0"/>
                    <a:pt x="686" y="31"/>
                  </a:cubicBezTo>
                  <a:cubicBezTo>
                    <a:pt x="715" y="59"/>
                    <a:pt x="743" y="87"/>
                    <a:pt x="771" y="115"/>
                  </a:cubicBezTo>
                  <a:cubicBezTo>
                    <a:pt x="800" y="144"/>
                    <a:pt x="800" y="175"/>
                    <a:pt x="772" y="203"/>
                  </a:cubicBezTo>
                  <a:cubicBezTo>
                    <a:pt x="634" y="341"/>
                    <a:pt x="495" y="480"/>
                    <a:pt x="357" y="618"/>
                  </a:cubicBezTo>
                  <a:cubicBezTo>
                    <a:pt x="328" y="647"/>
                    <a:pt x="298" y="646"/>
                    <a:pt x="269" y="617"/>
                  </a:cubicBezTo>
                  <a:cubicBezTo>
                    <a:pt x="189" y="537"/>
                    <a:pt x="109" y="457"/>
                    <a:pt x="29" y="377"/>
                  </a:cubicBezTo>
                  <a:cubicBezTo>
                    <a:pt x="0" y="349"/>
                    <a:pt x="0" y="318"/>
                    <a:pt x="28" y="290"/>
                  </a:cubicBezTo>
                  <a:cubicBezTo>
                    <a:pt x="57" y="260"/>
                    <a:pt x="86" y="231"/>
                    <a:pt x="116" y="202"/>
                  </a:cubicBezTo>
                  <a:cubicBezTo>
                    <a:pt x="143" y="175"/>
                    <a:pt x="174" y="175"/>
                    <a:pt x="201" y="202"/>
                  </a:cubicBezTo>
                  <a:cubicBezTo>
                    <a:pt x="238" y="239"/>
                    <a:pt x="275" y="276"/>
                    <a:pt x="313" y="315"/>
                  </a:cubicBezTo>
                  <a:close/>
                </a:path>
              </a:pathLst>
            </a:custGeom>
            <a:solidFill>
              <a:srgbClr val="FFFFFF"/>
            </a:solidFill>
            <a:ln>
              <a:noFill/>
            </a:ln>
          </p:spPr>
          <p:txBody>
            <a:bodyPr/>
            <a:lstStyle/>
            <a:p>
              <a:pPr marL="0" marR="0" lvl="0" indent="0"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8" name="Rectangle 245">
              <a:extLst>
                <a:ext uri="{FF2B5EF4-FFF2-40B4-BE49-F238E27FC236}">
                  <a16:creationId xmlns:a16="http://schemas.microsoft.com/office/drawing/2014/main" id="{630E06D0-2646-4B55-9CB4-4571D744B00C}"/>
                </a:ext>
              </a:extLst>
            </p:cNvPr>
            <p:cNvSpPr/>
            <p:nvPr/>
          </p:nvSpPr>
          <p:spPr>
            <a:xfrm>
              <a:off x="5060396" y="1435951"/>
              <a:ext cx="1288234" cy="302757"/>
            </a:xfrm>
            <a:prstGeom prst="rect">
              <a:avLst/>
            </a:prstGeom>
            <a:noFill/>
            <a:ln w="9525" cap="flat" cmpd="sng" algn="ctr">
              <a:noFill/>
              <a:prstDash val="solid"/>
            </a:ln>
            <a:effectLst/>
          </p:spPr>
          <p:txBody>
            <a:bodyPr rtlCol="0" anchor="ctr"/>
            <a:lstStyle/>
            <a:p>
              <a:pPr marL="0" marR="0" lvl="0" indent="0" defTabSz="914377" eaLnBrk="1" fontAlgn="auto" latinLnBrk="0" hangingPunct="1">
                <a:lnSpc>
                  <a:spcPct val="100000"/>
                </a:lnSpc>
                <a:spcBef>
                  <a:spcPts val="0"/>
                </a:spcBef>
                <a:spcAft>
                  <a:spcPts val="0"/>
                </a:spcAft>
                <a:buClrTx/>
                <a:buSzTx/>
                <a:buFontTx/>
                <a:buNone/>
                <a:tabLst/>
                <a:defRPr/>
              </a:pPr>
              <a:r>
                <a:rPr kumimoji="0" lang="en-CA"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T2D remission</a:t>
              </a:r>
              <a:endParaRPr kumimoji="0" lang="en-US" sz="1600" b="0" i="0" u="none" strike="noStrike" kern="0" cap="none" spc="0" normalizeH="0" baseline="0" noProof="0" dirty="0">
                <a:ln>
                  <a:noFill/>
                </a:ln>
                <a:solidFill>
                  <a:srgbClr val="FF0000"/>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159" name="Ovale 158"/>
          <p:cNvSpPr/>
          <p:nvPr/>
        </p:nvSpPr>
        <p:spPr>
          <a:xfrm>
            <a:off x="9407047" y="2286598"/>
            <a:ext cx="1885200" cy="603864"/>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 name="Ovale 159"/>
          <p:cNvSpPr/>
          <p:nvPr/>
        </p:nvSpPr>
        <p:spPr>
          <a:xfrm>
            <a:off x="5702561" y="2176170"/>
            <a:ext cx="1885200" cy="603864"/>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1" name="Ovale 160"/>
          <p:cNvSpPr/>
          <p:nvPr/>
        </p:nvSpPr>
        <p:spPr>
          <a:xfrm>
            <a:off x="3343501" y="2225939"/>
            <a:ext cx="1992609" cy="701968"/>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2" name="Ovale 161"/>
          <p:cNvSpPr/>
          <p:nvPr/>
        </p:nvSpPr>
        <p:spPr>
          <a:xfrm>
            <a:off x="3268101" y="3604794"/>
            <a:ext cx="1992609" cy="701968"/>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3" name="Ovale 162"/>
          <p:cNvSpPr/>
          <p:nvPr/>
        </p:nvSpPr>
        <p:spPr>
          <a:xfrm>
            <a:off x="264439" y="3807014"/>
            <a:ext cx="1992609" cy="1268915"/>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a:extLst>
              <a:ext uri="{FF2B5EF4-FFF2-40B4-BE49-F238E27FC236}">
                <a16:creationId xmlns:a16="http://schemas.microsoft.com/office/drawing/2014/main" id="{76B7ED18-C2E4-C641-A1C9-380DB196A696}"/>
              </a:ext>
            </a:extLst>
          </p:cNvPr>
          <p:cNvSpPr txBox="1"/>
          <p:nvPr/>
        </p:nvSpPr>
        <p:spPr>
          <a:xfrm>
            <a:off x="9455085" y="613139"/>
            <a:ext cx="2377575" cy="461665"/>
          </a:xfrm>
          <a:prstGeom prst="rect">
            <a:avLst/>
          </a:prstGeom>
          <a:noFill/>
        </p:spPr>
        <p:txBody>
          <a:bodyPr wrap="square" rtlCol="0">
            <a:spAutoFit/>
          </a:bodyPr>
          <a:lstStyle/>
          <a:p>
            <a:pPr algn="r"/>
            <a:r>
              <a:rPr lang="it-IT" sz="1200" dirty="0" err="1">
                <a:solidFill>
                  <a:srgbClr val="BA1640"/>
                </a:solidFill>
                <a:latin typeface="Brush Script MT" panose="03060802040406070304" pitchFamily="66" charset="0"/>
              </a:rPr>
              <a:t>Courtesy</a:t>
            </a:r>
            <a:r>
              <a:rPr lang="it-IT" sz="1200" dirty="0">
                <a:solidFill>
                  <a:srgbClr val="BA1640"/>
                </a:solidFill>
                <a:latin typeface="Brush Script MT" panose="03060802040406070304" pitchFamily="66" charset="0"/>
              </a:rPr>
              <a:t> of </a:t>
            </a:r>
          </a:p>
          <a:p>
            <a:pPr algn="r"/>
            <a:r>
              <a:rPr lang="it-IT" sz="1200" dirty="0">
                <a:solidFill>
                  <a:srgbClr val="BA1640"/>
                </a:solidFill>
                <a:latin typeface="Brush Script MT" panose="03060802040406070304" pitchFamily="66" charset="0"/>
              </a:rPr>
              <a:t>dr. Nino Cristiano Chilelli</a:t>
            </a:r>
          </a:p>
        </p:txBody>
      </p:sp>
    </p:spTree>
    <p:extLst>
      <p:ext uri="{BB962C8B-B14F-4D97-AF65-F5344CB8AC3E}">
        <p14:creationId xmlns:p14="http://schemas.microsoft.com/office/powerpoint/2010/main" val="193899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dissolve">
                                      <p:cBhvr>
                                        <p:cTn id="7" dur="500"/>
                                        <p:tgtEl>
                                          <p:spTgt spid="16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9"/>
                                        </p:tgtEl>
                                        <p:attrNameLst>
                                          <p:attrName>style.visibility</p:attrName>
                                        </p:attrNameLst>
                                      </p:cBhvr>
                                      <p:to>
                                        <p:strVal val="visible"/>
                                      </p:to>
                                    </p:set>
                                    <p:animEffect transition="in" filter="dissolve">
                                      <p:cBhvr>
                                        <p:cTn id="10" dur="500"/>
                                        <p:tgtEl>
                                          <p:spTgt spid="15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dissolve">
                                      <p:cBhvr>
                                        <p:cTn id="15" dur="500"/>
                                        <p:tgtEl>
                                          <p:spTgt spid="16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2"/>
                                        </p:tgtEl>
                                        <p:attrNameLst>
                                          <p:attrName>style.visibility</p:attrName>
                                        </p:attrNameLst>
                                      </p:cBhvr>
                                      <p:to>
                                        <p:strVal val="visible"/>
                                      </p:to>
                                    </p:set>
                                    <p:animEffect transition="in" filter="dissolve">
                                      <p:cBhvr>
                                        <p:cTn id="18" dur="500"/>
                                        <p:tgtEl>
                                          <p:spTgt spid="16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63"/>
                                        </p:tgtEl>
                                        <p:attrNameLst>
                                          <p:attrName>style.visibility</p:attrName>
                                        </p:attrNameLst>
                                      </p:cBhvr>
                                      <p:to>
                                        <p:strVal val="visible"/>
                                      </p:to>
                                    </p:set>
                                    <p:animEffect transition="in" filter="dissolve">
                                      <p:cBhvr>
                                        <p:cTn id="21"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animBg="1"/>
      <p:bldP spid="160" grpId="0" animBg="1"/>
      <p:bldP spid="161" grpId="0" animBg="1"/>
      <p:bldP spid="162" grpId="0" animBg="1"/>
      <p:bldP spid="163"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84E49D1-CAD6-3426-B12F-5D805FDEADB3}"/>
              </a:ext>
            </a:extLst>
          </p:cNvPr>
          <p:cNvPicPr>
            <a:picLocks noChangeAspect="1"/>
          </p:cNvPicPr>
          <p:nvPr/>
        </p:nvPicPr>
        <p:blipFill>
          <a:blip r:embed="rId3"/>
          <a:stretch>
            <a:fillRect/>
          </a:stretch>
        </p:blipFill>
        <p:spPr>
          <a:xfrm>
            <a:off x="173620" y="339542"/>
            <a:ext cx="6412376" cy="6178915"/>
          </a:xfrm>
          <a:prstGeom prst="rect">
            <a:avLst/>
          </a:prstGeom>
        </p:spPr>
      </p:pic>
      <p:sp>
        <p:nvSpPr>
          <p:cNvPr id="7" name="CasellaDiTesto 6">
            <a:extLst>
              <a:ext uri="{FF2B5EF4-FFF2-40B4-BE49-F238E27FC236}">
                <a16:creationId xmlns:a16="http://schemas.microsoft.com/office/drawing/2014/main" id="{5811C7A2-56E5-B2D8-78F8-81E00A600BEE}"/>
              </a:ext>
            </a:extLst>
          </p:cNvPr>
          <p:cNvSpPr txBox="1"/>
          <p:nvPr/>
        </p:nvSpPr>
        <p:spPr>
          <a:xfrm>
            <a:off x="7090743" y="1696760"/>
            <a:ext cx="4732662" cy="3139321"/>
          </a:xfrm>
          <a:prstGeom prst="rect">
            <a:avLst/>
          </a:prstGeom>
          <a:noFill/>
        </p:spPr>
        <p:txBody>
          <a:bodyPr wrap="square">
            <a:spAutoFit/>
          </a:bodyPr>
          <a:lstStyle/>
          <a:p>
            <a:pPr algn="just"/>
            <a:r>
              <a:rPr lang="it-IT" dirty="0">
                <a:latin typeface="Calibri" panose="020F0502020204030204" pitchFamily="34" charset="0"/>
                <a:ea typeface="Calibri" panose="020F0502020204030204" pitchFamily="34" charset="0"/>
                <a:cs typeface="Calibri" panose="020F0502020204030204" pitchFamily="34" charset="0"/>
              </a:rPr>
              <a:t>L’accumulo di diverse patologie in quadri di </a:t>
            </a:r>
            <a:r>
              <a:rPr lang="it-IT" b="1" dirty="0" err="1">
                <a:latin typeface="Calibri" panose="020F0502020204030204" pitchFamily="34" charset="0"/>
                <a:ea typeface="Calibri" panose="020F0502020204030204" pitchFamily="34" charset="0"/>
                <a:cs typeface="Calibri" panose="020F0502020204030204" pitchFamily="34" charset="0"/>
              </a:rPr>
              <a:t>multimorbidità</a:t>
            </a:r>
            <a:r>
              <a:rPr lang="it-IT" b="1" dirty="0">
                <a:latin typeface="Calibri" panose="020F0502020204030204" pitchFamily="34" charset="0"/>
                <a:ea typeface="Calibri" panose="020F0502020204030204" pitchFamily="34" charset="0"/>
                <a:cs typeface="Calibri" panose="020F0502020204030204" pitchFamily="34" charset="0"/>
              </a:rPr>
              <a:t> complessa</a:t>
            </a:r>
            <a:r>
              <a:rPr lang="it-IT" dirty="0">
                <a:latin typeface="Calibri" panose="020F0502020204030204" pitchFamily="34" charset="0"/>
                <a:ea typeface="Calibri" panose="020F0502020204030204" pitchFamily="34" charset="0"/>
                <a:cs typeface="Calibri" panose="020F0502020204030204" pitchFamily="34" charset="0"/>
              </a:rPr>
              <a:t> rende difficile la prevenzione se ogni malattia viene affrontata singolarmente.</a:t>
            </a:r>
          </a:p>
          <a:p>
            <a:pPr algn="just"/>
            <a:endParaRPr lang="it-IT" dirty="0">
              <a:latin typeface="Calibri" panose="020F0502020204030204" pitchFamily="34" charset="0"/>
              <a:ea typeface="Calibri" panose="020F0502020204030204" pitchFamily="34" charset="0"/>
              <a:cs typeface="Calibri" panose="020F0502020204030204" pitchFamily="34" charset="0"/>
            </a:endParaRPr>
          </a:p>
          <a:p>
            <a:pPr algn="just"/>
            <a:r>
              <a:rPr lang="it-IT" dirty="0">
                <a:latin typeface="Calibri" panose="020F0502020204030204" pitchFamily="34" charset="0"/>
                <a:ea typeface="Calibri" panose="020F0502020204030204" pitchFamily="34" charset="0"/>
                <a:cs typeface="Calibri" panose="020F0502020204030204" pitchFamily="34" charset="0"/>
              </a:rPr>
              <a:t>L’obesità è associata a una varietà crescente di patologie e potrebbe rappresentare un importante </a:t>
            </a:r>
            <a:r>
              <a:rPr lang="it-IT" b="1" dirty="0">
                <a:latin typeface="Calibri" panose="020F0502020204030204" pitchFamily="34" charset="0"/>
                <a:ea typeface="Calibri" panose="020F0502020204030204" pitchFamily="34" charset="0"/>
                <a:cs typeface="Calibri" panose="020F0502020204030204" pitchFamily="34" charset="0"/>
              </a:rPr>
              <a:t>bersaglio per la prevenzione della </a:t>
            </a:r>
            <a:r>
              <a:rPr lang="it-IT" b="1" dirty="0" err="1">
                <a:latin typeface="Calibri" panose="020F0502020204030204" pitchFamily="34" charset="0"/>
                <a:ea typeface="Calibri" panose="020F0502020204030204" pitchFamily="34" charset="0"/>
                <a:cs typeface="Calibri" panose="020F0502020204030204" pitchFamily="34" charset="0"/>
              </a:rPr>
              <a:t>multimorbidità</a:t>
            </a:r>
            <a:r>
              <a:rPr lang="it-IT" dirty="0">
                <a:latin typeface="Calibri" panose="020F0502020204030204" pitchFamily="34" charset="0"/>
                <a:ea typeface="Calibri" panose="020F0502020204030204" pitchFamily="34" charset="0"/>
                <a:cs typeface="Calibri" panose="020F0502020204030204" pitchFamily="34" charset="0"/>
              </a:rPr>
              <a:t>, evitando la complessità dei regimi preventivi che mirano a più condizioni contemporaneamente.</a:t>
            </a:r>
          </a:p>
        </p:txBody>
      </p:sp>
      <p:sp>
        <p:nvSpPr>
          <p:cNvPr id="11" name="CasellaDiTesto 10">
            <a:extLst>
              <a:ext uri="{FF2B5EF4-FFF2-40B4-BE49-F238E27FC236}">
                <a16:creationId xmlns:a16="http://schemas.microsoft.com/office/drawing/2014/main" id="{814B35DF-A348-ECB9-2EA7-3373A2B3F557}"/>
              </a:ext>
            </a:extLst>
          </p:cNvPr>
          <p:cNvSpPr txBox="1"/>
          <p:nvPr/>
        </p:nvSpPr>
        <p:spPr>
          <a:xfrm>
            <a:off x="0" y="6642556"/>
            <a:ext cx="8055980" cy="215444"/>
          </a:xfrm>
          <a:prstGeom prst="rect">
            <a:avLst/>
          </a:prstGeom>
          <a:noFill/>
        </p:spPr>
        <p:txBody>
          <a:bodyPr wrap="square">
            <a:spAutoFit/>
          </a:bodyPr>
          <a:lstStyle/>
          <a:p>
            <a:r>
              <a:rPr lang="it-IT" sz="800" dirty="0" err="1"/>
              <a:t>Kivimäki</a:t>
            </a:r>
            <a:r>
              <a:rPr lang="it-IT" sz="800" dirty="0"/>
              <a:t>, M. et al. (2022). Body-mass index and risk of </a:t>
            </a:r>
            <a:r>
              <a:rPr lang="it-IT" sz="800" dirty="0" err="1"/>
              <a:t>obesity-related</a:t>
            </a:r>
            <a:r>
              <a:rPr lang="it-IT" sz="800" dirty="0"/>
              <a:t> </a:t>
            </a:r>
            <a:r>
              <a:rPr lang="it-IT" sz="800" dirty="0" err="1"/>
              <a:t>complex</a:t>
            </a:r>
            <a:r>
              <a:rPr lang="it-IT" sz="800" dirty="0"/>
              <a:t> </a:t>
            </a:r>
            <a:r>
              <a:rPr lang="it-IT" sz="800" dirty="0" err="1"/>
              <a:t>multimorbidity</a:t>
            </a:r>
            <a:r>
              <a:rPr lang="it-IT" sz="800" dirty="0"/>
              <a:t>: an </a:t>
            </a:r>
            <a:r>
              <a:rPr lang="it-IT" sz="800" dirty="0" err="1"/>
              <a:t>observational</a:t>
            </a:r>
            <a:r>
              <a:rPr lang="it-IT" sz="800" dirty="0"/>
              <a:t> </a:t>
            </a:r>
            <a:r>
              <a:rPr lang="it-IT" sz="800" dirty="0" err="1"/>
              <a:t>multicohort</a:t>
            </a:r>
            <a:r>
              <a:rPr lang="it-IT" sz="800" dirty="0"/>
              <a:t> study. The Lancet </a:t>
            </a:r>
            <a:r>
              <a:rPr lang="it-IT" sz="800" dirty="0" err="1"/>
              <a:t>Diabetes</a:t>
            </a:r>
            <a:r>
              <a:rPr lang="it-IT" sz="800" dirty="0"/>
              <a:t> &amp; </a:t>
            </a:r>
            <a:r>
              <a:rPr lang="it-IT" sz="800" dirty="0" err="1"/>
              <a:t>Endocrinology</a:t>
            </a:r>
            <a:endParaRPr lang="it-IT" sz="800" dirty="0"/>
          </a:p>
        </p:txBody>
      </p:sp>
    </p:spTree>
    <p:extLst>
      <p:ext uri="{BB962C8B-B14F-4D97-AF65-F5344CB8AC3E}">
        <p14:creationId xmlns:p14="http://schemas.microsoft.com/office/powerpoint/2010/main" val="31534088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7">
            <a:extLst>
              <a:ext uri="{FF2B5EF4-FFF2-40B4-BE49-F238E27FC236}">
                <a16:creationId xmlns:a16="http://schemas.microsoft.com/office/drawing/2014/main" id="{43243E89-9FBE-864C-8B5A-2F41246B59B8}"/>
              </a:ext>
            </a:extLst>
          </p:cNvPr>
          <p:cNvSpPr>
            <a:spLocks noChangeArrowheads="1"/>
          </p:cNvSpPr>
          <p:nvPr/>
        </p:nvSpPr>
        <p:spPr bwMode="auto">
          <a:xfrm>
            <a:off x="985044" y="511822"/>
            <a:ext cx="10914398"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2" name="CasellaDiTesto 1">
            <a:extLst>
              <a:ext uri="{FF2B5EF4-FFF2-40B4-BE49-F238E27FC236}">
                <a16:creationId xmlns:a16="http://schemas.microsoft.com/office/drawing/2014/main" id="{D04FA982-ED0D-0946-8FB9-6BB9CF291CB9}"/>
              </a:ext>
            </a:extLst>
          </p:cNvPr>
          <p:cNvSpPr txBox="1"/>
          <p:nvPr/>
        </p:nvSpPr>
        <p:spPr>
          <a:xfrm>
            <a:off x="2651084" y="624746"/>
            <a:ext cx="7582317" cy="523220"/>
          </a:xfrm>
          <a:prstGeom prst="rect">
            <a:avLst/>
          </a:prstGeom>
          <a:noFill/>
        </p:spPr>
        <p:txBody>
          <a:bodyPr wrap="square" rtlCol="0">
            <a:spAutoFit/>
          </a:bodyPr>
          <a:lstStyle/>
          <a:p>
            <a:pPr algn="ctr"/>
            <a:r>
              <a:rPr lang="it-IT" sz="2800" b="1" dirty="0">
                <a:solidFill>
                  <a:srgbClr val="002060"/>
                </a:solidFill>
                <a:latin typeface="Montserrat" pitchFamily="2" charset="77"/>
              </a:rPr>
              <a:t>Obiettivi della dietoterapia e soluzioni</a:t>
            </a:r>
          </a:p>
        </p:txBody>
      </p:sp>
      <p:sp>
        <p:nvSpPr>
          <p:cNvPr id="7" name="CasellaDiTesto 6">
            <a:extLst>
              <a:ext uri="{FF2B5EF4-FFF2-40B4-BE49-F238E27FC236}">
                <a16:creationId xmlns:a16="http://schemas.microsoft.com/office/drawing/2014/main" id="{69F781A4-DF61-447B-92F9-95BA9D6800A8}"/>
              </a:ext>
            </a:extLst>
          </p:cNvPr>
          <p:cNvSpPr txBox="1"/>
          <p:nvPr/>
        </p:nvSpPr>
        <p:spPr>
          <a:xfrm>
            <a:off x="289018" y="1620568"/>
            <a:ext cx="6096000" cy="4893647"/>
          </a:xfrm>
          <a:prstGeom prst="rect">
            <a:avLst/>
          </a:prstGeom>
          <a:noFill/>
        </p:spPr>
        <p:txBody>
          <a:bodyPr wrap="square">
            <a:spAutoFit/>
          </a:bodyPr>
          <a:lstStyle/>
          <a:p>
            <a:pPr algn="l"/>
            <a:r>
              <a:rPr lang="it-IT" sz="2400" b="1" i="0" dirty="0">
                <a:solidFill>
                  <a:srgbClr val="000000"/>
                </a:solidFill>
                <a:effectLst/>
                <a:latin typeface="Montserrat" pitchFamily="2" charset="77"/>
              </a:rPr>
              <a:t>OBIETTIVI NUTRIZIONALI DURANTE TERAPIA GLP-1</a:t>
            </a:r>
          </a:p>
          <a:p>
            <a:pPr algn="l"/>
            <a:endParaRPr lang="it-IT" sz="2400" b="1" i="0" dirty="0">
              <a:solidFill>
                <a:srgbClr val="000000"/>
              </a:solidFill>
              <a:effectLst/>
              <a:latin typeface="Montserrat" pitchFamily="2" charset="77"/>
            </a:endParaRPr>
          </a:p>
          <a:p>
            <a:pPr marL="457200" indent="-457200" algn="l">
              <a:buAutoNum type="arabicPeriod"/>
            </a:pPr>
            <a:r>
              <a:rPr lang="it-IT" sz="2400" b="1" i="0" dirty="0">
                <a:solidFill>
                  <a:srgbClr val="000000"/>
                </a:solidFill>
                <a:effectLst/>
                <a:latin typeface="Montserrat" pitchFamily="2" charset="77"/>
              </a:rPr>
              <a:t>Supportare la perdita di peso</a:t>
            </a:r>
            <a:br>
              <a:rPr lang="it-IT" sz="2400" b="0" i="0" dirty="0">
                <a:solidFill>
                  <a:srgbClr val="000000"/>
                </a:solidFill>
                <a:effectLst/>
                <a:latin typeface="Montserrat" pitchFamily="2" charset="77"/>
              </a:rPr>
            </a:br>
            <a:r>
              <a:rPr lang="it-IT" sz="2400" b="0" i="0" dirty="0">
                <a:solidFill>
                  <a:srgbClr val="000000"/>
                </a:solidFill>
                <a:effectLst/>
                <a:latin typeface="Montserrat" pitchFamily="2" charset="77"/>
              </a:rPr>
              <a:t>tessuto adiposo ↓, </a:t>
            </a:r>
            <a:r>
              <a:rPr lang="it-IT" sz="2400" b="1" i="0" dirty="0">
                <a:solidFill>
                  <a:srgbClr val="000000"/>
                </a:solidFill>
                <a:effectLst/>
                <a:latin typeface="Montserrat" pitchFamily="2" charset="77"/>
              </a:rPr>
              <a:t>massa muscolare preservata</a:t>
            </a:r>
          </a:p>
          <a:p>
            <a:pPr marL="457200" indent="-457200" algn="l">
              <a:buAutoNum type="arabicPeriod"/>
            </a:pPr>
            <a:endParaRPr lang="it-IT" sz="2400" b="0" i="0" dirty="0">
              <a:solidFill>
                <a:srgbClr val="000000"/>
              </a:solidFill>
              <a:effectLst/>
              <a:latin typeface="Montserrat" pitchFamily="2" charset="77"/>
            </a:endParaRPr>
          </a:p>
          <a:p>
            <a:pPr algn="l"/>
            <a:r>
              <a:rPr lang="it-IT" sz="2400" b="1" i="0" dirty="0">
                <a:solidFill>
                  <a:srgbClr val="000000"/>
                </a:solidFill>
                <a:effectLst/>
                <a:latin typeface="Montserrat" pitchFamily="2" charset="77"/>
              </a:rPr>
              <a:t>2. Ridurre eventi avversi GI</a:t>
            </a:r>
            <a:br>
              <a:rPr lang="it-IT" sz="2400" b="0" i="0" dirty="0">
                <a:solidFill>
                  <a:srgbClr val="000000"/>
                </a:solidFill>
                <a:effectLst/>
                <a:latin typeface="Montserrat" pitchFamily="2" charset="77"/>
              </a:rPr>
            </a:br>
            <a:r>
              <a:rPr lang="it-IT" sz="2400" b="0" i="0" dirty="0">
                <a:solidFill>
                  <a:srgbClr val="000000"/>
                </a:solidFill>
                <a:effectLst/>
                <a:latin typeface="Montserrat" pitchFamily="2" charset="77"/>
              </a:rPr>
              <a:t>→ nausea, vomito, stipsi, reflusso</a:t>
            </a:r>
          </a:p>
          <a:p>
            <a:pPr algn="l"/>
            <a:endParaRPr lang="it-IT" sz="2400" b="0" i="0" dirty="0">
              <a:solidFill>
                <a:srgbClr val="000000"/>
              </a:solidFill>
              <a:effectLst/>
              <a:latin typeface="Montserrat" pitchFamily="2" charset="77"/>
            </a:endParaRPr>
          </a:p>
          <a:p>
            <a:pPr algn="l"/>
            <a:r>
              <a:rPr lang="it-IT" sz="2400" b="1" i="0" dirty="0">
                <a:solidFill>
                  <a:srgbClr val="000000"/>
                </a:solidFill>
                <a:effectLst/>
                <a:latin typeface="Montserrat" pitchFamily="2" charset="77"/>
              </a:rPr>
              <a:t>3. Prevenire carenze nutrizionali</a:t>
            </a:r>
            <a:br>
              <a:rPr lang="it-IT" sz="2400" b="0" i="0" dirty="0">
                <a:solidFill>
                  <a:srgbClr val="000000"/>
                </a:solidFill>
                <a:effectLst/>
                <a:latin typeface="Montserrat" pitchFamily="2" charset="77"/>
              </a:rPr>
            </a:br>
            <a:r>
              <a:rPr lang="it-IT" sz="2400" b="0" i="0" dirty="0">
                <a:solidFill>
                  <a:srgbClr val="000000"/>
                </a:solidFill>
                <a:effectLst/>
                <a:latin typeface="Montserrat" pitchFamily="2" charset="77"/>
              </a:rPr>
              <a:t>→ ridotto introito calorico ≠ adeguato introito nutrizionale</a:t>
            </a:r>
          </a:p>
        </p:txBody>
      </p:sp>
      <p:sp>
        <p:nvSpPr>
          <p:cNvPr id="9" name="CasellaDiTesto 8">
            <a:extLst>
              <a:ext uri="{FF2B5EF4-FFF2-40B4-BE49-F238E27FC236}">
                <a16:creationId xmlns:a16="http://schemas.microsoft.com/office/drawing/2014/main" id="{E765E35D-6735-3AEB-E32D-9AE2FFD40002}"/>
              </a:ext>
            </a:extLst>
          </p:cNvPr>
          <p:cNvSpPr txBox="1"/>
          <p:nvPr/>
        </p:nvSpPr>
        <p:spPr>
          <a:xfrm>
            <a:off x="6644811" y="1851401"/>
            <a:ext cx="5258171" cy="4431983"/>
          </a:xfrm>
          <a:prstGeom prst="rect">
            <a:avLst/>
          </a:prstGeom>
          <a:noFill/>
        </p:spPr>
        <p:txBody>
          <a:bodyPr wrap="none" rtlCol="0">
            <a:spAutoFit/>
          </a:bodyPr>
          <a:lstStyle/>
          <a:p>
            <a:pPr algn="l"/>
            <a:r>
              <a:rPr lang="it-IT" sz="2400" b="1" i="0" dirty="0">
                <a:solidFill>
                  <a:srgbClr val="000000"/>
                </a:solidFill>
                <a:effectLst/>
                <a:latin typeface="Montserrat" pitchFamily="2" charset="77"/>
              </a:rPr>
              <a:t>1. Proteine</a:t>
            </a:r>
            <a:endParaRPr lang="it-IT" sz="2400" b="0" i="0" dirty="0">
              <a:solidFill>
                <a:srgbClr val="000000"/>
              </a:solidFill>
              <a:effectLst/>
              <a:latin typeface="Montserrat" pitchFamily="2" charset="77"/>
            </a:endParaRPr>
          </a:p>
          <a:p>
            <a:pPr algn="l"/>
            <a:r>
              <a:rPr lang="it-IT" sz="2400" b="1" i="0" dirty="0">
                <a:solidFill>
                  <a:srgbClr val="000000"/>
                </a:solidFill>
                <a:effectLst/>
                <a:latin typeface="Montserrat" pitchFamily="2" charset="77"/>
              </a:rPr>
              <a:t>1,0–1,2 g/kg peso ideale/die</a:t>
            </a:r>
            <a:endParaRPr lang="it-IT" sz="2400" b="0" i="0" dirty="0">
              <a:solidFill>
                <a:srgbClr val="000000"/>
              </a:solidFill>
              <a:effectLst/>
              <a:latin typeface="Montserrat" pitchFamily="2" charset="77"/>
            </a:endParaRPr>
          </a:p>
          <a:p>
            <a:pPr algn="l"/>
            <a:r>
              <a:rPr lang="it-IT" sz="2400" b="0" i="0" dirty="0">
                <a:solidFill>
                  <a:srgbClr val="000000"/>
                </a:solidFill>
                <a:effectLst/>
                <a:latin typeface="Montserrat" pitchFamily="2" charset="77"/>
              </a:rPr>
              <a:t>fino a </a:t>
            </a:r>
            <a:r>
              <a:rPr lang="it-IT" sz="2400" b="1" i="0" dirty="0">
                <a:solidFill>
                  <a:srgbClr val="000000"/>
                </a:solidFill>
                <a:effectLst/>
                <a:latin typeface="Montserrat" pitchFamily="2" charset="77"/>
              </a:rPr>
              <a:t>1,5 g/kg</a:t>
            </a:r>
            <a:r>
              <a:rPr lang="it-IT" sz="2400" b="0" i="0" dirty="0">
                <a:solidFill>
                  <a:srgbClr val="000000"/>
                </a:solidFill>
                <a:effectLst/>
                <a:latin typeface="Montserrat" pitchFamily="2" charset="77"/>
              </a:rPr>
              <a:t> in soggetti anziani</a:t>
            </a:r>
          </a:p>
          <a:p>
            <a:pPr algn="l"/>
            <a:r>
              <a:rPr lang="it-IT" sz="2400" b="0" i="0" dirty="0">
                <a:solidFill>
                  <a:srgbClr val="000000"/>
                </a:solidFill>
                <a:effectLst/>
                <a:latin typeface="Montserrat" pitchFamily="2" charset="77"/>
              </a:rPr>
              <a:t>o </a:t>
            </a:r>
            <a:r>
              <a:rPr lang="it-IT" sz="2400" b="0" i="0" dirty="0" err="1">
                <a:solidFill>
                  <a:srgbClr val="000000"/>
                </a:solidFill>
                <a:effectLst/>
                <a:latin typeface="Montserrat" pitchFamily="2" charset="77"/>
              </a:rPr>
              <a:t>sarcopenici</a:t>
            </a:r>
            <a:r>
              <a:rPr lang="it-IT" sz="2400" b="0" i="0" dirty="0">
                <a:solidFill>
                  <a:srgbClr val="000000"/>
                </a:solidFill>
                <a:effectLst/>
                <a:latin typeface="Montserrat" pitchFamily="2" charset="77"/>
              </a:rPr>
              <a:t> </a:t>
            </a:r>
          </a:p>
          <a:p>
            <a:pPr algn="l"/>
            <a:endParaRPr lang="it-IT" sz="2400" dirty="0">
              <a:solidFill>
                <a:srgbClr val="000000"/>
              </a:solidFill>
              <a:latin typeface="Montserrat" pitchFamily="2" charset="77"/>
            </a:endParaRPr>
          </a:p>
          <a:p>
            <a:pPr algn="l"/>
            <a:r>
              <a:rPr lang="it-IT" sz="2400" dirty="0">
                <a:solidFill>
                  <a:srgbClr val="000000"/>
                </a:solidFill>
                <a:latin typeface="Montserrat" pitchFamily="2" charset="77"/>
              </a:rPr>
              <a:t>2. Dieta </a:t>
            </a:r>
            <a:r>
              <a:rPr lang="it-IT" sz="2400" b="1" dirty="0">
                <a:solidFill>
                  <a:srgbClr val="000000"/>
                </a:solidFill>
                <a:latin typeface="Montserrat" pitchFamily="2" charset="77"/>
              </a:rPr>
              <a:t>frazionata</a:t>
            </a:r>
            <a:r>
              <a:rPr lang="it-IT" sz="2400" dirty="0">
                <a:solidFill>
                  <a:srgbClr val="000000"/>
                </a:solidFill>
                <a:latin typeface="Montserrat" pitchFamily="2" charset="77"/>
              </a:rPr>
              <a:t>, asciutta,</a:t>
            </a:r>
          </a:p>
          <a:p>
            <a:pPr algn="l"/>
            <a:r>
              <a:rPr lang="it-IT" sz="2400" dirty="0">
                <a:solidFill>
                  <a:srgbClr val="000000"/>
                </a:solidFill>
                <a:latin typeface="Montserrat" pitchFamily="2" charset="77"/>
              </a:rPr>
              <a:t>idratazione, fibre.</a:t>
            </a:r>
          </a:p>
          <a:p>
            <a:pPr algn="l"/>
            <a:r>
              <a:rPr lang="it-IT" sz="2400" dirty="0">
                <a:solidFill>
                  <a:srgbClr val="000000"/>
                </a:solidFill>
                <a:latin typeface="Montserrat" pitchFamily="2" charset="77"/>
              </a:rPr>
              <a:t>Ridurre i volumi degli alimenti</a:t>
            </a:r>
          </a:p>
          <a:p>
            <a:pPr algn="l"/>
            <a:r>
              <a:rPr lang="it-IT" sz="2400" dirty="0">
                <a:solidFill>
                  <a:srgbClr val="000000"/>
                </a:solidFill>
                <a:latin typeface="Montserrat" pitchFamily="2" charset="77"/>
              </a:rPr>
              <a:t>contenenti fibre</a:t>
            </a:r>
          </a:p>
          <a:p>
            <a:pPr algn="l"/>
            <a:endParaRPr lang="it-IT" sz="2400" dirty="0">
              <a:solidFill>
                <a:srgbClr val="000000"/>
              </a:solidFill>
              <a:latin typeface="Montserrat" pitchFamily="2" charset="77"/>
            </a:endParaRPr>
          </a:p>
          <a:p>
            <a:pPr algn="l"/>
            <a:r>
              <a:rPr lang="it-IT" sz="2400" b="0" i="0" dirty="0">
                <a:solidFill>
                  <a:srgbClr val="000000"/>
                </a:solidFill>
                <a:effectLst/>
                <a:latin typeface="Montserrat" pitchFamily="2" charset="77"/>
              </a:rPr>
              <a:t>3. Dieta </a:t>
            </a:r>
            <a:r>
              <a:rPr lang="it-IT" sz="2400" b="1" i="0" dirty="0">
                <a:solidFill>
                  <a:srgbClr val="000000"/>
                </a:solidFill>
                <a:effectLst/>
                <a:latin typeface="Montserrat" pitchFamily="2" charset="77"/>
              </a:rPr>
              <a:t>ipocalorica</a:t>
            </a:r>
            <a:r>
              <a:rPr lang="it-IT" sz="2400" b="0" i="0" dirty="0">
                <a:solidFill>
                  <a:srgbClr val="000000"/>
                </a:solidFill>
                <a:effectLst/>
                <a:latin typeface="Montserrat" pitchFamily="2" charset="77"/>
              </a:rPr>
              <a:t> bilanciata</a:t>
            </a:r>
          </a:p>
          <a:p>
            <a:endParaRPr lang="it-IT" dirty="0"/>
          </a:p>
        </p:txBody>
      </p:sp>
    </p:spTree>
    <p:extLst>
      <p:ext uri="{BB962C8B-B14F-4D97-AF65-F5344CB8AC3E}">
        <p14:creationId xmlns:p14="http://schemas.microsoft.com/office/powerpoint/2010/main" val="1936244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871C20B-B9BB-AC02-FCF4-9699DF73334D}"/>
              </a:ext>
            </a:extLst>
          </p:cNvPr>
          <p:cNvPicPr>
            <a:picLocks noChangeAspect="1"/>
          </p:cNvPicPr>
          <p:nvPr/>
        </p:nvPicPr>
        <p:blipFill>
          <a:blip r:embed="rId2"/>
          <a:stretch>
            <a:fillRect/>
          </a:stretch>
        </p:blipFill>
        <p:spPr>
          <a:xfrm>
            <a:off x="68826" y="344602"/>
            <a:ext cx="5187613" cy="1149189"/>
          </a:xfrm>
          <a:prstGeom prst="rect">
            <a:avLst/>
          </a:prstGeom>
        </p:spPr>
      </p:pic>
      <p:pic>
        <p:nvPicPr>
          <p:cNvPr id="5" name="Immagine 4">
            <a:extLst>
              <a:ext uri="{FF2B5EF4-FFF2-40B4-BE49-F238E27FC236}">
                <a16:creationId xmlns:a16="http://schemas.microsoft.com/office/drawing/2014/main" id="{92E03659-E15E-64F2-31A1-3AFCADE35299}"/>
              </a:ext>
            </a:extLst>
          </p:cNvPr>
          <p:cNvPicPr>
            <a:picLocks noChangeAspect="1"/>
          </p:cNvPicPr>
          <p:nvPr/>
        </p:nvPicPr>
        <p:blipFill>
          <a:blip r:embed="rId3"/>
          <a:stretch>
            <a:fillRect/>
          </a:stretch>
        </p:blipFill>
        <p:spPr>
          <a:xfrm>
            <a:off x="4109884" y="927491"/>
            <a:ext cx="7901010" cy="5585907"/>
          </a:xfrm>
          <a:prstGeom prst="rect">
            <a:avLst/>
          </a:prstGeom>
        </p:spPr>
      </p:pic>
    </p:spTree>
    <p:extLst>
      <p:ext uri="{BB962C8B-B14F-4D97-AF65-F5344CB8AC3E}">
        <p14:creationId xmlns:p14="http://schemas.microsoft.com/office/powerpoint/2010/main" val="132832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E862498-1A5A-A7FD-33B3-D41C4BBB1580}"/>
              </a:ext>
            </a:extLst>
          </p:cNvPr>
          <p:cNvPicPr>
            <a:picLocks noChangeAspect="1"/>
          </p:cNvPicPr>
          <p:nvPr/>
        </p:nvPicPr>
        <p:blipFill>
          <a:blip r:embed="rId2"/>
          <a:stretch>
            <a:fillRect/>
          </a:stretch>
        </p:blipFill>
        <p:spPr>
          <a:xfrm>
            <a:off x="5114693" y="2178155"/>
            <a:ext cx="6591609" cy="3542011"/>
          </a:xfrm>
          <a:prstGeom prst="rect">
            <a:avLst/>
          </a:prstGeom>
        </p:spPr>
      </p:pic>
      <p:pic>
        <p:nvPicPr>
          <p:cNvPr id="4" name="Immagine 3">
            <a:extLst>
              <a:ext uri="{FF2B5EF4-FFF2-40B4-BE49-F238E27FC236}">
                <a16:creationId xmlns:a16="http://schemas.microsoft.com/office/drawing/2014/main" id="{C31DB626-9A5E-6E6F-C8AA-5D848923F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98" y="668259"/>
            <a:ext cx="3855844" cy="5521481"/>
          </a:xfrm>
          <a:prstGeom prst="rect">
            <a:avLst/>
          </a:prstGeom>
        </p:spPr>
      </p:pic>
      <p:sp>
        <p:nvSpPr>
          <p:cNvPr id="5" name="CasellaDiTesto 4">
            <a:extLst>
              <a:ext uri="{FF2B5EF4-FFF2-40B4-BE49-F238E27FC236}">
                <a16:creationId xmlns:a16="http://schemas.microsoft.com/office/drawing/2014/main" id="{603C84CE-B232-56BE-44F5-4F585C281E15}"/>
              </a:ext>
            </a:extLst>
          </p:cNvPr>
          <p:cNvSpPr txBox="1"/>
          <p:nvPr/>
        </p:nvSpPr>
        <p:spPr>
          <a:xfrm>
            <a:off x="4936273" y="772727"/>
            <a:ext cx="6770029" cy="11077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defTabSz="609585" hangingPunct="0"/>
            <a:r>
              <a:rPr lang="it-IT" sz="2133"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Già dal sovrappeso complicato è indicata terapia farmacologica </a:t>
            </a:r>
          </a:p>
          <a:p>
            <a:pPr algn="ctr" defTabSz="609585" hangingPunct="0"/>
            <a:r>
              <a:rPr lang="it-IT" sz="2133"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associata a lifestyle </a:t>
            </a:r>
            <a:r>
              <a:rPr lang="it-IT" sz="2133"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change</a:t>
            </a:r>
            <a:r>
              <a:rPr lang="it-IT" sz="2133"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a:t>
            </a:r>
            <a:endParaRPr lang="it-IT" sz="2133" baseline="30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15899528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7">
            <a:extLst>
              <a:ext uri="{FF2B5EF4-FFF2-40B4-BE49-F238E27FC236}">
                <a16:creationId xmlns:a16="http://schemas.microsoft.com/office/drawing/2014/main" id="{43243E89-9FBE-864C-8B5A-2F41246B59B8}"/>
              </a:ext>
            </a:extLst>
          </p:cNvPr>
          <p:cNvSpPr>
            <a:spLocks noChangeArrowheads="1"/>
          </p:cNvSpPr>
          <p:nvPr/>
        </p:nvSpPr>
        <p:spPr bwMode="auto">
          <a:xfrm>
            <a:off x="985044" y="511822"/>
            <a:ext cx="10914398"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2" name="CasellaDiTesto 1">
            <a:extLst>
              <a:ext uri="{FF2B5EF4-FFF2-40B4-BE49-F238E27FC236}">
                <a16:creationId xmlns:a16="http://schemas.microsoft.com/office/drawing/2014/main" id="{D04FA982-ED0D-0946-8FB9-6BB9CF291CB9}"/>
              </a:ext>
            </a:extLst>
          </p:cNvPr>
          <p:cNvSpPr txBox="1"/>
          <p:nvPr/>
        </p:nvSpPr>
        <p:spPr>
          <a:xfrm>
            <a:off x="2651084" y="624746"/>
            <a:ext cx="7582317" cy="523220"/>
          </a:xfrm>
          <a:prstGeom prst="rect">
            <a:avLst/>
          </a:prstGeom>
          <a:noFill/>
        </p:spPr>
        <p:txBody>
          <a:bodyPr wrap="square" rtlCol="0">
            <a:spAutoFit/>
          </a:bodyPr>
          <a:lstStyle/>
          <a:p>
            <a:pPr algn="ctr"/>
            <a:r>
              <a:rPr lang="it-IT" sz="2800" b="1" dirty="0">
                <a:solidFill>
                  <a:srgbClr val="002060"/>
                </a:solidFill>
                <a:latin typeface="Montserrat" pitchFamily="2" charset="77"/>
              </a:rPr>
              <a:t>Trucchi</a:t>
            </a:r>
          </a:p>
        </p:txBody>
      </p:sp>
      <p:sp>
        <p:nvSpPr>
          <p:cNvPr id="7" name="CasellaDiTesto 6">
            <a:extLst>
              <a:ext uri="{FF2B5EF4-FFF2-40B4-BE49-F238E27FC236}">
                <a16:creationId xmlns:a16="http://schemas.microsoft.com/office/drawing/2014/main" id="{69F781A4-DF61-447B-92F9-95BA9D6800A8}"/>
              </a:ext>
            </a:extLst>
          </p:cNvPr>
          <p:cNvSpPr txBox="1"/>
          <p:nvPr/>
        </p:nvSpPr>
        <p:spPr>
          <a:xfrm>
            <a:off x="513891" y="1599153"/>
            <a:ext cx="11856701" cy="4708981"/>
          </a:xfrm>
          <a:prstGeom prst="rect">
            <a:avLst/>
          </a:prstGeom>
          <a:noFill/>
        </p:spPr>
        <p:txBody>
          <a:bodyPr wrap="square">
            <a:spAutoFit/>
          </a:bodyPr>
          <a:lstStyle/>
          <a:p>
            <a:pPr marL="342900" indent="-342900" algn="l">
              <a:buFont typeface="Arial" panose="020B0604020202020204" pitchFamily="34" charset="0"/>
              <a:buChar char="•"/>
            </a:pPr>
            <a:r>
              <a:rPr lang="it-IT" sz="2000" b="1" i="0" dirty="0">
                <a:solidFill>
                  <a:srgbClr val="000000"/>
                </a:solidFill>
                <a:effectLst/>
                <a:latin typeface="Montserrat" pitchFamily="2" charset="77"/>
              </a:rPr>
              <a:t>Cotture che fanno perdere acqua alle verdure</a:t>
            </a:r>
          </a:p>
          <a:p>
            <a:pPr marL="342900" indent="-342900" algn="l">
              <a:buFont typeface="Arial" panose="020B0604020202020204" pitchFamily="34" charset="0"/>
              <a:buChar char="•"/>
            </a:pPr>
            <a:endParaRPr lang="it-IT" sz="2000" b="1" dirty="0">
              <a:solidFill>
                <a:srgbClr val="000000"/>
              </a:solidFill>
              <a:latin typeface="Montserrat" pitchFamily="2" charset="77"/>
            </a:endParaRPr>
          </a:p>
          <a:p>
            <a:pPr marL="342900" indent="-342900" algn="l">
              <a:buFont typeface="Arial" panose="020B0604020202020204" pitchFamily="34" charset="0"/>
              <a:buChar char="•"/>
            </a:pPr>
            <a:r>
              <a:rPr lang="it-IT" sz="2000" b="1" i="0" dirty="0">
                <a:solidFill>
                  <a:srgbClr val="000000"/>
                </a:solidFill>
                <a:effectLst/>
                <a:latin typeface="Montserrat" pitchFamily="2" charset="77"/>
              </a:rPr>
              <a:t>Proteine vegetali: tofu, legumi decorticati, pasta di legumi</a:t>
            </a:r>
          </a:p>
          <a:p>
            <a:pPr marL="342900" indent="-342900" algn="l">
              <a:buFont typeface="Arial" panose="020B0604020202020204" pitchFamily="34" charset="0"/>
              <a:buChar char="•"/>
            </a:pPr>
            <a:endParaRPr lang="it-IT" sz="2000" b="1" dirty="0">
              <a:solidFill>
                <a:srgbClr val="000000"/>
              </a:solidFill>
              <a:latin typeface="Montserrat" pitchFamily="2" charset="77"/>
            </a:endParaRPr>
          </a:p>
          <a:p>
            <a:pPr marL="342900" indent="-342900" algn="l">
              <a:buFont typeface="Arial" panose="020B0604020202020204" pitchFamily="34" charset="0"/>
              <a:buChar char="•"/>
            </a:pPr>
            <a:r>
              <a:rPr lang="it-IT" sz="2000" b="1" i="0" dirty="0">
                <a:solidFill>
                  <a:srgbClr val="000000"/>
                </a:solidFill>
                <a:effectLst/>
                <a:latin typeface="Montserrat" pitchFamily="2" charset="77"/>
              </a:rPr>
              <a:t>Yogurt colati</a:t>
            </a:r>
          </a:p>
          <a:p>
            <a:pPr marL="342900" indent="-342900" algn="l">
              <a:buFont typeface="Arial" panose="020B0604020202020204" pitchFamily="34" charset="0"/>
              <a:buChar char="•"/>
            </a:pPr>
            <a:endParaRPr lang="it-IT" sz="2000" b="1" dirty="0">
              <a:solidFill>
                <a:srgbClr val="000000"/>
              </a:solidFill>
              <a:latin typeface="Montserrat" pitchFamily="2" charset="77"/>
            </a:endParaRPr>
          </a:p>
          <a:p>
            <a:pPr marL="342900" indent="-342900" algn="l">
              <a:buFont typeface="Arial" panose="020B0604020202020204" pitchFamily="34" charset="0"/>
              <a:buChar char="•"/>
            </a:pPr>
            <a:r>
              <a:rPr lang="it-IT" sz="2000" b="1" i="0" dirty="0">
                <a:solidFill>
                  <a:srgbClr val="000000"/>
                </a:solidFill>
                <a:effectLst/>
                <a:latin typeface="Montserrat" pitchFamily="2" charset="77"/>
              </a:rPr>
              <a:t>Pasta con aggiunta di proteine vegetali</a:t>
            </a:r>
            <a:endParaRPr lang="it-IT" sz="2000" dirty="0">
              <a:solidFill>
                <a:srgbClr val="000000"/>
              </a:solidFill>
              <a:latin typeface="Montserrat" pitchFamily="2" charset="77"/>
            </a:endParaRPr>
          </a:p>
          <a:p>
            <a:pPr marL="342900" indent="-342900" algn="l">
              <a:buFont typeface="Arial" panose="020B0604020202020204" pitchFamily="34" charset="0"/>
              <a:buChar char="•"/>
            </a:pPr>
            <a:endParaRPr lang="it-IT" sz="2000" b="1" i="0" dirty="0">
              <a:solidFill>
                <a:srgbClr val="000000"/>
              </a:solidFill>
              <a:effectLst/>
              <a:latin typeface="Montserrat" pitchFamily="2" charset="77"/>
            </a:endParaRPr>
          </a:p>
          <a:p>
            <a:pPr marL="342900" indent="-342900" algn="l">
              <a:buFont typeface="Arial" panose="020B0604020202020204" pitchFamily="34" charset="0"/>
              <a:buChar char="•"/>
            </a:pPr>
            <a:r>
              <a:rPr lang="it-IT" sz="2000" b="1" dirty="0">
                <a:solidFill>
                  <a:srgbClr val="000000"/>
                </a:solidFill>
                <a:latin typeface="Montserrat" pitchFamily="2" charset="77"/>
              </a:rPr>
              <a:t>Cereali «asciutti»</a:t>
            </a:r>
          </a:p>
          <a:p>
            <a:pPr marL="342900" indent="-342900" algn="l">
              <a:buFont typeface="Arial" panose="020B0604020202020204" pitchFamily="34" charset="0"/>
              <a:buChar char="•"/>
            </a:pPr>
            <a:endParaRPr lang="it-IT" sz="2000" b="1" i="0" dirty="0">
              <a:solidFill>
                <a:srgbClr val="000000"/>
              </a:solidFill>
              <a:effectLst/>
              <a:latin typeface="Montserrat" pitchFamily="2" charset="77"/>
            </a:endParaRPr>
          </a:p>
          <a:p>
            <a:pPr marL="342900" indent="-342900" algn="l">
              <a:buFont typeface="Arial" panose="020B0604020202020204" pitchFamily="34" charset="0"/>
              <a:buChar char="•"/>
            </a:pPr>
            <a:r>
              <a:rPr lang="it-IT" sz="2000" b="1" dirty="0">
                <a:solidFill>
                  <a:srgbClr val="000000"/>
                </a:solidFill>
                <a:latin typeface="Montserrat" pitchFamily="2" charset="77"/>
              </a:rPr>
              <a:t>Limitare i brodi e le preparazioni acquose</a:t>
            </a:r>
          </a:p>
          <a:p>
            <a:pPr marL="342900" indent="-342900" algn="l">
              <a:buFont typeface="Arial" panose="020B0604020202020204" pitchFamily="34" charset="0"/>
              <a:buChar char="•"/>
            </a:pPr>
            <a:endParaRPr lang="it-IT" sz="2000" b="1" dirty="0">
              <a:solidFill>
                <a:srgbClr val="000000"/>
              </a:solidFill>
              <a:latin typeface="Montserrat" pitchFamily="2" charset="77"/>
            </a:endParaRPr>
          </a:p>
          <a:p>
            <a:pPr marL="342900" indent="-342900" algn="l">
              <a:buFont typeface="Arial" panose="020B0604020202020204" pitchFamily="34" charset="0"/>
              <a:buChar char="•"/>
            </a:pPr>
            <a:r>
              <a:rPr lang="it-IT" sz="2000" b="1" i="0" dirty="0">
                <a:solidFill>
                  <a:srgbClr val="000000"/>
                </a:solidFill>
                <a:effectLst/>
                <a:latin typeface="Montserrat" pitchFamily="2" charset="77"/>
              </a:rPr>
              <a:t>Integrazione EAA per sostenere MPS (valutare)</a:t>
            </a:r>
          </a:p>
          <a:p>
            <a:pPr marL="342900" indent="-342900" algn="l">
              <a:buFont typeface="Arial" panose="020B0604020202020204" pitchFamily="34" charset="0"/>
              <a:buChar char="•"/>
            </a:pPr>
            <a:endParaRPr lang="it-IT" sz="2000" b="1" dirty="0">
              <a:solidFill>
                <a:srgbClr val="000000"/>
              </a:solidFill>
              <a:latin typeface="Montserrat" pitchFamily="2" charset="77"/>
            </a:endParaRPr>
          </a:p>
          <a:p>
            <a:pPr marL="342900" indent="-342900" algn="l">
              <a:buFont typeface="Arial" panose="020B0604020202020204" pitchFamily="34" charset="0"/>
              <a:buChar char="•"/>
            </a:pPr>
            <a:r>
              <a:rPr lang="it-IT" sz="2000" b="1" i="0" dirty="0">
                <a:solidFill>
                  <a:srgbClr val="000000"/>
                </a:solidFill>
                <a:effectLst/>
                <a:latin typeface="Montserrat" pitchFamily="2" charset="77"/>
              </a:rPr>
              <a:t>Valutare multivitaminici</a:t>
            </a:r>
          </a:p>
        </p:txBody>
      </p:sp>
    </p:spTree>
    <p:extLst>
      <p:ext uri="{BB962C8B-B14F-4D97-AF65-F5344CB8AC3E}">
        <p14:creationId xmlns:p14="http://schemas.microsoft.com/office/powerpoint/2010/main" val="14496912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5EE6-0EF9-6962-3522-9659ACC92442}"/>
            </a:ext>
          </a:extLst>
        </p:cNvPr>
        <p:cNvGrpSpPr/>
        <p:nvPr/>
      </p:nvGrpSpPr>
      <p:grpSpPr>
        <a:xfrm>
          <a:off x="0" y="0"/>
          <a:ext cx="0" cy="0"/>
          <a:chOff x="0" y="0"/>
          <a:chExt cx="0" cy="0"/>
        </a:xfrm>
      </p:grpSpPr>
      <p:sp>
        <p:nvSpPr>
          <p:cNvPr id="18" name="AutoShape 17">
            <a:extLst>
              <a:ext uri="{FF2B5EF4-FFF2-40B4-BE49-F238E27FC236}">
                <a16:creationId xmlns:a16="http://schemas.microsoft.com/office/drawing/2014/main" id="{7A4D9BF9-0FE4-91EE-E08C-EAF6ECAB2F5F}"/>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grpSp>
        <p:nvGrpSpPr>
          <p:cNvPr id="6" name="Gruppo 5">
            <a:extLst>
              <a:ext uri="{FF2B5EF4-FFF2-40B4-BE49-F238E27FC236}">
                <a16:creationId xmlns:a16="http://schemas.microsoft.com/office/drawing/2014/main" id="{8E5995C8-9854-DDEC-5AC8-D346E20D3713}"/>
              </a:ext>
            </a:extLst>
          </p:cNvPr>
          <p:cNvGrpSpPr/>
          <p:nvPr/>
        </p:nvGrpSpPr>
        <p:grpSpPr>
          <a:xfrm>
            <a:off x="815541" y="3083392"/>
            <a:ext cx="5891298" cy="1635851"/>
            <a:chOff x="1669708" y="3158970"/>
            <a:chExt cx="9112468" cy="1635851"/>
          </a:xfrm>
        </p:grpSpPr>
        <p:sp>
          <p:nvSpPr>
            <p:cNvPr id="5" name="AutoShape 1">
              <a:extLst>
                <a:ext uri="{FF2B5EF4-FFF2-40B4-BE49-F238E27FC236}">
                  <a16:creationId xmlns:a16="http://schemas.microsoft.com/office/drawing/2014/main" id="{0FC7AD4D-A6E2-6A2C-3CA4-F1FB6C37644D}"/>
                </a:ext>
              </a:extLst>
            </p:cNvPr>
            <p:cNvSpPr>
              <a:spLocks noChangeArrowheads="1"/>
            </p:cNvSpPr>
            <p:nvPr/>
          </p:nvSpPr>
          <p:spPr bwMode="auto">
            <a:xfrm>
              <a:off x="1669708" y="3158970"/>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9" name="CasellaDiTesto 18">
              <a:extLst>
                <a:ext uri="{FF2B5EF4-FFF2-40B4-BE49-F238E27FC236}">
                  <a16:creationId xmlns:a16="http://schemas.microsoft.com/office/drawing/2014/main" id="{6C54E93D-0B75-A940-FB95-261A60F4434C}"/>
                </a:ext>
              </a:extLst>
            </p:cNvPr>
            <p:cNvSpPr txBox="1"/>
            <p:nvPr/>
          </p:nvSpPr>
          <p:spPr>
            <a:xfrm>
              <a:off x="2858273" y="371528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SSN vs attività privata</a:t>
              </a:r>
            </a:p>
          </p:txBody>
        </p:sp>
      </p:grpSp>
      <p:sp>
        <p:nvSpPr>
          <p:cNvPr id="2" name="CasellaDiTesto 1">
            <a:extLst>
              <a:ext uri="{FF2B5EF4-FFF2-40B4-BE49-F238E27FC236}">
                <a16:creationId xmlns:a16="http://schemas.microsoft.com/office/drawing/2014/main" id="{E08B36D9-4515-9106-97B0-BF0EC8A4A393}"/>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Frequenza dei controlli</a:t>
            </a:r>
          </a:p>
        </p:txBody>
      </p:sp>
      <p:pic>
        <p:nvPicPr>
          <p:cNvPr id="4" name="Immagine 3">
            <a:extLst>
              <a:ext uri="{FF2B5EF4-FFF2-40B4-BE49-F238E27FC236}">
                <a16:creationId xmlns:a16="http://schemas.microsoft.com/office/drawing/2014/main" id="{24E058E6-E1E3-1623-4792-39C2EB14DDD4}"/>
              </a:ext>
            </a:extLst>
          </p:cNvPr>
          <p:cNvPicPr>
            <a:picLocks noChangeAspect="1"/>
          </p:cNvPicPr>
          <p:nvPr/>
        </p:nvPicPr>
        <p:blipFill>
          <a:blip r:embed="rId2"/>
          <a:stretch>
            <a:fillRect/>
          </a:stretch>
        </p:blipFill>
        <p:spPr>
          <a:xfrm>
            <a:off x="7954297" y="1519359"/>
            <a:ext cx="3422162" cy="5112792"/>
          </a:xfrm>
          <a:prstGeom prst="rect">
            <a:avLst/>
          </a:prstGeom>
        </p:spPr>
      </p:pic>
    </p:spTree>
    <p:extLst>
      <p:ext uri="{BB962C8B-B14F-4D97-AF65-F5344CB8AC3E}">
        <p14:creationId xmlns:p14="http://schemas.microsoft.com/office/powerpoint/2010/main" val="30773558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7">
            <a:extLst>
              <a:ext uri="{FF2B5EF4-FFF2-40B4-BE49-F238E27FC236}">
                <a16:creationId xmlns:a16="http://schemas.microsoft.com/office/drawing/2014/main" id="{43243E89-9FBE-864C-8B5A-2F41246B59B8}"/>
              </a:ext>
            </a:extLst>
          </p:cNvPr>
          <p:cNvSpPr>
            <a:spLocks noChangeArrowheads="1"/>
          </p:cNvSpPr>
          <p:nvPr/>
        </p:nvSpPr>
        <p:spPr bwMode="auto">
          <a:xfrm>
            <a:off x="985044" y="511822"/>
            <a:ext cx="10914398"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2" name="CasellaDiTesto 1">
            <a:extLst>
              <a:ext uri="{FF2B5EF4-FFF2-40B4-BE49-F238E27FC236}">
                <a16:creationId xmlns:a16="http://schemas.microsoft.com/office/drawing/2014/main" id="{D04FA982-ED0D-0946-8FB9-6BB9CF291CB9}"/>
              </a:ext>
            </a:extLst>
          </p:cNvPr>
          <p:cNvSpPr txBox="1"/>
          <p:nvPr/>
        </p:nvSpPr>
        <p:spPr>
          <a:xfrm>
            <a:off x="2651084" y="624746"/>
            <a:ext cx="7582317" cy="523220"/>
          </a:xfrm>
          <a:prstGeom prst="rect">
            <a:avLst/>
          </a:prstGeom>
          <a:noFill/>
        </p:spPr>
        <p:txBody>
          <a:bodyPr wrap="square" rtlCol="0">
            <a:spAutoFit/>
          </a:bodyPr>
          <a:lstStyle/>
          <a:p>
            <a:pPr algn="ctr"/>
            <a:r>
              <a:rPr lang="it-IT" sz="2800" b="1" dirty="0">
                <a:solidFill>
                  <a:srgbClr val="002060"/>
                </a:solidFill>
                <a:latin typeface="Montserrat" pitchFamily="2" charset="77"/>
              </a:rPr>
              <a:t>Esami ematochimici e strumentali</a:t>
            </a:r>
          </a:p>
        </p:txBody>
      </p:sp>
      <p:sp>
        <p:nvSpPr>
          <p:cNvPr id="7" name="CasellaDiTesto 6">
            <a:extLst>
              <a:ext uri="{FF2B5EF4-FFF2-40B4-BE49-F238E27FC236}">
                <a16:creationId xmlns:a16="http://schemas.microsoft.com/office/drawing/2014/main" id="{69F781A4-DF61-447B-92F9-95BA9D6800A8}"/>
              </a:ext>
            </a:extLst>
          </p:cNvPr>
          <p:cNvSpPr txBox="1"/>
          <p:nvPr/>
        </p:nvSpPr>
        <p:spPr>
          <a:xfrm>
            <a:off x="513891" y="1851401"/>
            <a:ext cx="11856701" cy="4524315"/>
          </a:xfrm>
          <a:prstGeom prst="rect">
            <a:avLst/>
          </a:prstGeom>
          <a:noFill/>
        </p:spPr>
        <p:txBody>
          <a:bodyPr wrap="square">
            <a:spAutoFit/>
          </a:bodyPr>
          <a:lstStyle/>
          <a:p>
            <a:pPr marL="342900" indent="-342900" algn="l">
              <a:buFont typeface="Arial" panose="020B0604020202020204" pitchFamily="34" charset="0"/>
              <a:buChar char="•"/>
            </a:pPr>
            <a:r>
              <a:rPr lang="it-IT" sz="2400" b="1" i="0" dirty="0">
                <a:solidFill>
                  <a:srgbClr val="000000"/>
                </a:solidFill>
                <a:effectLst/>
                <a:latin typeface="Montserrat" pitchFamily="2" charset="77"/>
              </a:rPr>
              <a:t>Nessuna indicazione a eseguire ecografia addominale preventiva o periodica</a:t>
            </a:r>
            <a:br>
              <a:rPr lang="it-IT" sz="2400" dirty="0">
                <a:latin typeface="Montserrat" pitchFamily="2" charset="77"/>
              </a:rPr>
            </a:br>
            <a:r>
              <a:rPr lang="it-IT" sz="2400" b="0" i="0" u="none" strike="noStrike" dirty="0">
                <a:solidFill>
                  <a:srgbClr val="000000"/>
                </a:solidFill>
                <a:effectLst/>
                <a:latin typeface="Montserrat" pitchFamily="2" charset="77"/>
              </a:rPr>
              <a:t>in assenza di sintomi o anamnesi suggestiva.</a:t>
            </a:r>
            <a:endParaRPr lang="it-IT" sz="2400" b="1" dirty="0">
              <a:solidFill>
                <a:srgbClr val="000000"/>
              </a:solidFill>
              <a:latin typeface="Montserrat" pitchFamily="2" charset="77"/>
            </a:endParaRPr>
          </a:p>
          <a:p>
            <a:pPr marL="342900" indent="-342900" algn="l">
              <a:buFont typeface="Arial" panose="020B0604020202020204" pitchFamily="34" charset="0"/>
              <a:buChar char="•"/>
            </a:pPr>
            <a:endParaRPr lang="it-IT" sz="2400" b="1" i="0" dirty="0">
              <a:solidFill>
                <a:srgbClr val="000000"/>
              </a:solidFill>
              <a:effectLst/>
              <a:latin typeface="Montserrat" pitchFamily="2" charset="77"/>
            </a:endParaRPr>
          </a:p>
          <a:p>
            <a:pPr algn="l"/>
            <a:r>
              <a:rPr lang="it-IT" sz="2400" b="1" i="0" dirty="0">
                <a:solidFill>
                  <a:srgbClr val="000000"/>
                </a:solidFill>
                <a:effectLst/>
                <a:latin typeface="Montserrat" pitchFamily="2" charset="77"/>
              </a:rPr>
              <a:t>INDICATA SOLO SE:</a:t>
            </a:r>
          </a:p>
          <a:p>
            <a:pPr algn="l"/>
            <a:r>
              <a:rPr lang="it-IT" sz="2400" b="1" i="0" dirty="0">
                <a:solidFill>
                  <a:srgbClr val="000000"/>
                </a:solidFill>
                <a:effectLst/>
                <a:latin typeface="Montserrat" pitchFamily="2" charset="77"/>
              </a:rPr>
              <a:t>1. Sintomi biliari</a:t>
            </a:r>
            <a:endParaRPr lang="it-IT" sz="2400" b="0" i="0" dirty="0">
              <a:solidFill>
                <a:srgbClr val="000000"/>
              </a:solidFill>
              <a:effectLst/>
              <a:latin typeface="Montserrat" pitchFamily="2" charset="77"/>
            </a:endParaRPr>
          </a:p>
          <a:p>
            <a:pPr algn="l"/>
            <a:r>
              <a:rPr lang="it-IT" sz="2400" b="1" i="0" dirty="0">
                <a:solidFill>
                  <a:srgbClr val="000000"/>
                </a:solidFill>
                <a:effectLst/>
                <a:latin typeface="Montserrat" pitchFamily="2" charset="77"/>
              </a:rPr>
              <a:t>2. Storia nota di:</a:t>
            </a:r>
            <a:endParaRPr lang="it-IT" sz="2400" b="0" i="0" dirty="0">
              <a:solidFill>
                <a:srgbClr val="000000"/>
              </a:solidFill>
              <a:effectLst/>
              <a:latin typeface="Montserrat" pitchFamily="2" charset="77"/>
            </a:endParaRPr>
          </a:p>
          <a:p>
            <a:pPr algn="l">
              <a:buFont typeface="Arial" panose="020B0604020202020204" pitchFamily="34" charset="0"/>
              <a:buChar char="•"/>
            </a:pPr>
            <a:r>
              <a:rPr lang="it-IT" sz="2400" b="0" i="0" dirty="0">
                <a:solidFill>
                  <a:srgbClr val="000000"/>
                </a:solidFill>
                <a:effectLst/>
                <a:latin typeface="Montserrat" pitchFamily="2" charset="77"/>
              </a:rPr>
              <a:t>calcolosi della colecisti</a:t>
            </a:r>
          </a:p>
          <a:p>
            <a:pPr algn="l">
              <a:buFont typeface="Arial" panose="020B0604020202020204" pitchFamily="34" charset="0"/>
              <a:buChar char="•"/>
            </a:pPr>
            <a:r>
              <a:rPr lang="it-IT" sz="2400" b="0" i="0" dirty="0">
                <a:solidFill>
                  <a:srgbClr val="000000"/>
                </a:solidFill>
                <a:effectLst/>
                <a:latin typeface="Montserrat" pitchFamily="2" charset="77"/>
              </a:rPr>
              <a:t>colecistectomia recente con sintomi</a:t>
            </a:r>
          </a:p>
          <a:p>
            <a:pPr algn="l">
              <a:buFont typeface="Arial" panose="020B0604020202020204" pitchFamily="34" charset="0"/>
              <a:buChar char="•"/>
            </a:pPr>
            <a:r>
              <a:rPr lang="it-IT" sz="2400" b="0" i="0" dirty="0">
                <a:solidFill>
                  <a:srgbClr val="000000"/>
                </a:solidFill>
                <a:effectLst/>
                <a:latin typeface="Montserrat" pitchFamily="2" charset="77"/>
              </a:rPr>
              <a:t>pancreatite biliare pregressa (con cautela)</a:t>
            </a:r>
          </a:p>
          <a:p>
            <a:pPr algn="l"/>
            <a:r>
              <a:rPr lang="it-IT" sz="2400" b="1" i="0" dirty="0">
                <a:solidFill>
                  <a:srgbClr val="000000"/>
                </a:solidFill>
                <a:effectLst/>
                <a:latin typeface="Montserrat" pitchFamily="2" charset="77"/>
              </a:rPr>
              <a:t>3. Sospetta pancreatite</a:t>
            </a:r>
            <a:br>
              <a:rPr lang="it-IT" sz="2400" b="0" i="0" dirty="0">
                <a:solidFill>
                  <a:srgbClr val="000000"/>
                </a:solidFill>
                <a:effectLst/>
                <a:latin typeface="Montserrat" pitchFamily="2" charset="77"/>
              </a:rPr>
            </a:br>
            <a:r>
              <a:rPr lang="it-IT" sz="2400" b="0" i="0" dirty="0">
                <a:solidFill>
                  <a:srgbClr val="000000"/>
                </a:solidFill>
                <a:effectLst/>
                <a:latin typeface="Montserrat" pitchFamily="2" charset="77"/>
              </a:rPr>
              <a:t>→ eco + enzimi (ma </a:t>
            </a:r>
            <a:r>
              <a:rPr lang="it-IT" sz="2400" b="1" i="0" dirty="0">
                <a:solidFill>
                  <a:srgbClr val="000000"/>
                </a:solidFill>
                <a:effectLst/>
                <a:latin typeface="Montserrat" pitchFamily="2" charset="77"/>
              </a:rPr>
              <a:t>la clinica viene prima</a:t>
            </a:r>
            <a:r>
              <a:rPr lang="it-IT" sz="2400" b="0" i="0" dirty="0">
                <a:solidFill>
                  <a:srgbClr val="000000"/>
                </a:solidFill>
                <a:effectLst/>
                <a:latin typeface="Montserrat" pitchFamily="2" charset="77"/>
              </a:rPr>
              <a:t>)</a:t>
            </a:r>
          </a:p>
        </p:txBody>
      </p:sp>
    </p:spTree>
    <p:extLst>
      <p:ext uri="{BB962C8B-B14F-4D97-AF65-F5344CB8AC3E}">
        <p14:creationId xmlns:p14="http://schemas.microsoft.com/office/powerpoint/2010/main" val="13816231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7">
            <a:extLst>
              <a:ext uri="{FF2B5EF4-FFF2-40B4-BE49-F238E27FC236}">
                <a16:creationId xmlns:a16="http://schemas.microsoft.com/office/drawing/2014/main" id="{43243E89-9FBE-864C-8B5A-2F41246B59B8}"/>
              </a:ext>
            </a:extLst>
          </p:cNvPr>
          <p:cNvSpPr>
            <a:spLocks noChangeArrowheads="1"/>
          </p:cNvSpPr>
          <p:nvPr/>
        </p:nvSpPr>
        <p:spPr bwMode="auto">
          <a:xfrm>
            <a:off x="985044" y="511822"/>
            <a:ext cx="10914398"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2" name="CasellaDiTesto 1">
            <a:extLst>
              <a:ext uri="{FF2B5EF4-FFF2-40B4-BE49-F238E27FC236}">
                <a16:creationId xmlns:a16="http://schemas.microsoft.com/office/drawing/2014/main" id="{D04FA982-ED0D-0946-8FB9-6BB9CF291CB9}"/>
              </a:ext>
            </a:extLst>
          </p:cNvPr>
          <p:cNvSpPr txBox="1"/>
          <p:nvPr/>
        </p:nvSpPr>
        <p:spPr>
          <a:xfrm>
            <a:off x="2651084" y="624746"/>
            <a:ext cx="7582317" cy="523220"/>
          </a:xfrm>
          <a:prstGeom prst="rect">
            <a:avLst/>
          </a:prstGeom>
          <a:noFill/>
        </p:spPr>
        <p:txBody>
          <a:bodyPr wrap="square" rtlCol="0">
            <a:spAutoFit/>
          </a:bodyPr>
          <a:lstStyle/>
          <a:p>
            <a:pPr algn="ctr"/>
            <a:r>
              <a:rPr lang="it-IT" sz="2800" b="1" dirty="0">
                <a:solidFill>
                  <a:srgbClr val="002060"/>
                </a:solidFill>
                <a:latin typeface="Montserrat" pitchFamily="2" charset="77"/>
              </a:rPr>
              <a:t>Esami ematochimici e strumentali</a:t>
            </a:r>
          </a:p>
        </p:txBody>
      </p:sp>
      <p:sp>
        <p:nvSpPr>
          <p:cNvPr id="7" name="CasellaDiTesto 6">
            <a:extLst>
              <a:ext uri="{FF2B5EF4-FFF2-40B4-BE49-F238E27FC236}">
                <a16:creationId xmlns:a16="http://schemas.microsoft.com/office/drawing/2014/main" id="{69F781A4-DF61-447B-92F9-95BA9D6800A8}"/>
              </a:ext>
            </a:extLst>
          </p:cNvPr>
          <p:cNvSpPr txBox="1"/>
          <p:nvPr/>
        </p:nvSpPr>
        <p:spPr>
          <a:xfrm>
            <a:off x="335299" y="1479011"/>
            <a:ext cx="11856701" cy="4832092"/>
          </a:xfrm>
          <a:prstGeom prst="rect">
            <a:avLst/>
          </a:prstGeom>
          <a:noFill/>
        </p:spPr>
        <p:txBody>
          <a:bodyPr wrap="square">
            <a:spAutoFit/>
          </a:bodyPr>
          <a:lstStyle/>
          <a:p>
            <a:pPr algn="l"/>
            <a:r>
              <a:rPr lang="it-IT" sz="2400" b="1" i="0" dirty="0">
                <a:solidFill>
                  <a:srgbClr val="000000"/>
                </a:solidFill>
                <a:effectLst/>
                <a:latin typeface="Montserrat" pitchFamily="2" charset="77"/>
              </a:rPr>
              <a:t>NON raccomandati di routine</a:t>
            </a:r>
          </a:p>
          <a:p>
            <a:pPr algn="l">
              <a:buFont typeface="Arial" panose="020B0604020202020204" pitchFamily="34" charset="0"/>
              <a:buChar char="•"/>
            </a:pPr>
            <a:r>
              <a:rPr lang="it-IT" sz="2400" b="1" i="0" dirty="0">
                <a:solidFill>
                  <a:srgbClr val="000000"/>
                </a:solidFill>
                <a:effectLst/>
                <a:latin typeface="Montserrat" pitchFamily="2" charset="77"/>
              </a:rPr>
              <a:t>Amilasi e lipasi </a:t>
            </a:r>
          </a:p>
          <a:p>
            <a:pPr algn="l">
              <a:buFont typeface="Arial" panose="020B0604020202020204" pitchFamily="34" charset="0"/>
              <a:buChar char="•"/>
            </a:pPr>
            <a:r>
              <a:rPr lang="it-IT" sz="2400" b="1" i="0" dirty="0">
                <a:solidFill>
                  <a:srgbClr val="000000"/>
                </a:solidFill>
                <a:effectLst/>
                <a:latin typeface="Montserrat" pitchFamily="2" charset="77"/>
              </a:rPr>
              <a:t>Marker pancreatici asintomatici</a:t>
            </a:r>
            <a:endParaRPr lang="it-IT" sz="2400" b="0" i="0" dirty="0">
              <a:solidFill>
                <a:srgbClr val="000000"/>
              </a:solidFill>
              <a:effectLst/>
              <a:latin typeface="Montserrat" pitchFamily="2" charset="77"/>
            </a:endParaRPr>
          </a:p>
          <a:p>
            <a:pPr algn="l"/>
            <a:r>
              <a:rPr lang="it-IT" sz="2400" b="0" i="0" dirty="0">
                <a:solidFill>
                  <a:srgbClr val="000000"/>
                </a:solidFill>
                <a:effectLst/>
                <a:latin typeface="Montserrat" pitchFamily="2" charset="77"/>
              </a:rPr>
              <a:t>Da fare </a:t>
            </a:r>
            <a:r>
              <a:rPr lang="it-IT" sz="2400" b="1" i="0" dirty="0">
                <a:solidFill>
                  <a:srgbClr val="000000"/>
                </a:solidFill>
                <a:effectLst/>
                <a:latin typeface="Montserrat" pitchFamily="2" charset="77"/>
              </a:rPr>
              <a:t>solo se clinicamente indicato</a:t>
            </a:r>
          </a:p>
          <a:p>
            <a:pPr algn="l"/>
            <a:r>
              <a:rPr lang="it-IT" sz="2400" b="0" i="0" u="none" strike="noStrike" dirty="0">
                <a:solidFill>
                  <a:srgbClr val="000000"/>
                </a:solidFill>
                <a:effectLst/>
                <a:latin typeface="Montserrat" pitchFamily="2" charset="77"/>
              </a:rPr>
              <a:t>Lieve aumento degli enzimi pancreatici è frequente e </a:t>
            </a:r>
            <a:r>
              <a:rPr lang="it-IT" sz="2400" b="1" i="0" dirty="0">
                <a:solidFill>
                  <a:srgbClr val="000000"/>
                </a:solidFill>
                <a:effectLst/>
                <a:latin typeface="Montserrat" pitchFamily="2" charset="77"/>
              </a:rPr>
              <a:t>non predittivo di pancreatite</a:t>
            </a:r>
            <a:endParaRPr lang="it-IT" sz="2400" b="0" i="0" dirty="0">
              <a:solidFill>
                <a:srgbClr val="000000"/>
              </a:solidFill>
              <a:effectLst/>
              <a:latin typeface="Montserrat" pitchFamily="2" charset="77"/>
            </a:endParaRPr>
          </a:p>
          <a:p>
            <a:pPr marL="342900" indent="-342900" algn="l">
              <a:buFont typeface="Arial" panose="020B0604020202020204" pitchFamily="34" charset="0"/>
              <a:buChar char="•"/>
            </a:pPr>
            <a:endParaRPr lang="it-IT" sz="2400" b="1" i="0" dirty="0">
              <a:solidFill>
                <a:srgbClr val="000000"/>
              </a:solidFill>
              <a:effectLst/>
              <a:latin typeface="Montserrat" pitchFamily="2" charset="77"/>
            </a:endParaRPr>
          </a:p>
          <a:p>
            <a:pPr algn="l"/>
            <a:r>
              <a:rPr lang="it-IT" sz="2000" b="1" i="0" dirty="0">
                <a:solidFill>
                  <a:srgbClr val="000000"/>
                </a:solidFill>
                <a:effectLst/>
                <a:latin typeface="Montserrat" pitchFamily="2" charset="77"/>
              </a:rPr>
              <a:t>Prima di inizio terapia</a:t>
            </a:r>
          </a:p>
          <a:p>
            <a:pPr algn="l"/>
            <a:r>
              <a:rPr lang="it-IT" sz="2000" b="1" i="0" dirty="0">
                <a:solidFill>
                  <a:srgbClr val="000000"/>
                </a:solidFill>
                <a:effectLst/>
                <a:latin typeface="Montserrat" pitchFamily="2" charset="77"/>
              </a:rPr>
              <a:t>Inquadramento glicemia, profilo lipidico, funzione epatica e renale.</a:t>
            </a:r>
          </a:p>
          <a:p>
            <a:pPr algn="l"/>
            <a:endParaRPr lang="it-IT" sz="2000" b="1" dirty="0">
              <a:solidFill>
                <a:srgbClr val="000000"/>
              </a:solidFill>
              <a:latin typeface="Montserrat" pitchFamily="2" charset="77"/>
            </a:endParaRPr>
          </a:p>
          <a:p>
            <a:pPr algn="l"/>
            <a:r>
              <a:rPr lang="it-IT" sz="2000" b="1" i="0" dirty="0">
                <a:solidFill>
                  <a:srgbClr val="000000"/>
                </a:solidFill>
                <a:effectLst/>
                <a:latin typeface="Montserrat" pitchFamily="2" charset="77"/>
              </a:rPr>
              <a:t>In corso di terapia</a:t>
            </a:r>
          </a:p>
          <a:p>
            <a:pPr algn="l"/>
            <a:r>
              <a:rPr lang="it-IT" sz="2000" b="1" dirty="0">
                <a:solidFill>
                  <a:srgbClr val="000000"/>
                </a:solidFill>
                <a:latin typeface="Montserrat" pitchFamily="2" charset="77"/>
              </a:rPr>
              <a:t>Miglioramento di eventuali parametri</a:t>
            </a:r>
          </a:p>
          <a:p>
            <a:pPr algn="l"/>
            <a:r>
              <a:rPr lang="it-IT" sz="2000" b="1" i="0" dirty="0">
                <a:solidFill>
                  <a:srgbClr val="000000"/>
                </a:solidFill>
                <a:effectLst/>
                <a:latin typeface="Montserrat" pitchFamily="2" charset="77"/>
              </a:rPr>
              <a:t>Screening nutrizionale: emocromo, profilo marziale, B12, folati, 25OHvitaminaD elettroforesi proteica</a:t>
            </a:r>
            <a:endParaRPr lang="it-IT" sz="2000" b="0" i="0" dirty="0">
              <a:solidFill>
                <a:srgbClr val="FF0000"/>
              </a:solidFill>
              <a:effectLst/>
              <a:latin typeface="Montserrat" pitchFamily="2" charset="77"/>
            </a:endParaRPr>
          </a:p>
        </p:txBody>
      </p:sp>
    </p:spTree>
    <p:extLst>
      <p:ext uri="{BB962C8B-B14F-4D97-AF65-F5344CB8AC3E}">
        <p14:creationId xmlns:p14="http://schemas.microsoft.com/office/powerpoint/2010/main" val="37649219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7">
            <a:extLst>
              <a:ext uri="{FF2B5EF4-FFF2-40B4-BE49-F238E27FC236}">
                <a16:creationId xmlns:a16="http://schemas.microsoft.com/office/drawing/2014/main" id="{43243E89-9FBE-864C-8B5A-2F41246B59B8}"/>
              </a:ext>
            </a:extLst>
          </p:cNvPr>
          <p:cNvSpPr>
            <a:spLocks noChangeArrowheads="1"/>
          </p:cNvSpPr>
          <p:nvPr/>
        </p:nvSpPr>
        <p:spPr bwMode="auto">
          <a:xfrm>
            <a:off x="985044" y="511822"/>
            <a:ext cx="10914398"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2" name="CasellaDiTesto 1">
            <a:extLst>
              <a:ext uri="{FF2B5EF4-FFF2-40B4-BE49-F238E27FC236}">
                <a16:creationId xmlns:a16="http://schemas.microsoft.com/office/drawing/2014/main" id="{D04FA982-ED0D-0946-8FB9-6BB9CF291CB9}"/>
              </a:ext>
            </a:extLst>
          </p:cNvPr>
          <p:cNvSpPr txBox="1"/>
          <p:nvPr/>
        </p:nvSpPr>
        <p:spPr>
          <a:xfrm>
            <a:off x="2651084" y="624746"/>
            <a:ext cx="7582317" cy="523220"/>
          </a:xfrm>
          <a:prstGeom prst="rect">
            <a:avLst/>
          </a:prstGeom>
          <a:noFill/>
        </p:spPr>
        <p:txBody>
          <a:bodyPr wrap="square" rtlCol="0">
            <a:spAutoFit/>
          </a:bodyPr>
          <a:lstStyle/>
          <a:p>
            <a:pPr algn="ctr"/>
            <a:r>
              <a:rPr lang="it-IT" sz="2800" b="1" dirty="0">
                <a:solidFill>
                  <a:srgbClr val="002060"/>
                </a:solidFill>
                <a:latin typeface="Montserrat" pitchFamily="2" charset="77"/>
              </a:rPr>
              <a:t>Esami ematochimici e strumentali</a:t>
            </a:r>
          </a:p>
        </p:txBody>
      </p:sp>
      <p:sp>
        <p:nvSpPr>
          <p:cNvPr id="7" name="CasellaDiTesto 6">
            <a:extLst>
              <a:ext uri="{FF2B5EF4-FFF2-40B4-BE49-F238E27FC236}">
                <a16:creationId xmlns:a16="http://schemas.microsoft.com/office/drawing/2014/main" id="{69F781A4-DF61-447B-92F9-95BA9D6800A8}"/>
              </a:ext>
            </a:extLst>
          </p:cNvPr>
          <p:cNvSpPr txBox="1"/>
          <p:nvPr/>
        </p:nvSpPr>
        <p:spPr>
          <a:xfrm>
            <a:off x="513891" y="1584115"/>
            <a:ext cx="11856701" cy="5139869"/>
          </a:xfrm>
          <a:prstGeom prst="rect">
            <a:avLst/>
          </a:prstGeom>
          <a:noFill/>
        </p:spPr>
        <p:txBody>
          <a:bodyPr wrap="square">
            <a:spAutoFit/>
          </a:bodyPr>
          <a:lstStyle/>
          <a:p>
            <a:pPr algn="l"/>
            <a:r>
              <a:rPr lang="it-IT" sz="2400" b="1" i="0" dirty="0">
                <a:solidFill>
                  <a:srgbClr val="000000"/>
                </a:solidFill>
                <a:effectLst/>
                <a:latin typeface="Montserrat" pitchFamily="2" charset="77"/>
              </a:rPr>
              <a:t>NON raccomandati di routine</a:t>
            </a:r>
          </a:p>
          <a:p>
            <a:pPr algn="l">
              <a:buFont typeface="Arial" panose="020B0604020202020204" pitchFamily="34" charset="0"/>
              <a:buChar char="•"/>
            </a:pPr>
            <a:r>
              <a:rPr lang="it-IT" sz="2400" b="1" i="0" dirty="0">
                <a:solidFill>
                  <a:srgbClr val="000000"/>
                </a:solidFill>
                <a:effectLst/>
                <a:latin typeface="Montserrat" pitchFamily="2" charset="77"/>
              </a:rPr>
              <a:t>Amilasi e lipasi</a:t>
            </a:r>
            <a:endParaRPr lang="it-IT" sz="2400" b="0" i="0" dirty="0">
              <a:solidFill>
                <a:srgbClr val="000000"/>
              </a:solidFill>
              <a:effectLst/>
              <a:latin typeface="Montserrat" pitchFamily="2" charset="77"/>
            </a:endParaRPr>
          </a:p>
          <a:p>
            <a:pPr algn="l">
              <a:buFont typeface="Arial" panose="020B0604020202020204" pitchFamily="34" charset="0"/>
              <a:buChar char="•"/>
            </a:pPr>
            <a:r>
              <a:rPr lang="it-IT" sz="2400" b="1" i="0" dirty="0">
                <a:solidFill>
                  <a:srgbClr val="000000"/>
                </a:solidFill>
                <a:effectLst/>
                <a:latin typeface="Montserrat" pitchFamily="2" charset="77"/>
              </a:rPr>
              <a:t>Marker pancreatici asintomatici</a:t>
            </a:r>
            <a:endParaRPr lang="it-IT" sz="2400" b="0" i="0" dirty="0">
              <a:solidFill>
                <a:srgbClr val="000000"/>
              </a:solidFill>
              <a:effectLst/>
              <a:latin typeface="Montserrat" pitchFamily="2" charset="77"/>
            </a:endParaRPr>
          </a:p>
          <a:p>
            <a:pPr algn="l"/>
            <a:r>
              <a:rPr lang="it-IT" sz="2400" b="0" i="0" dirty="0">
                <a:solidFill>
                  <a:srgbClr val="000000"/>
                </a:solidFill>
                <a:effectLst/>
                <a:latin typeface="Montserrat" pitchFamily="2" charset="77"/>
              </a:rPr>
              <a:t>Da fare </a:t>
            </a:r>
            <a:r>
              <a:rPr lang="it-IT" sz="2400" b="1" i="0" dirty="0">
                <a:solidFill>
                  <a:srgbClr val="000000"/>
                </a:solidFill>
                <a:effectLst/>
                <a:latin typeface="Montserrat" pitchFamily="2" charset="77"/>
              </a:rPr>
              <a:t>solo se clinicamente indicato</a:t>
            </a:r>
          </a:p>
          <a:p>
            <a:pPr algn="l"/>
            <a:r>
              <a:rPr lang="it-IT" sz="2400" b="0" i="0" u="none" strike="noStrike" dirty="0">
                <a:solidFill>
                  <a:srgbClr val="000000"/>
                </a:solidFill>
                <a:effectLst/>
                <a:latin typeface="Montserrat" pitchFamily="2" charset="77"/>
              </a:rPr>
              <a:t>Lieve aumento degli enzimi pancreatici è frequente e </a:t>
            </a:r>
            <a:r>
              <a:rPr lang="it-IT" sz="2400" b="1" i="0" dirty="0">
                <a:solidFill>
                  <a:srgbClr val="000000"/>
                </a:solidFill>
                <a:effectLst/>
                <a:latin typeface="Montserrat" pitchFamily="2" charset="77"/>
              </a:rPr>
              <a:t>non predittivo di pancreatite</a:t>
            </a:r>
            <a:endParaRPr lang="it-IT" sz="2400" b="0" i="0" dirty="0">
              <a:solidFill>
                <a:srgbClr val="000000"/>
              </a:solidFill>
              <a:effectLst/>
              <a:latin typeface="Montserrat" pitchFamily="2" charset="77"/>
            </a:endParaRPr>
          </a:p>
          <a:p>
            <a:pPr marL="342900" indent="-342900" algn="l">
              <a:buFont typeface="Arial" panose="020B0604020202020204" pitchFamily="34" charset="0"/>
              <a:buChar char="•"/>
            </a:pPr>
            <a:endParaRPr lang="it-IT" sz="2400" b="1" i="0" dirty="0">
              <a:solidFill>
                <a:srgbClr val="000000"/>
              </a:solidFill>
              <a:effectLst/>
              <a:latin typeface="Montserrat" pitchFamily="2" charset="77"/>
            </a:endParaRPr>
          </a:p>
          <a:p>
            <a:pPr algn="l"/>
            <a:r>
              <a:rPr lang="it-IT" sz="2000" b="1" i="0" dirty="0">
                <a:solidFill>
                  <a:srgbClr val="000000"/>
                </a:solidFill>
                <a:effectLst/>
                <a:latin typeface="Montserrat" pitchFamily="2" charset="77"/>
              </a:rPr>
              <a:t>Prima di inizio terapia</a:t>
            </a:r>
          </a:p>
          <a:p>
            <a:pPr algn="l"/>
            <a:r>
              <a:rPr lang="it-IT" sz="2000" b="1" i="0" dirty="0">
                <a:solidFill>
                  <a:srgbClr val="000000"/>
                </a:solidFill>
                <a:effectLst/>
                <a:latin typeface="Montserrat" pitchFamily="2" charset="77"/>
              </a:rPr>
              <a:t>Inquadramento glicemia (+ insulina per HOMA), profilo lipidico, funzione epatica e renale</a:t>
            </a:r>
          </a:p>
          <a:p>
            <a:pPr algn="l"/>
            <a:endParaRPr lang="it-IT" sz="2000" b="1" dirty="0">
              <a:solidFill>
                <a:srgbClr val="000000"/>
              </a:solidFill>
              <a:latin typeface="Montserrat" pitchFamily="2" charset="77"/>
            </a:endParaRPr>
          </a:p>
          <a:p>
            <a:pPr algn="l"/>
            <a:r>
              <a:rPr lang="it-IT" sz="2000" b="1" i="0" dirty="0">
                <a:solidFill>
                  <a:srgbClr val="000000"/>
                </a:solidFill>
                <a:effectLst/>
                <a:latin typeface="Montserrat" pitchFamily="2" charset="77"/>
              </a:rPr>
              <a:t>In corso di terapia</a:t>
            </a:r>
          </a:p>
          <a:p>
            <a:pPr algn="l"/>
            <a:r>
              <a:rPr lang="it-IT" sz="2000" b="1" dirty="0">
                <a:solidFill>
                  <a:srgbClr val="000000"/>
                </a:solidFill>
                <a:latin typeface="Montserrat" pitchFamily="2" charset="77"/>
              </a:rPr>
              <a:t>Miglioramento di eventuali parametri</a:t>
            </a:r>
          </a:p>
          <a:p>
            <a:pPr algn="l"/>
            <a:r>
              <a:rPr lang="it-IT" sz="2000" b="1" i="0" dirty="0">
                <a:solidFill>
                  <a:srgbClr val="000000"/>
                </a:solidFill>
                <a:effectLst/>
                <a:latin typeface="Montserrat" pitchFamily="2" charset="77"/>
              </a:rPr>
              <a:t>Screening nutrizionale: emocromo, profilo marziale, B12, folati, 25OHvitaminaD elettroforesi proteic</a:t>
            </a:r>
            <a:r>
              <a:rPr lang="it-IT" sz="2000" b="1" dirty="0">
                <a:solidFill>
                  <a:srgbClr val="000000"/>
                </a:solidFill>
                <a:latin typeface="Montserrat" pitchFamily="2" charset="77"/>
              </a:rPr>
              <a:t>a</a:t>
            </a:r>
            <a:endParaRPr lang="it-IT" sz="2000" b="0" i="0" dirty="0">
              <a:solidFill>
                <a:srgbClr val="000000"/>
              </a:solidFill>
              <a:effectLst/>
              <a:latin typeface="Montserrat" pitchFamily="2" charset="77"/>
            </a:endParaRPr>
          </a:p>
        </p:txBody>
      </p:sp>
    </p:spTree>
    <p:extLst>
      <p:ext uri="{BB962C8B-B14F-4D97-AF65-F5344CB8AC3E}">
        <p14:creationId xmlns:p14="http://schemas.microsoft.com/office/powerpoint/2010/main" val="77133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7">
            <a:extLst>
              <a:ext uri="{FF2B5EF4-FFF2-40B4-BE49-F238E27FC236}">
                <a16:creationId xmlns:a16="http://schemas.microsoft.com/office/drawing/2014/main" id="{43243E89-9FBE-864C-8B5A-2F41246B59B8}"/>
              </a:ext>
            </a:extLst>
          </p:cNvPr>
          <p:cNvSpPr>
            <a:spLocks noChangeArrowheads="1"/>
          </p:cNvSpPr>
          <p:nvPr/>
        </p:nvSpPr>
        <p:spPr bwMode="auto">
          <a:xfrm>
            <a:off x="985044" y="511822"/>
            <a:ext cx="10914398"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2" name="CasellaDiTesto 1">
            <a:extLst>
              <a:ext uri="{FF2B5EF4-FFF2-40B4-BE49-F238E27FC236}">
                <a16:creationId xmlns:a16="http://schemas.microsoft.com/office/drawing/2014/main" id="{D04FA982-ED0D-0946-8FB9-6BB9CF291CB9}"/>
              </a:ext>
            </a:extLst>
          </p:cNvPr>
          <p:cNvSpPr txBox="1"/>
          <p:nvPr/>
        </p:nvSpPr>
        <p:spPr>
          <a:xfrm>
            <a:off x="2651084" y="624746"/>
            <a:ext cx="7582317" cy="523220"/>
          </a:xfrm>
          <a:prstGeom prst="rect">
            <a:avLst/>
          </a:prstGeom>
          <a:noFill/>
        </p:spPr>
        <p:txBody>
          <a:bodyPr wrap="square" rtlCol="0">
            <a:spAutoFit/>
          </a:bodyPr>
          <a:lstStyle/>
          <a:p>
            <a:pPr algn="ctr"/>
            <a:r>
              <a:rPr lang="it-IT" sz="2800" b="1" dirty="0">
                <a:solidFill>
                  <a:srgbClr val="002060"/>
                </a:solidFill>
                <a:latin typeface="Montserrat" pitchFamily="2" charset="77"/>
              </a:rPr>
              <a:t>Interruzione/mantenimento</a:t>
            </a:r>
          </a:p>
        </p:txBody>
      </p:sp>
      <p:sp>
        <p:nvSpPr>
          <p:cNvPr id="7" name="CasellaDiTesto 6">
            <a:extLst>
              <a:ext uri="{FF2B5EF4-FFF2-40B4-BE49-F238E27FC236}">
                <a16:creationId xmlns:a16="http://schemas.microsoft.com/office/drawing/2014/main" id="{69F781A4-DF61-447B-92F9-95BA9D6800A8}"/>
              </a:ext>
            </a:extLst>
          </p:cNvPr>
          <p:cNvSpPr txBox="1"/>
          <p:nvPr/>
        </p:nvSpPr>
        <p:spPr>
          <a:xfrm>
            <a:off x="513891" y="1851401"/>
            <a:ext cx="11856701" cy="4524315"/>
          </a:xfrm>
          <a:prstGeom prst="rect">
            <a:avLst/>
          </a:prstGeom>
          <a:noFill/>
        </p:spPr>
        <p:txBody>
          <a:bodyPr wrap="square">
            <a:spAutoFit/>
          </a:bodyPr>
          <a:lstStyle/>
          <a:p>
            <a:pPr marL="342900" indent="-342900" algn="l">
              <a:buFont typeface="Arial" panose="020B0604020202020204" pitchFamily="34" charset="0"/>
              <a:buChar char="•"/>
            </a:pPr>
            <a:r>
              <a:rPr lang="it-IT" sz="2400" b="1" i="0" dirty="0">
                <a:solidFill>
                  <a:srgbClr val="000000"/>
                </a:solidFill>
                <a:effectLst/>
                <a:latin typeface="Montserrat" pitchFamily="2" charset="77"/>
              </a:rPr>
              <a:t>Non esiste un manuale di istruzioni, è una terapia cronica, ma i pazienti lo chiedono</a:t>
            </a:r>
          </a:p>
          <a:p>
            <a:pPr marL="342900" indent="-342900" algn="l">
              <a:buFont typeface="Arial" panose="020B0604020202020204" pitchFamily="34" charset="0"/>
              <a:buChar char="•"/>
            </a:pPr>
            <a:endParaRPr lang="it-IT" sz="2400" b="1" dirty="0">
              <a:solidFill>
                <a:srgbClr val="000000"/>
              </a:solidFill>
              <a:latin typeface="Montserrat" pitchFamily="2" charset="77"/>
            </a:endParaRPr>
          </a:p>
          <a:p>
            <a:pPr marL="342900" indent="-342900" algn="l">
              <a:buFont typeface="Arial" panose="020B0604020202020204" pitchFamily="34" charset="0"/>
              <a:buChar char="•"/>
            </a:pPr>
            <a:r>
              <a:rPr lang="it-IT" sz="2400" b="1" i="0" dirty="0">
                <a:solidFill>
                  <a:srgbClr val="000000"/>
                </a:solidFill>
                <a:effectLst/>
                <a:latin typeface="Montserrat" pitchFamily="2" charset="77"/>
              </a:rPr>
              <a:t>Quando paziente ha impostato abitudine all’attività fisica e ha acquisito educazione alimentare</a:t>
            </a:r>
          </a:p>
          <a:p>
            <a:pPr marL="342900" indent="-342900" algn="l">
              <a:buFont typeface="Arial" panose="020B0604020202020204" pitchFamily="34" charset="0"/>
              <a:buChar char="•"/>
            </a:pPr>
            <a:endParaRPr lang="it-IT" sz="2400" b="1" dirty="0">
              <a:solidFill>
                <a:srgbClr val="000000"/>
              </a:solidFill>
              <a:latin typeface="Montserrat" pitchFamily="2" charset="77"/>
            </a:endParaRPr>
          </a:p>
          <a:p>
            <a:pPr marL="342900" indent="-342900" algn="l">
              <a:buFont typeface="Arial" panose="020B0604020202020204" pitchFamily="34" charset="0"/>
              <a:buChar char="•"/>
            </a:pPr>
            <a:r>
              <a:rPr lang="it-IT" sz="2400" b="1" i="0" dirty="0">
                <a:solidFill>
                  <a:srgbClr val="000000"/>
                </a:solidFill>
                <a:effectLst/>
                <a:latin typeface="Montserrat" pitchFamily="2" charset="77"/>
              </a:rPr>
              <a:t>Graduale riduzione alla dose minima che garantisce il mantenimento del peso (può essere zero come può non esserlo)</a:t>
            </a:r>
          </a:p>
          <a:p>
            <a:pPr marL="342900" indent="-342900" algn="l">
              <a:buFont typeface="Arial" panose="020B0604020202020204" pitchFamily="34" charset="0"/>
              <a:buChar char="•"/>
            </a:pPr>
            <a:endParaRPr lang="it-IT" sz="2400" b="1" dirty="0">
              <a:solidFill>
                <a:srgbClr val="000000"/>
              </a:solidFill>
              <a:latin typeface="Montserrat" pitchFamily="2" charset="77"/>
            </a:endParaRPr>
          </a:p>
          <a:p>
            <a:pPr marL="342900" indent="-342900" algn="l">
              <a:buFont typeface="Arial" panose="020B0604020202020204" pitchFamily="34" charset="0"/>
              <a:buChar char="•"/>
            </a:pPr>
            <a:r>
              <a:rPr lang="it-IT" sz="2400" b="1" i="0" dirty="0">
                <a:solidFill>
                  <a:srgbClr val="000000"/>
                </a:solidFill>
                <a:effectLst/>
                <a:latin typeface="Montserrat" pitchFamily="2" charset="77"/>
              </a:rPr>
              <a:t>Se dose minima e non si è pronti per sospendere, provare a distanziare le assunzioni &gt; 1 settimana</a:t>
            </a:r>
          </a:p>
          <a:p>
            <a:pPr marL="342900" indent="-342900" algn="l">
              <a:buFont typeface="Arial" panose="020B0604020202020204" pitchFamily="34" charset="0"/>
              <a:buChar char="•"/>
            </a:pPr>
            <a:endParaRPr lang="it-IT" sz="2400" b="1" dirty="0">
              <a:solidFill>
                <a:srgbClr val="000000"/>
              </a:solidFill>
              <a:latin typeface="Montserrat" pitchFamily="2" charset="77"/>
            </a:endParaRPr>
          </a:p>
        </p:txBody>
      </p:sp>
    </p:spTree>
    <p:extLst>
      <p:ext uri="{BB962C8B-B14F-4D97-AF65-F5344CB8AC3E}">
        <p14:creationId xmlns:p14="http://schemas.microsoft.com/office/powerpoint/2010/main" val="11147531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8CDADC"/>
        </a:solidFill>
        <a:effectLst/>
      </p:bgPr>
    </p:bg>
    <p:spTree>
      <p:nvGrpSpPr>
        <p:cNvPr id="1" name="">
          <a:extLst>
            <a:ext uri="{FF2B5EF4-FFF2-40B4-BE49-F238E27FC236}">
              <a16:creationId xmlns:a16="http://schemas.microsoft.com/office/drawing/2014/main" id="{927432AA-F7A1-324F-8EFF-38E9DBF266C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11D4CD4-0F2D-DD5F-8CDF-A882B18A0209}"/>
              </a:ext>
            </a:extLst>
          </p:cNvPr>
          <p:cNvSpPr>
            <a:spLocks noGrp="1"/>
          </p:cNvSpPr>
          <p:nvPr>
            <p:ph type="title"/>
          </p:nvPr>
        </p:nvSpPr>
        <p:spPr/>
        <p:txBody>
          <a:bodyPr/>
          <a:lstStyle/>
          <a:p>
            <a:pPr algn="ctr"/>
            <a:r>
              <a:rPr lang="it-IT" dirty="0">
                <a:solidFill>
                  <a:srgbClr val="A288C0"/>
                </a:solidFill>
                <a:latin typeface="Brush Script MT" panose="03060802040406070304" pitchFamily="66" charset="0"/>
              </a:rPr>
              <a:t>Adattamento metabolico</a:t>
            </a:r>
          </a:p>
        </p:txBody>
      </p:sp>
      <p:sp>
        <p:nvSpPr>
          <p:cNvPr id="3" name="Segnaposto contenuto 2">
            <a:extLst>
              <a:ext uri="{FF2B5EF4-FFF2-40B4-BE49-F238E27FC236}">
                <a16:creationId xmlns:a16="http://schemas.microsoft.com/office/drawing/2014/main" id="{76FCD7CC-05EE-A9BC-E964-557EB6E77AC8}"/>
              </a:ext>
            </a:extLst>
          </p:cNvPr>
          <p:cNvSpPr>
            <a:spLocks noGrp="1"/>
          </p:cNvSpPr>
          <p:nvPr>
            <p:ph idx="1"/>
          </p:nvPr>
        </p:nvSpPr>
        <p:spPr>
          <a:xfrm>
            <a:off x="838200" y="2766219"/>
            <a:ext cx="10515600" cy="1325563"/>
          </a:xfrm>
        </p:spPr>
        <p:txBody>
          <a:bodyPr>
            <a:normAutofit/>
          </a:bodyPr>
          <a:lstStyle/>
          <a:p>
            <a:r>
              <a:rPr lang="it-IT" sz="2000" dirty="0" err="1">
                <a:solidFill>
                  <a:srgbClr val="A288C0"/>
                </a:solidFill>
                <a:latin typeface="Calibri" panose="020F0502020204030204" pitchFamily="34" charset="0"/>
                <a:ea typeface="Calibri" panose="020F0502020204030204" pitchFamily="34" charset="0"/>
                <a:cs typeface="Calibri" panose="020F0502020204030204" pitchFamily="34" charset="0"/>
              </a:rPr>
              <a:t>Resting</a:t>
            </a:r>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 Energy </a:t>
            </a:r>
            <a:r>
              <a:rPr lang="it-IT" sz="2000" dirty="0" err="1">
                <a:solidFill>
                  <a:srgbClr val="A288C0"/>
                </a:solidFill>
                <a:latin typeface="Calibri" panose="020F0502020204030204" pitchFamily="34" charset="0"/>
                <a:ea typeface="Calibri" panose="020F0502020204030204" pitchFamily="34" charset="0"/>
                <a:cs typeface="Calibri" panose="020F0502020204030204" pitchFamily="34" charset="0"/>
              </a:rPr>
              <a:t>Expenditure</a:t>
            </a:r>
            <a:endPar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endParaRP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Teoria dei flussi energetici</a:t>
            </a:r>
          </a:p>
          <a:p>
            <a:r>
              <a:rPr lang="it-IT" sz="2000" dirty="0" err="1">
                <a:solidFill>
                  <a:srgbClr val="A288C0"/>
                </a:solidFill>
                <a:latin typeface="Calibri" panose="020F0502020204030204" pitchFamily="34" charset="0"/>
                <a:ea typeface="Calibri" panose="020F0502020204030204" pitchFamily="34" charset="0"/>
                <a:cs typeface="Calibri" panose="020F0502020204030204" pitchFamily="34" charset="0"/>
              </a:rPr>
              <a:t>Collateral</a:t>
            </a:r>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 </a:t>
            </a:r>
            <a:r>
              <a:rPr lang="it-IT" sz="2000" dirty="0" err="1">
                <a:solidFill>
                  <a:srgbClr val="A288C0"/>
                </a:solidFill>
                <a:latin typeface="Calibri" panose="020F0502020204030204" pitchFamily="34" charset="0"/>
                <a:ea typeface="Calibri" panose="020F0502020204030204" pitchFamily="34" charset="0"/>
                <a:cs typeface="Calibri" panose="020F0502020204030204" pitchFamily="34" charset="0"/>
              </a:rPr>
              <a:t>fattening</a:t>
            </a:r>
            <a:endPar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45879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A654D0A-8317-F9C0-6698-54A938754DE2}"/>
              </a:ext>
            </a:extLst>
          </p:cNvPr>
          <p:cNvSpPr txBox="1"/>
          <p:nvPr/>
        </p:nvSpPr>
        <p:spPr>
          <a:xfrm>
            <a:off x="931834" y="1913789"/>
            <a:ext cx="10328332" cy="646331"/>
          </a:xfrm>
          <a:prstGeom prst="rect">
            <a:avLst/>
          </a:prstGeom>
          <a:noFill/>
        </p:spPr>
        <p:txBody>
          <a:bodyPr wrap="square">
            <a:spAutoFit/>
          </a:bodyPr>
          <a:lstStyle/>
          <a:p>
            <a:pPr algn="ctr"/>
            <a:r>
              <a:rPr lang="it-IT" dirty="0"/>
              <a:t>Energia richiesta dall'organismo in condizioni di riposo, intese come stato post-</a:t>
            </a:r>
            <a:r>
              <a:rPr lang="it-IT" dirty="0" err="1"/>
              <a:t>assorbitivo</a:t>
            </a:r>
            <a:r>
              <a:rPr lang="it-IT" dirty="0"/>
              <a:t>, </a:t>
            </a:r>
            <a:r>
              <a:rPr lang="it-IT" dirty="0" err="1"/>
              <a:t>termoneutrale</a:t>
            </a:r>
            <a:r>
              <a:rPr lang="it-IT" dirty="0"/>
              <a:t> e senza aver svolto attività fisica per almeno 12 ore. </a:t>
            </a:r>
          </a:p>
        </p:txBody>
      </p:sp>
      <p:sp>
        <p:nvSpPr>
          <p:cNvPr id="5" name="CasellaDiTesto 4">
            <a:extLst>
              <a:ext uri="{FF2B5EF4-FFF2-40B4-BE49-F238E27FC236}">
                <a16:creationId xmlns:a16="http://schemas.microsoft.com/office/drawing/2014/main" id="{BDBD52DD-0627-3D0B-6EE4-EF8784E49088}"/>
              </a:ext>
            </a:extLst>
          </p:cNvPr>
          <p:cNvSpPr txBox="1"/>
          <p:nvPr/>
        </p:nvSpPr>
        <p:spPr>
          <a:xfrm>
            <a:off x="3047082" y="2783221"/>
            <a:ext cx="6097836" cy="461665"/>
          </a:xfrm>
          <a:prstGeom prst="rect">
            <a:avLst/>
          </a:prstGeom>
          <a:noFill/>
        </p:spPr>
        <p:txBody>
          <a:bodyPr wrap="square">
            <a:spAutoFit/>
          </a:bodyPr>
          <a:lstStyle/>
          <a:p>
            <a:pPr algn="ctr"/>
            <a:r>
              <a:rPr lang="it-IT" sz="1200" dirty="0" err="1"/>
              <a:t>Basal</a:t>
            </a:r>
            <a:r>
              <a:rPr lang="it-IT" sz="1200" dirty="0"/>
              <a:t> </a:t>
            </a:r>
            <a:r>
              <a:rPr lang="it-IT" sz="1200" dirty="0" err="1"/>
              <a:t>Metabolic</a:t>
            </a:r>
            <a:r>
              <a:rPr lang="it-IT" sz="1200" dirty="0"/>
              <a:t> Rate (BMR) (kcal/kg/h) = misurato al mattino, dopo un digiuno notturno e senza esercizio fisico nelle 24 ore precedenti</a:t>
            </a:r>
          </a:p>
        </p:txBody>
      </p:sp>
      <p:sp>
        <p:nvSpPr>
          <p:cNvPr id="7" name="CasellaDiTesto 6">
            <a:extLst>
              <a:ext uri="{FF2B5EF4-FFF2-40B4-BE49-F238E27FC236}">
                <a16:creationId xmlns:a16="http://schemas.microsoft.com/office/drawing/2014/main" id="{EBF18B51-9C1B-0CA6-3956-49A31C5E2A47}"/>
              </a:ext>
            </a:extLst>
          </p:cNvPr>
          <p:cNvSpPr txBox="1"/>
          <p:nvPr/>
        </p:nvSpPr>
        <p:spPr>
          <a:xfrm>
            <a:off x="506349" y="3266829"/>
            <a:ext cx="2465942" cy="1815882"/>
          </a:xfrm>
          <a:prstGeom prst="rect">
            <a:avLst/>
          </a:prstGeom>
          <a:noFill/>
        </p:spPr>
        <p:txBody>
          <a:bodyPr wrap="square">
            <a:spAutoFit/>
          </a:bodyPr>
          <a:lstStyle/>
          <a:p>
            <a:pPr algn="ctr"/>
            <a:r>
              <a:rPr lang="it-IT" sz="1600" dirty="0">
                <a:solidFill>
                  <a:schemeClr val="tx2"/>
                </a:solidFill>
              </a:rPr>
              <a:t>Varia in relazione all'età e al sesso ed è principalmente dipendente dalla quantità di tessuto metabolicamente attivo, in particolare la </a:t>
            </a:r>
            <a:r>
              <a:rPr lang="it-IT" sz="1600" dirty="0">
                <a:solidFill>
                  <a:srgbClr val="D3212D"/>
                </a:solidFill>
              </a:rPr>
              <a:t>massa muscolare</a:t>
            </a:r>
          </a:p>
        </p:txBody>
      </p:sp>
      <p:sp>
        <p:nvSpPr>
          <p:cNvPr id="9" name="CasellaDiTesto 8">
            <a:extLst>
              <a:ext uri="{FF2B5EF4-FFF2-40B4-BE49-F238E27FC236}">
                <a16:creationId xmlns:a16="http://schemas.microsoft.com/office/drawing/2014/main" id="{5DDAD077-938E-E177-5947-B032A04E7318}"/>
              </a:ext>
            </a:extLst>
          </p:cNvPr>
          <p:cNvSpPr txBox="1"/>
          <p:nvPr/>
        </p:nvSpPr>
        <p:spPr>
          <a:xfrm>
            <a:off x="9380866" y="3060219"/>
            <a:ext cx="2304784" cy="2308324"/>
          </a:xfrm>
          <a:prstGeom prst="rect">
            <a:avLst/>
          </a:prstGeom>
          <a:noFill/>
        </p:spPr>
        <p:txBody>
          <a:bodyPr wrap="square">
            <a:spAutoFit/>
          </a:bodyPr>
          <a:lstStyle/>
          <a:p>
            <a:pPr>
              <a:buNone/>
            </a:pPr>
            <a:r>
              <a:rPr lang="it-IT" dirty="0"/>
              <a:t>Tassi metabolici dei tessuti:</a:t>
            </a:r>
          </a:p>
          <a:p>
            <a:endParaRPr lang="it-IT" dirty="0"/>
          </a:p>
          <a:p>
            <a:r>
              <a:rPr lang="it-IT" dirty="0"/>
              <a:t>Massa magra (FFM): </a:t>
            </a:r>
          </a:p>
          <a:p>
            <a:r>
              <a:rPr lang="it-IT" dirty="0"/>
              <a:t>~20 kcal/kg</a:t>
            </a:r>
          </a:p>
          <a:p>
            <a:endParaRPr lang="it-IT" dirty="0"/>
          </a:p>
          <a:p>
            <a:r>
              <a:rPr lang="it-IT" dirty="0"/>
              <a:t>Massa grassa (FM): </a:t>
            </a:r>
          </a:p>
          <a:p>
            <a:r>
              <a:rPr lang="it-IT" dirty="0"/>
              <a:t>~5 kcal/kg</a:t>
            </a:r>
          </a:p>
        </p:txBody>
      </p:sp>
      <p:sp>
        <p:nvSpPr>
          <p:cNvPr id="10" name="Titolo 9">
            <a:extLst>
              <a:ext uri="{FF2B5EF4-FFF2-40B4-BE49-F238E27FC236}">
                <a16:creationId xmlns:a16="http://schemas.microsoft.com/office/drawing/2014/main" id="{4B5B06EA-10B8-F175-B6AE-BFEFA47BBCCB}"/>
              </a:ext>
            </a:extLst>
          </p:cNvPr>
          <p:cNvSpPr>
            <a:spLocks noGrp="1"/>
          </p:cNvSpPr>
          <p:nvPr>
            <p:ph type="title"/>
          </p:nvPr>
        </p:nvSpPr>
        <p:spPr/>
        <p:txBody>
          <a:bodyPr>
            <a:noAutofit/>
          </a:bodyPr>
          <a:lstStyle/>
          <a:p>
            <a:pPr algn="ctr"/>
            <a:r>
              <a:rPr lang="it-IT" sz="2800" dirty="0">
                <a:solidFill>
                  <a:srgbClr val="D3212D"/>
                </a:solidFill>
                <a:latin typeface="+mn-lt"/>
              </a:rPr>
              <a:t>Dispendio energetico a riposo </a:t>
            </a:r>
            <a:br>
              <a:rPr lang="it-IT" sz="2800" dirty="0">
                <a:solidFill>
                  <a:srgbClr val="D3212D"/>
                </a:solidFill>
                <a:latin typeface="+mn-lt"/>
              </a:rPr>
            </a:br>
            <a:r>
              <a:rPr lang="it-IT" sz="2800" dirty="0">
                <a:solidFill>
                  <a:srgbClr val="D3212D"/>
                </a:solidFill>
                <a:latin typeface="+mn-lt"/>
              </a:rPr>
              <a:t>(</a:t>
            </a:r>
            <a:r>
              <a:rPr lang="it-IT" sz="2800" dirty="0" err="1">
                <a:solidFill>
                  <a:srgbClr val="D3212D"/>
                </a:solidFill>
                <a:latin typeface="+mn-lt"/>
              </a:rPr>
              <a:t>Resting</a:t>
            </a:r>
            <a:r>
              <a:rPr lang="it-IT" sz="2800" dirty="0">
                <a:solidFill>
                  <a:srgbClr val="D3212D"/>
                </a:solidFill>
                <a:latin typeface="+mn-lt"/>
              </a:rPr>
              <a:t> Energy </a:t>
            </a:r>
            <a:r>
              <a:rPr lang="it-IT" sz="2800" dirty="0" err="1">
                <a:solidFill>
                  <a:srgbClr val="D3212D"/>
                </a:solidFill>
                <a:latin typeface="+mn-lt"/>
              </a:rPr>
              <a:t>Expenditure</a:t>
            </a:r>
            <a:r>
              <a:rPr lang="it-IT" sz="2800" dirty="0">
                <a:solidFill>
                  <a:srgbClr val="D3212D"/>
                </a:solidFill>
                <a:latin typeface="+mn-lt"/>
              </a:rPr>
              <a:t>, REE)</a:t>
            </a:r>
            <a:br>
              <a:rPr lang="it-IT" sz="2800" dirty="0">
                <a:solidFill>
                  <a:srgbClr val="D3212D"/>
                </a:solidFill>
                <a:latin typeface="+mn-lt"/>
              </a:rPr>
            </a:br>
            <a:r>
              <a:rPr lang="it-IT" sz="2800" dirty="0">
                <a:solidFill>
                  <a:srgbClr val="D3212D"/>
                </a:solidFill>
                <a:latin typeface="+mn-lt"/>
              </a:rPr>
              <a:t>(kcal/kg/h)</a:t>
            </a:r>
          </a:p>
        </p:txBody>
      </p:sp>
      <p:pic>
        <p:nvPicPr>
          <p:cNvPr id="14" name="Immagine 13">
            <a:extLst>
              <a:ext uri="{FF2B5EF4-FFF2-40B4-BE49-F238E27FC236}">
                <a16:creationId xmlns:a16="http://schemas.microsoft.com/office/drawing/2014/main" id="{71F79512-879E-117A-6A80-ACFA04A70D5C}"/>
              </a:ext>
            </a:extLst>
          </p:cNvPr>
          <p:cNvPicPr>
            <a:picLocks noChangeAspect="1"/>
          </p:cNvPicPr>
          <p:nvPr/>
        </p:nvPicPr>
        <p:blipFill>
          <a:blip r:embed="rId2"/>
          <a:stretch>
            <a:fillRect/>
          </a:stretch>
        </p:blipFill>
        <p:spPr>
          <a:xfrm>
            <a:off x="2972291" y="2560120"/>
            <a:ext cx="6247417" cy="3958760"/>
          </a:xfrm>
          <a:prstGeom prst="rect">
            <a:avLst/>
          </a:prstGeom>
        </p:spPr>
      </p:pic>
      <p:sp>
        <p:nvSpPr>
          <p:cNvPr id="16" name="CasellaDiTesto 15">
            <a:extLst>
              <a:ext uri="{FF2B5EF4-FFF2-40B4-BE49-F238E27FC236}">
                <a16:creationId xmlns:a16="http://schemas.microsoft.com/office/drawing/2014/main" id="{928BD824-2542-0A4E-94E4-A3F013F1E921}"/>
              </a:ext>
            </a:extLst>
          </p:cNvPr>
          <p:cNvSpPr txBox="1"/>
          <p:nvPr/>
        </p:nvSpPr>
        <p:spPr>
          <a:xfrm>
            <a:off x="0" y="6642556"/>
            <a:ext cx="8711709" cy="215444"/>
          </a:xfrm>
          <a:prstGeom prst="rect">
            <a:avLst/>
          </a:prstGeom>
          <a:noFill/>
        </p:spPr>
        <p:txBody>
          <a:bodyPr wrap="square">
            <a:spAutoFit/>
          </a:bodyPr>
          <a:lstStyle/>
          <a:p>
            <a:r>
              <a:rPr lang="it-IT" sz="800" dirty="0"/>
              <a:t>Gallagher, D et al. (1998). </a:t>
            </a:r>
            <a:r>
              <a:rPr lang="it-IT" sz="800" dirty="0" err="1"/>
              <a:t>Organ-tissue</a:t>
            </a:r>
            <a:r>
              <a:rPr lang="it-IT" sz="800" dirty="0"/>
              <a:t> mass </a:t>
            </a:r>
            <a:r>
              <a:rPr lang="it-IT" sz="800" dirty="0" err="1"/>
              <a:t>measurement</a:t>
            </a:r>
            <a:r>
              <a:rPr lang="it-IT" sz="800" dirty="0"/>
              <a:t> </a:t>
            </a:r>
            <a:r>
              <a:rPr lang="it-IT" sz="800" dirty="0" err="1"/>
              <a:t>allows</a:t>
            </a:r>
            <a:r>
              <a:rPr lang="it-IT" sz="800" dirty="0"/>
              <a:t> </a:t>
            </a:r>
            <a:r>
              <a:rPr lang="it-IT" sz="800" dirty="0" err="1"/>
              <a:t>modeling</a:t>
            </a:r>
            <a:r>
              <a:rPr lang="it-IT" sz="800" dirty="0"/>
              <a:t> of REE and </a:t>
            </a:r>
            <a:r>
              <a:rPr lang="it-IT" sz="800" dirty="0" err="1"/>
              <a:t>metabolically</a:t>
            </a:r>
            <a:r>
              <a:rPr lang="it-IT" sz="800" dirty="0"/>
              <a:t> </a:t>
            </a:r>
            <a:r>
              <a:rPr lang="it-IT" sz="800" dirty="0" err="1"/>
              <a:t>active</a:t>
            </a:r>
            <a:r>
              <a:rPr lang="it-IT" sz="800" dirty="0"/>
              <a:t> </a:t>
            </a:r>
            <a:r>
              <a:rPr lang="it-IT" sz="800" dirty="0" err="1"/>
              <a:t>tissue</a:t>
            </a:r>
            <a:r>
              <a:rPr lang="it-IT" sz="800" dirty="0"/>
              <a:t> mass. American Journal of </a:t>
            </a:r>
            <a:r>
              <a:rPr lang="it-IT" sz="800" dirty="0" err="1"/>
              <a:t>Physiology-Endocrinology</a:t>
            </a:r>
            <a:r>
              <a:rPr lang="it-IT" sz="800" dirty="0"/>
              <a:t> and </a:t>
            </a:r>
            <a:r>
              <a:rPr lang="it-IT" sz="800" dirty="0" err="1"/>
              <a:t>Metabolism</a:t>
            </a:r>
            <a:endParaRPr lang="it-IT" sz="800" dirty="0"/>
          </a:p>
        </p:txBody>
      </p:sp>
    </p:spTree>
    <p:extLst>
      <p:ext uri="{BB962C8B-B14F-4D97-AF65-F5344CB8AC3E}">
        <p14:creationId xmlns:p14="http://schemas.microsoft.com/office/powerpoint/2010/main" val="30735135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68058ED-01E5-6C16-89BD-C585982FCC81}"/>
              </a:ext>
            </a:extLst>
          </p:cNvPr>
          <p:cNvPicPr>
            <a:picLocks noChangeAspect="1"/>
          </p:cNvPicPr>
          <p:nvPr/>
        </p:nvPicPr>
        <p:blipFill>
          <a:blip r:embed="rId2">
            <a:extLst>
              <a:ext uri="{28A0092B-C50C-407E-A947-70E740481C1C}">
                <a14:useLocalDpi xmlns:a14="http://schemas.microsoft.com/office/drawing/2010/main" val="0"/>
              </a:ext>
            </a:extLst>
          </a:blip>
          <a:srcRect l="58176"/>
          <a:stretch/>
        </p:blipFill>
        <p:spPr>
          <a:xfrm>
            <a:off x="4247536" y="1492190"/>
            <a:ext cx="3696928" cy="3873620"/>
          </a:xfrm>
          <a:prstGeom prst="rect">
            <a:avLst/>
          </a:prstGeom>
        </p:spPr>
      </p:pic>
      <p:sp>
        <p:nvSpPr>
          <p:cNvPr id="5" name="CasellaDiTesto 4">
            <a:extLst>
              <a:ext uri="{FF2B5EF4-FFF2-40B4-BE49-F238E27FC236}">
                <a16:creationId xmlns:a16="http://schemas.microsoft.com/office/drawing/2014/main" id="{10729FEF-4115-B068-6E1F-C0C3C0420A41}"/>
              </a:ext>
            </a:extLst>
          </p:cNvPr>
          <p:cNvSpPr txBox="1"/>
          <p:nvPr/>
        </p:nvSpPr>
        <p:spPr>
          <a:xfrm>
            <a:off x="0" y="6642556"/>
            <a:ext cx="12192000" cy="215444"/>
          </a:xfrm>
          <a:prstGeom prst="rect">
            <a:avLst/>
          </a:prstGeom>
          <a:noFill/>
        </p:spPr>
        <p:txBody>
          <a:bodyPr wrap="square">
            <a:spAutoFit/>
          </a:bodyPr>
          <a:lstStyle/>
          <a:p>
            <a:r>
              <a:rPr lang="it-IT" sz="800" dirty="0"/>
              <a:t>Acosta, A. et al. (2021). </a:t>
            </a:r>
            <a:r>
              <a:rPr lang="it-IT" sz="800" dirty="0" err="1"/>
              <a:t>Selection</a:t>
            </a:r>
            <a:r>
              <a:rPr lang="it-IT" sz="800" dirty="0"/>
              <a:t> of </a:t>
            </a:r>
            <a:r>
              <a:rPr lang="it-IT" sz="800" dirty="0" err="1"/>
              <a:t>Antiobesity</a:t>
            </a:r>
            <a:r>
              <a:rPr lang="it-IT" sz="800" dirty="0"/>
              <a:t> </a:t>
            </a:r>
            <a:r>
              <a:rPr lang="it-IT" sz="800" dirty="0" err="1"/>
              <a:t>Medications</a:t>
            </a:r>
            <a:r>
              <a:rPr lang="it-IT" sz="800" dirty="0"/>
              <a:t> </a:t>
            </a:r>
            <a:r>
              <a:rPr lang="it-IT" sz="800" dirty="0" err="1"/>
              <a:t>Based</a:t>
            </a:r>
            <a:r>
              <a:rPr lang="it-IT" sz="800" dirty="0"/>
              <a:t> on </a:t>
            </a:r>
            <a:r>
              <a:rPr lang="it-IT" sz="800" dirty="0" err="1"/>
              <a:t>Phenotypes</a:t>
            </a:r>
            <a:r>
              <a:rPr lang="it-IT" sz="800" dirty="0"/>
              <a:t> </a:t>
            </a:r>
            <a:r>
              <a:rPr lang="it-IT" sz="800" dirty="0" err="1"/>
              <a:t>Enhances</a:t>
            </a:r>
            <a:r>
              <a:rPr lang="it-IT" sz="800" dirty="0"/>
              <a:t> Weight Loss: A </a:t>
            </a:r>
            <a:r>
              <a:rPr lang="it-IT" sz="800" dirty="0" err="1"/>
              <a:t>Pragmatic</a:t>
            </a:r>
            <a:r>
              <a:rPr lang="it-IT" sz="800" dirty="0"/>
              <a:t> Trial in an </a:t>
            </a:r>
            <a:r>
              <a:rPr lang="it-IT" sz="800" dirty="0" err="1"/>
              <a:t>Obesity</a:t>
            </a:r>
            <a:r>
              <a:rPr lang="it-IT" sz="800" dirty="0"/>
              <a:t> Clinic. </a:t>
            </a:r>
            <a:r>
              <a:rPr lang="it-IT" sz="800" dirty="0" err="1"/>
              <a:t>Obesity</a:t>
            </a:r>
            <a:endParaRPr lang="it-IT" sz="800" dirty="0"/>
          </a:p>
        </p:txBody>
      </p:sp>
    </p:spTree>
    <p:extLst>
      <p:ext uri="{BB962C8B-B14F-4D97-AF65-F5344CB8AC3E}">
        <p14:creationId xmlns:p14="http://schemas.microsoft.com/office/powerpoint/2010/main" val="37408204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6C0FD-B6A5-0CDE-1006-70D049E65002}"/>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50E92426-EA8B-0E76-5154-A6EA770F08A8}"/>
              </a:ext>
            </a:extLst>
          </p:cNvPr>
          <p:cNvSpPr txBox="1"/>
          <p:nvPr/>
        </p:nvSpPr>
        <p:spPr>
          <a:xfrm>
            <a:off x="0" y="6642556"/>
            <a:ext cx="12192000" cy="215444"/>
          </a:xfrm>
          <a:prstGeom prst="rect">
            <a:avLst/>
          </a:prstGeom>
          <a:noFill/>
        </p:spPr>
        <p:txBody>
          <a:bodyPr wrap="square">
            <a:spAutoFit/>
          </a:bodyPr>
          <a:lstStyle/>
          <a:p>
            <a:r>
              <a:rPr lang="en-US" sz="800" dirty="0" err="1"/>
              <a:t>Galgani</a:t>
            </a:r>
            <a:r>
              <a:rPr lang="en-US" sz="800" dirty="0"/>
              <a:t>, J., &amp; </a:t>
            </a:r>
            <a:r>
              <a:rPr lang="en-US" sz="800" dirty="0" err="1"/>
              <a:t>Ravussin</a:t>
            </a:r>
            <a:r>
              <a:rPr lang="en-US" sz="800" dirty="0"/>
              <a:t>, E. (2008). Energy metabolism, fuel selection and body weight regulation. In International Journal of Obesity</a:t>
            </a:r>
            <a:endParaRPr lang="it-IT" sz="800" dirty="0"/>
          </a:p>
        </p:txBody>
      </p:sp>
      <p:sp>
        <p:nvSpPr>
          <p:cNvPr id="9" name="CasellaDiTesto 8">
            <a:extLst>
              <a:ext uri="{FF2B5EF4-FFF2-40B4-BE49-F238E27FC236}">
                <a16:creationId xmlns:a16="http://schemas.microsoft.com/office/drawing/2014/main" id="{F725F8E7-71A1-9F7F-95A2-A7148945516F}"/>
              </a:ext>
            </a:extLst>
          </p:cNvPr>
          <p:cNvSpPr txBox="1"/>
          <p:nvPr/>
        </p:nvSpPr>
        <p:spPr>
          <a:xfrm>
            <a:off x="5303520" y="2459504"/>
            <a:ext cx="6324600" cy="1323439"/>
          </a:xfrm>
          <a:prstGeom prst="rect">
            <a:avLst/>
          </a:prstGeom>
          <a:noFill/>
        </p:spPr>
        <p:txBody>
          <a:bodyPr wrap="square">
            <a:spAutoFit/>
          </a:bodyPr>
          <a:lstStyle/>
          <a:p>
            <a:pPr algn="ctr"/>
            <a:r>
              <a:rPr lang="it-IT" sz="2000" dirty="0">
                <a:latin typeface="Calibri" panose="020F0502020204030204" pitchFamily="34" charset="0"/>
                <a:ea typeface="Calibri" panose="020F0502020204030204" pitchFamily="34" charset="0"/>
                <a:cs typeface="Calibri" panose="020F0502020204030204" pitchFamily="34" charset="0"/>
              </a:rPr>
              <a:t>Esiste una grande variabilità nella relazione tra metabolismo (</a:t>
            </a:r>
            <a:r>
              <a:rPr lang="it-IT" sz="2000" dirty="0" err="1">
                <a:latin typeface="Calibri" panose="020F0502020204030204" pitchFamily="34" charset="0"/>
                <a:ea typeface="Calibri" panose="020F0502020204030204" pitchFamily="34" charset="0"/>
                <a:cs typeface="Calibri" panose="020F0502020204030204" pitchFamily="34" charset="0"/>
              </a:rPr>
              <a:t>metabolic</a:t>
            </a:r>
            <a:r>
              <a:rPr lang="it-IT" sz="2000" dirty="0">
                <a:latin typeface="Calibri" panose="020F0502020204030204" pitchFamily="34" charset="0"/>
                <a:ea typeface="Calibri" panose="020F0502020204030204" pitchFamily="34" charset="0"/>
                <a:cs typeface="Calibri" panose="020F0502020204030204" pitchFamily="34" charset="0"/>
              </a:rPr>
              <a:t> rate) e dimensioni corporee. </a:t>
            </a:r>
          </a:p>
          <a:p>
            <a:pPr algn="ctr"/>
            <a:r>
              <a:rPr lang="it-IT" sz="2000" dirty="0">
                <a:latin typeface="Calibri" panose="020F0502020204030204" pitchFamily="34" charset="0"/>
                <a:ea typeface="Calibri" panose="020F0502020204030204" pitchFamily="34" charset="0"/>
                <a:cs typeface="Calibri" panose="020F0502020204030204" pitchFamily="34" charset="0"/>
              </a:rPr>
              <a:t>A parità di corporatura, alcune persone possono avere un metabolismo relativo alto, normale o basso.</a:t>
            </a:r>
          </a:p>
        </p:txBody>
      </p:sp>
      <p:pic>
        <p:nvPicPr>
          <p:cNvPr id="4" name="Immagine 3">
            <a:extLst>
              <a:ext uri="{FF2B5EF4-FFF2-40B4-BE49-F238E27FC236}">
                <a16:creationId xmlns:a16="http://schemas.microsoft.com/office/drawing/2014/main" id="{02833A37-BC46-5457-4345-F360AEDB5184}"/>
              </a:ext>
            </a:extLst>
          </p:cNvPr>
          <p:cNvPicPr>
            <a:picLocks noChangeAspect="1"/>
          </p:cNvPicPr>
          <p:nvPr/>
        </p:nvPicPr>
        <p:blipFill>
          <a:blip r:embed="rId2"/>
          <a:stretch>
            <a:fillRect/>
          </a:stretch>
        </p:blipFill>
        <p:spPr>
          <a:xfrm>
            <a:off x="563880" y="1059180"/>
            <a:ext cx="4739640" cy="4739640"/>
          </a:xfrm>
          <a:prstGeom prst="rect">
            <a:avLst/>
          </a:prstGeom>
        </p:spPr>
      </p:pic>
    </p:spTree>
    <p:extLst>
      <p:ext uri="{BB962C8B-B14F-4D97-AF65-F5344CB8AC3E}">
        <p14:creationId xmlns:p14="http://schemas.microsoft.com/office/powerpoint/2010/main" val="233614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9868-3D30-F519-9918-0D98C56B821E}"/>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0595A88F-C3A7-F5D4-0850-1085141605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1" y="622621"/>
            <a:ext cx="2100269" cy="3007539"/>
          </a:xfrm>
          <a:prstGeom prst="rect">
            <a:avLst/>
          </a:prstGeom>
        </p:spPr>
      </p:pic>
      <p:sp>
        <p:nvSpPr>
          <p:cNvPr id="5" name="CasellaDiTesto 4">
            <a:extLst>
              <a:ext uri="{FF2B5EF4-FFF2-40B4-BE49-F238E27FC236}">
                <a16:creationId xmlns:a16="http://schemas.microsoft.com/office/drawing/2014/main" id="{39C06A6A-B1E2-53E9-4CEC-BE4ADCFB2A63}"/>
              </a:ext>
            </a:extLst>
          </p:cNvPr>
          <p:cNvSpPr txBox="1"/>
          <p:nvPr/>
        </p:nvSpPr>
        <p:spPr>
          <a:xfrm>
            <a:off x="2399070" y="873591"/>
            <a:ext cx="9602199" cy="52339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a:r>
              <a:rPr lang="it-IT" sz="2800" b="1" dirty="0">
                <a:latin typeface="Brush Script MT" panose="03060802040406070304" pitchFamily="66" charset="0"/>
                <a:cs typeface="Times New Roman" panose="02020603050405020304" pitchFamily="18" charset="0"/>
              </a:rPr>
              <a:t>Riduzione della complicanze e/o condizioni mediche associate all’obesità* </a:t>
            </a:r>
          </a:p>
          <a:p>
            <a:pPr algn="ctr"/>
            <a:endParaRPr lang="it-IT" dirty="0">
              <a:latin typeface="Brush Script MT" panose="03060802040406070304" pitchFamily="66" charset="0"/>
              <a:cs typeface="Times New Roman" panose="02020603050405020304" pitchFamily="18" charset="0"/>
            </a:endParaRPr>
          </a:p>
          <a:p>
            <a:r>
              <a:rPr lang="it-IT" sz="1067" b="1" dirty="0">
                <a:cs typeface="Times New Roman" panose="02020603050405020304" pitchFamily="18" charset="0"/>
              </a:rPr>
              <a:t>MACE:</a:t>
            </a:r>
            <a:r>
              <a:rPr lang="it-IT" sz="1067" dirty="0">
                <a:cs typeface="Times New Roman" panose="02020603050405020304" pitchFamily="18" charset="0"/>
              </a:rPr>
              <a:t> Solo 2 trial (RYGB vs OAGB e semaglutide vs placebo) riportano questo dato. </a:t>
            </a:r>
          </a:p>
          <a:p>
            <a:endParaRPr lang="it-IT" sz="1067" dirty="0">
              <a:cs typeface="Times New Roman" panose="02020603050405020304" pitchFamily="18" charset="0"/>
            </a:endParaRPr>
          </a:p>
          <a:p>
            <a:r>
              <a:rPr lang="it-IT" sz="1067" b="1" dirty="0">
                <a:cs typeface="Times New Roman" panose="02020603050405020304" pitchFamily="18" charset="0"/>
              </a:rPr>
              <a:t>Remissione diabete:</a:t>
            </a:r>
            <a:r>
              <a:rPr lang="it-IT" sz="1067" dirty="0">
                <a:cs typeface="Times New Roman" panose="02020603050405020304" pitchFamily="18" charset="0"/>
              </a:rPr>
              <a:t> Solo 9 trial riportano informazioni sulla remissione del diabete intesa come HbA1c&lt;6,5% tutti sulla MBS. Sono state pertanto eseguite solo metanalisi classiche sia su trial vs LSI (Placebo/nessuna terapia) che contro comparatori attivi.</a:t>
            </a:r>
          </a:p>
          <a:p>
            <a:endParaRPr lang="it-IT" sz="1067" b="1" dirty="0">
              <a:cs typeface="Times New Roman" panose="02020603050405020304" pitchFamily="18" charset="0"/>
            </a:endParaRPr>
          </a:p>
          <a:p>
            <a:r>
              <a:rPr lang="it-IT" sz="1067" b="1" dirty="0">
                <a:cs typeface="Times New Roman" panose="02020603050405020304" pitchFamily="18" charset="0"/>
              </a:rPr>
              <a:t>Remissione ipertensione e dislipidemia: </a:t>
            </a:r>
            <a:r>
              <a:rPr lang="it-IT" sz="1067" dirty="0">
                <a:cs typeface="Times New Roman" panose="02020603050405020304" pitchFamily="18" charset="0"/>
              </a:rPr>
              <a:t>Solo 6 e 5 trial riportano informazioni sulla remissione dell’ipertensione e della dislipidemia, rispettivamente. RYGB è associata ad una maggiore remissione della dislipidemia rispetto a SG. Nessun’altra differenza tra RYGB e SG e RYGB e OAGB è stata osservata per questi endpoint.</a:t>
            </a:r>
          </a:p>
          <a:p>
            <a:endParaRPr lang="it-IT" sz="1067" b="1" dirty="0">
              <a:cs typeface="Times New Roman" panose="02020603050405020304" pitchFamily="18" charset="0"/>
            </a:endParaRPr>
          </a:p>
          <a:p>
            <a:r>
              <a:rPr lang="it-IT" sz="1067" b="1" dirty="0">
                <a:cs typeface="Times New Roman" panose="02020603050405020304" pitchFamily="18" charset="0"/>
              </a:rPr>
              <a:t>Rischio di comparsa del diabete: </a:t>
            </a:r>
            <a:r>
              <a:rPr lang="it-IT" sz="1067" dirty="0">
                <a:cs typeface="Times New Roman" panose="02020603050405020304" pitchFamily="18" charset="0"/>
              </a:rPr>
              <a:t>Esistono due studi con semaglutide vs placebo e RYGB vs OAGB che riportano dati sulla riduzione del rischio di comparsa di diabete senza mostrare alcuna significativa differenza tra i gruppi. </a:t>
            </a:r>
          </a:p>
          <a:p>
            <a:endParaRPr lang="it-IT" sz="1067" dirty="0">
              <a:cs typeface="Times New Roman" panose="02020603050405020304" pitchFamily="18" charset="0"/>
            </a:endParaRPr>
          </a:p>
          <a:p>
            <a:r>
              <a:rPr lang="it-IT" sz="1067" b="1" dirty="0">
                <a:cs typeface="Times New Roman" panose="02020603050405020304" pitchFamily="18" charset="0"/>
              </a:rPr>
              <a:t>Ospedalizzazione per scompenso cardiaco: </a:t>
            </a:r>
            <a:r>
              <a:rPr lang="it-IT" sz="1067" dirty="0">
                <a:cs typeface="Times New Roman" panose="02020603050405020304" pitchFamily="18" charset="0"/>
              </a:rPr>
              <a:t>Nessun trial*.</a:t>
            </a:r>
          </a:p>
          <a:p>
            <a:endParaRPr lang="it-IT" sz="1067" dirty="0">
              <a:cs typeface="Times New Roman" panose="02020603050405020304" pitchFamily="18" charset="0"/>
            </a:endParaRPr>
          </a:p>
          <a:p>
            <a:r>
              <a:rPr lang="it-IT" sz="1067" b="1" dirty="0">
                <a:cs typeface="Times New Roman" panose="02020603050405020304" pitchFamily="18" charset="0"/>
              </a:rPr>
              <a:t>Artrosi del ginocchio: </a:t>
            </a:r>
            <a:r>
              <a:rPr lang="it-IT" sz="1067" dirty="0">
                <a:cs typeface="Times New Roman" panose="02020603050405020304" pitchFamily="18" charset="0"/>
              </a:rPr>
              <a:t>Si dispone di 2 studi condotti su persone con KOA, uno con semaglutide e l’altro con OAGB vs SG. Il primo riporta le variazioni della WOMAC, scala di valutazione del dolore e delle limitazioni funzionali riportando score migliori per semaglutide. Il secondo definisce la risoluzione di KOA in maniera vaga riportando nessuna differenza tra le due tecniche chirurgiche (remissione nella maggior parte dei casi in entrambi i bracci; &gt;75%)</a:t>
            </a:r>
          </a:p>
          <a:p>
            <a:endParaRPr lang="it-IT" sz="1067" dirty="0">
              <a:cs typeface="Times New Roman" panose="02020603050405020304" pitchFamily="18" charset="0"/>
            </a:endParaRPr>
          </a:p>
          <a:p>
            <a:r>
              <a:rPr lang="it-IT" sz="1067" b="1" dirty="0">
                <a:cs typeface="Times New Roman" panose="02020603050405020304" pitchFamily="18" charset="0"/>
              </a:rPr>
              <a:t>OSAS (sindrome delle apnee ostruttive del sonno): </a:t>
            </a:r>
            <a:r>
              <a:rPr lang="it-IT" sz="1067" dirty="0">
                <a:cs typeface="Times New Roman" panose="02020603050405020304" pitchFamily="18" charset="0"/>
              </a:rPr>
              <a:t>Otto trials hanno valutato la remissione di OSAS definita come la cessazione dell’uso di C-PAP.</a:t>
            </a:r>
          </a:p>
          <a:p>
            <a:endParaRPr lang="it-IT" sz="1067" dirty="0">
              <a:cs typeface="Times New Roman" panose="02020603050405020304" pitchFamily="18" charset="0"/>
            </a:endParaRPr>
          </a:p>
          <a:p>
            <a:r>
              <a:rPr lang="it-IT" sz="1067" b="1" dirty="0">
                <a:cs typeface="Times New Roman" panose="02020603050405020304" pitchFamily="18" charset="0"/>
              </a:rPr>
              <a:t>MASH (steatoepatite metabolica): </a:t>
            </a:r>
            <a:r>
              <a:rPr lang="it-IT" sz="1067" dirty="0">
                <a:cs typeface="Times New Roman" panose="02020603050405020304" pitchFamily="18" charset="0"/>
              </a:rPr>
              <a:t>Nessun trial ha riportato dati sulla remissione di MASH o fibrosi epatica*. </a:t>
            </a:r>
          </a:p>
          <a:p>
            <a:endParaRPr lang="it-IT" sz="1067" b="1" dirty="0">
              <a:cs typeface="Times New Roman" panose="02020603050405020304" pitchFamily="18" charset="0"/>
            </a:endParaRPr>
          </a:p>
          <a:p>
            <a:r>
              <a:rPr lang="it-IT" sz="1067" b="1" dirty="0">
                <a:cs typeface="Times New Roman" panose="02020603050405020304" pitchFamily="18" charset="0"/>
              </a:rPr>
              <a:t>Riduzione della mortalità per tutte le cause: </a:t>
            </a:r>
            <a:r>
              <a:rPr lang="it-IT" sz="1067" dirty="0">
                <a:cs typeface="Times New Roman" panose="02020603050405020304" pitchFamily="18" charset="0"/>
              </a:rPr>
              <a:t>Tutti i trial eccetto 6 riportano dati sulla mortalità. Nessun trattamento nei confronti di placebo/LSI/nessuna terapia si è associato a riduzioni o aumenti significativi di mortalità per tutte le cause. </a:t>
            </a:r>
          </a:p>
          <a:p>
            <a:endParaRPr lang="it-IT" sz="1067" b="1" dirty="0">
              <a:cs typeface="Times New Roman" panose="02020603050405020304" pitchFamily="18" charset="0"/>
            </a:endParaRPr>
          </a:p>
          <a:p>
            <a:r>
              <a:rPr lang="it-IT" sz="1067" b="1" dirty="0">
                <a:cs typeface="Times New Roman" panose="02020603050405020304" pitchFamily="18" charset="0"/>
              </a:rPr>
              <a:t>Miglioramento della qualità della vita: </a:t>
            </a:r>
            <a:r>
              <a:rPr lang="it-IT" sz="1067" dirty="0">
                <a:cs typeface="Times New Roman" panose="02020603050405020304" pitchFamily="18" charset="0"/>
              </a:rPr>
              <a:t>Pochi studi riportano dati sulla qualità della vita utilizzando molteplici ed eterogenee scale valutative, spesso considerando sottoscala diverse e/o non riportando dati sulla dispersione (deviazione standard o interquartili). Per questa ragione la valutazione dell’endpoint ed il confronto con le terapie in esame è molto difficoltosa.</a:t>
            </a:r>
            <a:endParaRPr lang="it-IT" sz="1067" baseline="30000" dirty="0">
              <a:solidFill>
                <a:srgbClr val="000000"/>
              </a:solidFill>
              <a:cs typeface="Times New Roman" panose="02020603050405020304" pitchFamily="18" charset="0"/>
              <a:sym typeface="Calibri"/>
            </a:endParaRPr>
          </a:p>
        </p:txBody>
      </p:sp>
      <p:sp>
        <p:nvSpPr>
          <p:cNvPr id="6" name="CasellaDiTesto 5">
            <a:extLst>
              <a:ext uri="{FF2B5EF4-FFF2-40B4-BE49-F238E27FC236}">
                <a16:creationId xmlns:a16="http://schemas.microsoft.com/office/drawing/2014/main" id="{E812A3C0-FFEA-7FEF-028D-E02DC0F524F9}"/>
              </a:ext>
            </a:extLst>
          </p:cNvPr>
          <p:cNvSpPr txBox="1"/>
          <p:nvPr/>
        </p:nvSpPr>
        <p:spPr>
          <a:xfrm>
            <a:off x="35314" y="4128000"/>
            <a:ext cx="2411103" cy="1077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609585" hangingPunct="0"/>
            <a:r>
              <a:rPr lang="it-IT" sz="2400" baseline="30000" dirty="0">
                <a:solidFill>
                  <a:srgbClr val="6996AA"/>
                </a:solidFill>
                <a:latin typeface="Times New Roman" panose="02020603050405020304" pitchFamily="18" charset="0"/>
                <a:cs typeface="Times New Roman" panose="02020603050405020304" pitchFamily="18" charset="0"/>
                <a:sym typeface="Calibri"/>
              </a:rPr>
              <a:t>*LG pubblicate a ottobre 2025, per certi versi già obsolete per l’avvento di nuovi trials e studi</a:t>
            </a:r>
          </a:p>
        </p:txBody>
      </p:sp>
      <p:sp>
        <p:nvSpPr>
          <p:cNvPr id="7" name="CasellaDiTesto 6">
            <a:extLst>
              <a:ext uri="{FF2B5EF4-FFF2-40B4-BE49-F238E27FC236}">
                <a16:creationId xmlns:a16="http://schemas.microsoft.com/office/drawing/2014/main" id="{40EA119D-A778-CBAC-FFD9-BB9C033B1664}"/>
              </a:ext>
            </a:extLst>
          </p:cNvPr>
          <p:cNvSpPr txBox="1"/>
          <p:nvPr/>
        </p:nvSpPr>
        <p:spPr>
          <a:xfrm>
            <a:off x="190731" y="5416603"/>
            <a:ext cx="2100269" cy="11083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defTabSz="609585" hangingPunct="0"/>
            <a:r>
              <a:rPr lang="it-IT" sz="1067" dirty="0">
                <a:solidFill>
                  <a:srgbClr val="000000"/>
                </a:solidFill>
                <a:latin typeface="Times New Roman" panose="02020603050405020304" pitchFamily="18" charset="0"/>
                <a:cs typeface="Times New Roman" panose="02020603050405020304" pitchFamily="18" charset="0"/>
                <a:sym typeface="Calibri"/>
              </a:rPr>
              <a:t>RYGB: Roux-en-Y </a:t>
            </a:r>
            <a:r>
              <a:rPr lang="it-IT" sz="1067" dirty="0" err="1">
                <a:solidFill>
                  <a:srgbClr val="000000"/>
                </a:solidFill>
                <a:latin typeface="Times New Roman" panose="02020603050405020304" pitchFamily="18" charset="0"/>
                <a:cs typeface="Times New Roman" panose="02020603050405020304" pitchFamily="18" charset="0"/>
                <a:sym typeface="Calibri"/>
              </a:rPr>
              <a:t>gastric</a:t>
            </a:r>
            <a:r>
              <a:rPr lang="it-IT" sz="1067" dirty="0">
                <a:solidFill>
                  <a:srgbClr val="000000"/>
                </a:solidFill>
                <a:latin typeface="Times New Roman" panose="02020603050405020304" pitchFamily="18" charset="0"/>
                <a:cs typeface="Times New Roman" panose="02020603050405020304" pitchFamily="18" charset="0"/>
                <a:sym typeface="Calibri"/>
              </a:rPr>
              <a:t> bypass; OAGB: one </a:t>
            </a:r>
            <a:r>
              <a:rPr lang="it-IT" sz="1067" dirty="0" err="1">
                <a:solidFill>
                  <a:srgbClr val="000000"/>
                </a:solidFill>
                <a:latin typeface="Times New Roman" panose="02020603050405020304" pitchFamily="18" charset="0"/>
                <a:cs typeface="Times New Roman" panose="02020603050405020304" pitchFamily="18" charset="0"/>
                <a:sym typeface="Calibri"/>
              </a:rPr>
              <a:t>anastomosis</a:t>
            </a:r>
            <a:r>
              <a:rPr lang="it-IT" sz="1067" dirty="0">
                <a:solidFill>
                  <a:srgbClr val="000000"/>
                </a:solidFill>
                <a:latin typeface="Times New Roman" panose="02020603050405020304" pitchFamily="18" charset="0"/>
                <a:cs typeface="Times New Roman" panose="02020603050405020304" pitchFamily="18" charset="0"/>
                <a:sym typeface="Calibri"/>
              </a:rPr>
              <a:t> </a:t>
            </a:r>
            <a:r>
              <a:rPr lang="it-IT" sz="1067" dirty="0" err="1">
                <a:solidFill>
                  <a:srgbClr val="000000"/>
                </a:solidFill>
                <a:latin typeface="Times New Roman" panose="02020603050405020304" pitchFamily="18" charset="0"/>
                <a:cs typeface="Times New Roman" panose="02020603050405020304" pitchFamily="18" charset="0"/>
                <a:sym typeface="Calibri"/>
              </a:rPr>
              <a:t>gastric</a:t>
            </a:r>
            <a:r>
              <a:rPr lang="it-IT" sz="1067" dirty="0">
                <a:solidFill>
                  <a:srgbClr val="000000"/>
                </a:solidFill>
                <a:latin typeface="Times New Roman" panose="02020603050405020304" pitchFamily="18" charset="0"/>
                <a:cs typeface="Times New Roman" panose="02020603050405020304" pitchFamily="18" charset="0"/>
                <a:sym typeface="Calibri"/>
              </a:rPr>
              <a:t> bypass; MBS: </a:t>
            </a:r>
            <a:r>
              <a:rPr lang="it-IT" sz="1067" dirty="0" err="1">
                <a:solidFill>
                  <a:srgbClr val="000000"/>
                </a:solidFill>
                <a:latin typeface="Times New Roman" panose="02020603050405020304" pitchFamily="18" charset="0"/>
                <a:cs typeface="Times New Roman" panose="02020603050405020304" pitchFamily="18" charset="0"/>
                <a:sym typeface="Calibri"/>
              </a:rPr>
              <a:t>metabolic</a:t>
            </a:r>
            <a:r>
              <a:rPr lang="it-IT" sz="1067" dirty="0">
                <a:solidFill>
                  <a:srgbClr val="000000"/>
                </a:solidFill>
                <a:latin typeface="Times New Roman" panose="02020603050405020304" pitchFamily="18" charset="0"/>
                <a:cs typeface="Times New Roman" panose="02020603050405020304" pitchFamily="18" charset="0"/>
                <a:sym typeface="Calibri"/>
              </a:rPr>
              <a:t> </a:t>
            </a:r>
            <a:r>
              <a:rPr lang="it-IT" sz="1067" dirty="0" err="1">
                <a:solidFill>
                  <a:srgbClr val="000000"/>
                </a:solidFill>
                <a:latin typeface="Times New Roman" panose="02020603050405020304" pitchFamily="18" charset="0"/>
                <a:cs typeface="Times New Roman" panose="02020603050405020304" pitchFamily="18" charset="0"/>
                <a:sym typeface="Calibri"/>
              </a:rPr>
              <a:t>bariatric</a:t>
            </a:r>
            <a:r>
              <a:rPr lang="it-IT" sz="1067" dirty="0">
                <a:solidFill>
                  <a:srgbClr val="000000"/>
                </a:solidFill>
                <a:latin typeface="Times New Roman" panose="02020603050405020304" pitchFamily="18" charset="0"/>
                <a:cs typeface="Times New Roman" panose="02020603050405020304" pitchFamily="18" charset="0"/>
                <a:sym typeface="Calibri"/>
              </a:rPr>
              <a:t> surgery; LSI: lifestyle </a:t>
            </a:r>
            <a:r>
              <a:rPr lang="it-IT" sz="1067" dirty="0" err="1">
                <a:solidFill>
                  <a:srgbClr val="000000"/>
                </a:solidFill>
                <a:latin typeface="Times New Roman" panose="02020603050405020304" pitchFamily="18" charset="0"/>
                <a:cs typeface="Times New Roman" panose="02020603050405020304" pitchFamily="18" charset="0"/>
                <a:sym typeface="Calibri"/>
              </a:rPr>
              <a:t>intervention</a:t>
            </a:r>
            <a:r>
              <a:rPr lang="it-IT" sz="1067" dirty="0">
                <a:solidFill>
                  <a:srgbClr val="000000"/>
                </a:solidFill>
                <a:latin typeface="Times New Roman" panose="02020603050405020304" pitchFamily="18" charset="0"/>
                <a:cs typeface="Times New Roman" panose="02020603050405020304" pitchFamily="18" charset="0"/>
                <a:sym typeface="Calibri"/>
              </a:rPr>
              <a:t>; SG: sleeve </a:t>
            </a:r>
            <a:r>
              <a:rPr lang="it-IT" sz="1067" dirty="0" err="1">
                <a:solidFill>
                  <a:srgbClr val="000000"/>
                </a:solidFill>
                <a:latin typeface="Times New Roman" panose="02020603050405020304" pitchFamily="18" charset="0"/>
                <a:cs typeface="Times New Roman" panose="02020603050405020304" pitchFamily="18" charset="0"/>
                <a:sym typeface="Calibri"/>
              </a:rPr>
              <a:t>gastrectomy</a:t>
            </a:r>
            <a:r>
              <a:rPr lang="it-IT" sz="1067" dirty="0">
                <a:solidFill>
                  <a:srgbClr val="000000"/>
                </a:solidFill>
                <a:latin typeface="Times New Roman" panose="02020603050405020304" pitchFamily="18" charset="0"/>
                <a:cs typeface="Times New Roman" panose="02020603050405020304" pitchFamily="18" charset="0"/>
                <a:sym typeface="Calibri"/>
              </a:rPr>
              <a:t>; KOA: </a:t>
            </a:r>
            <a:r>
              <a:rPr lang="it-IT" sz="1067" dirty="0" err="1">
                <a:solidFill>
                  <a:srgbClr val="000000"/>
                </a:solidFill>
                <a:latin typeface="Times New Roman" panose="02020603050405020304" pitchFamily="18" charset="0"/>
                <a:cs typeface="Times New Roman" panose="02020603050405020304" pitchFamily="18" charset="0"/>
                <a:sym typeface="Calibri"/>
              </a:rPr>
              <a:t>knee</a:t>
            </a:r>
            <a:r>
              <a:rPr lang="it-IT" sz="1067" dirty="0">
                <a:solidFill>
                  <a:srgbClr val="000000"/>
                </a:solidFill>
                <a:latin typeface="Times New Roman" panose="02020603050405020304" pitchFamily="18" charset="0"/>
                <a:cs typeface="Times New Roman" panose="02020603050405020304" pitchFamily="18" charset="0"/>
                <a:sym typeface="Calibri"/>
              </a:rPr>
              <a:t> </a:t>
            </a:r>
            <a:r>
              <a:rPr lang="it-IT" sz="1067" dirty="0" err="1">
                <a:solidFill>
                  <a:srgbClr val="000000"/>
                </a:solidFill>
                <a:latin typeface="Times New Roman" panose="02020603050405020304" pitchFamily="18" charset="0"/>
                <a:cs typeface="Times New Roman" panose="02020603050405020304" pitchFamily="18" charset="0"/>
                <a:sym typeface="Calibri"/>
              </a:rPr>
              <a:t>osteoarthritis</a:t>
            </a:r>
            <a:endParaRPr lang="it-IT" sz="1067" dirty="0">
              <a:solidFill>
                <a:srgbClr val="000000"/>
              </a:solidFill>
              <a:latin typeface="Times New Roman" panose="020206030504050203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7117743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59E720F-E756-22C3-97DF-6FB019E51CB1}"/>
              </a:ext>
            </a:extLst>
          </p:cNvPr>
          <p:cNvSpPr txBox="1"/>
          <p:nvPr/>
        </p:nvSpPr>
        <p:spPr>
          <a:xfrm>
            <a:off x="617082" y="1690062"/>
            <a:ext cx="6454552" cy="2862322"/>
          </a:xfrm>
          <a:prstGeom prst="rect">
            <a:avLst/>
          </a:prstGeom>
          <a:noFill/>
        </p:spPr>
        <p:txBody>
          <a:bodyPr wrap="square">
            <a:spAutoFit/>
          </a:bodyPr>
          <a:lstStyle/>
          <a:p>
            <a:pPr algn="ctr"/>
            <a:r>
              <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rPr>
              <a:t>Riduzione del REE </a:t>
            </a:r>
            <a:r>
              <a:rPr lang="it-IT" sz="2000" u="sng" dirty="0">
                <a:solidFill>
                  <a:srgbClr val="392436"/>
                </a:solidFill>
                <a:latin typeface="Calibri" panose="020F0502020204030204" pitchFamily="34" charset="0"/>
                <a:ea typeface="Calibri" panose="020F0502020204030204" pitchFamily="34" charset="0"/>
                <a:cs typeface="Calibri" panose="020F0502020204030204" pitchFamily="34" charset="0"/>
              </a:rPr>
              <a:t>non spiegabile</a:t>
            </a:r>
            <a:r>
              <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rPr>
              <a:t> dai cambiamenti della massa corporea o delle sue componenti avvenuti con la perdita di peso. </a:t>
            </a:r>
          </a:p>
          <a:p>
            <a:pPr algn="ctr"/>
            <a:endPar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endParaRPr>
          </a:p>
          <a:p>
            <a:pPr algn="ctr"/>
            <a:r>
              <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rPr>
              <a:t>Il REE misurato (</a:t>
            </a:r>
            <a:r>
              <a:rPr lang="it-IT" sz="2000" dirty="0" err="1">
                <a:solidFill>
                  <a:srgbClr val="392436"/>
                </a:solidFill>
                <a:latin typeface="Calibri" panose="020F0502020204030204" pitchFamily="34" charset="0"/>
                <a:ea typeface="Calibri" panose="020F0502020204030204" pitchFamily="34" charset="0"/>
                <a:cs typeface="Calibri" panose="020F0502020204030204" pitchFamily="34" charset="0"/>
              </a:rPr>
              <a:t>mREE</a:t>
            </a:r>
            <a:r>
              <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rPr>
              <a:t>) tende a ridursi più del previsto rispetto a quanto ci si aspetterebbe sulla base delle modifiche nella composizione corporea </a:t>
            </a:r>
          </a:p>
          <a:p>
            <a:pPr algn="ctr"/>
            <a:r>
              <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rPr>
              <a:t>dopo una restrizione calorica </a:t>
            </a:r>
          </a:p>
          <a:p>
            <a:pPr algn="ctr"/>
            <a:r>
              <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rPr>
              <a:t>(REE previsto, </a:t>
            </a:r>
            <a:r>
              <a:rPr lang="it-IT" sz="2000" dirty="0" err="1">
                <a:solidFill>
                  <a:srgbClr val="392436"/>
                </a:solidFill>
                <a:latin typeface="Calibri" panose="020F0502020204030204" pitchFamily="34" charset="0"/>
                <a:ea typeface="Calibri" panose="020F0502020204030204" pitchFamily="34" charset="0"/>
                <a:cs typeface="Calibri" panose="020F0502020204030204" pitchFamily="34" charset="0"/>
              </a:rPr>
              <a:t>pREE</a:t>
            </a:r>
            <a:r>
              <a:rPr lang="it-IT" sz="2000" dirty="0">
                <a:solidFill>
                  <a:srgbClr val="392436"/>
                </a:solidFill>
                <a:latin typeface="Calibri" panose="020F0502020204030204" pitchFamily="34" charset="0"/>
                <a:ea typeface="Calibri" panose="020F0502020204030204" pitchFamily="34" charset="0"/>
                <a:cs typeface="Calibri" panose="020F0502020204030204" pitchFamily="34" charset="0"/>
              </a:rPr>
              <a:t>).</a:t>
            </a:r>
          </a:p>
        </p:txBody>
      </p:sp>
      <p:pic>
        <p:nvPicPr>
          <p:cNvPr id="5" name="Immagine 4">
            <a:extLst>
              <a:ext uri="{FF2B5EF4-FFF2-40B4-BE49-F238E27FC236}">
                <a16:creationId xmlns:a16="http://schemas.microsoft.com/office/drawing/2014/main" id="{F497BD76-E9F1-D74A-5564-9C8E5636114E}"/>
              </a:ext>
            </a:extLst>
          </p:cNvPr>
          <p:cNvPicPr>
            <a:picLocks noChangeAspect="1"/>
          </p:cNvPicPr>
          <p:nvPr/>
        </p:nvPicPr>
        <p:blipFill>
          <a:blip r:embed="rId2"/>
          <a:stretch>
            <a:fillRect/>
          </a:stretch>
        </p:blipFill>
        <p:spPr>
          <a:xfrm>
            <a:off x="7688718" y="1485900"/>
            <a:ext cx="3886200" cy="3886200"/>
          </a:xfrm>
          <a:prstGeom prst="rect">
            <a:avLst/>
          </a:prstGeom>
        </p:spPr>
      </p:pic>
    </p:spTree>
    <p:extLst>
      <p:ext uri="{BB962C8B-B14F-4D97-AF65-F5344CB8AC3E}">
        <p14:creationId xmlns:p14="http://schemas.microsoft.com/office/powerpoint/2010/main" val="981081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90DD7-3F12-D5DD-AA04-810397101292}"/>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B0ECA3B-C203-E87D-B0C9-38C1658649C9}"/>
              </a:ext>
            </a:extLst>
          </p:cNvPr>
          <p:cNvPicPr>
            <a:picLocks noChangeAspect="1"/>
          </p:cNvPicPr>
          <p:nvPr/>
        </p:nvPicPr>
        <p:blipFill>
          <a:blip r:embed="rId3"/>
          <a:stretch>
            <a:fillRect/>
          </a:stretch>
        </p:blipFill>
        <p:spPr>
          <a:xfrm>
            <a:off x="3166012" y="1919288"/>
            <a:ext cx="5859976" cy="4129239"/>
          </a:xfrm>
          <a:prstGeom prst="rect">
            <a:avLst/>
          </a:prstGeom>
        </p:spPr>
      </p:pic>
      <p:sp>
        <p:nvSpPr>
          <p:cNvPr id="5" name="Titolo 4">
            <a:extLst>
              <a:ext uri="{FF2B5EF4-FFF2-40B4-BE49-F238E27FC236}">
                <a16:creationId xmlns:a16="http://schemas.microsoft.com/office/drawing/2014/main" id="{56649EBA-C149-F32A-6489-30C182142E4B}"/>
              </a:ext>
            </a:extLst>
          </p:cNvPr>
          <p:cNvSpPr>
            <a:spLocks noGrp="1"/>
          </p:cNvSpPr>
          <p:nvPr>
            <p:ph type="title"/>
          </p:nvPr>
        </p:nvSpPr>
        <p:spPr/>
        <p:txBody>
          <a:bodyPr>
            <a:noAutofit/>
          </a:bodyPr>
          <a:lstStyle/>
          <a:p>
            <a:pPr algn="ctr"/>
            <a:r>
              <a:rPr lang="it-IT" sz="3600" dirty="0">
                <a:latin typeface="Brush Script MT" panose="03060802040406070304" pitchFamily="66" charset="0"/>
                <a:ea typeface="Cascadia Code Light" panose="020B0609020000020004" pitchFamily="49" charset="0"/>
                <a:cs typeface="Cascadia Code Light" panose="020B0609020000020004" pitchFamily="49" charset="0"/>
              </a:rPr>
              <a:t>Biologia evolutiva vs ambiente </a:t>
            </a:r>
            <a:r>
              <a:rPr lang="it-IT" sz="3600" dirty="0" err="1">
                <a:latin typeface="Brush Script MT" panose="03060802040406070304" pitchFamily="66" charset="0"/>
                <a:ea typeface="Cascadia Code Light" panose="020B0609020000020004" pitchFamily="49" charset="0"/>
                <a:cs typeface="Cascadia Code Light" panose="020B0609020000020004" pitchFamily="49" charset="0"/>
              </a:rPr>
              <a:t>obesogeno</a:t>
            </a:r>
            <a:br>
              <a:rPr lang="it-IT" sz="3600" dirty="0">
                <a:latin typeface="Brush Script MT" panose="03060802040406070304" pitchFamily="66" charset="0"/>
                <a:ea typeface="Cascadia Code Light" panose="020B0609020000020004" pitchFamily="49" charset="0"/>
                <a:cs typeface="Cascadia Code Light" panose="020B0609020000020004" pitchFamily="49" charset="0"/>
              </a:rPr>
            </a:br>
            <a:r>
              <a:rPr lang="it-IT" sz="3600" dirty="0">
                <a:latin typeface="Brush Script MT" panose="03060802040406070304" pitchFamily="66" charset="0"/>
                <a:ea typeface="Cascadia Code Light" panose="020B0609020000020004" pitchFamily="49" charset="0"/>
                <a:cs typeface="Cascadia Code Light" panose="020B0609020000020004" pitchFamily="49" charset="0"/>
              </a:rPr>
              <a:t>Serve un alto flusso energetico?</a:t>
            </a:r>
          </a:p>
        </p:txBody>
      </p:sp>
      <p:sp>
        <p:nvSpPr>
          <p:cNvPr id="8" name="CasellaDiTesto 7">
            <a:extLst>
              <a:ext uri="{FF2B5EF4-FFF2-40B4-BE49-F238E27FC236}">
                <a16:creationId xmlns:a16="http://schemas.microsoft.com/office/drawing/2014/main" id="{5214BCAF-81DE-4406-7E31-F4B684F636AF}"/>
              </a:ext>
            </a:extLst>
          </p:cNvPr>
          <p:cNvSpPr txBox="1"/>
          <p:nvPr/>
        </p:nvSpPr>
        <p:spPr>
          <a:xfrm>
            <a:off x="0" y="6642556"/>
            <a:ext cx="10515600" cy="215444"/>
          </a:xfrm>
          <a:prstGeom prst="rect">
            <a:avLst/>
          </a:prstGeom>
          <a:noFill/>
        </p:spPr>
        <p:txBody>
          <a:bodyPr wrap="square">
            <a:spAutoFit/>
          </a:bodyPr>
          <a:lstStyle/>
          <a:p>
            <a:r>
              <a:rPr lang="en-US" sz="800" dirty="0"/>
              <a:t>Melby, C. L. et al. (2019). Increasing Energy Flux to Maintain Diet-Induced Weight Loss. Nutrients</a:t>
            </a:r>
            <a:endParaRPr lang="it-IT" sz="800" dirty="0"/>
          </a:p>
        </p:txBody>
      </p:sp>
      <p:sp>
        <p:nvSpPr>
          <p:cNvPr id="4" name="CasellaDiTesto 3">
            <a:extLst>
              <a:ext uri="{FF2B5EF4-FFF2-40B4-BE49-F238E27FC236}">
                <a16:creationId xmlns:a16="http://schemas.microsoft.com/office/drawing/2014/main" id="{5E0301CA-B983-076E-2714-0E11989BA01F}"/>
              </a:ext>
            </a:extLst>
          </p:cNvPr>
          <p:cNvSpPr txBox="1"/>
          <p:nvPr/>
        </p:nvSpPr>
        <p:spPr>
          <a:xfrm>
            <a:off x="9287412" y="1919288"/>
            <a:ext cx="2777588" cy="2031325"/>
          </a:xfrm>
          <a:prstGeom prst="rect">
            <a:avLst/>
          </a:prstGeom>
          <a:noFill/>
        </p:spPr>
        <p:txBody>
          <a:bodyPr wrap="square">
            <a:spAutoFit/>
          </a:bodyPr>
          <a:lstStyle/>
          <a:p>
            <a:pPr algn="ctr"/>
            <a:r>
              <a:rPr lang="it-IT" b="1" dirty="0">
                <a:cs typeface="Courier New" panose="02070309020205020404" pitchFamily="49" charset="0"/>
              </a:rPr>
              <a:t>Flusso alto </a:t>
            </a:r>
          </a:p>
          <a:p>
            <a:pPr algn="ctr"/>
            <a:r>
              <a:rPr lang="it-IT" b="1" dirty="0">
                <a:cs typeface="Courier New" panose="02070309020205020404" pitchFamily="49" charset="0"/>
              </a:rPr>
              <a:t>da </a:t>
            </a:r>
            <a:r>
              <a:rPr lang="it-IT" b="1" dirty="0">
                <a:solidFill>
                  <a:srgbClr val="D3212D"/>
                </a:solidFill>
                <a:cs typeface="Courier New" panose="02070309020205020404" pitchFamily="49" charset="0"/>
              </a:rPr>
              <a:t>attività fisica</a:t>
            </a:r>
            <a:r>
              <a:rPr lang="it-IT" dirty="0">
                <a:solidFill>
                  <a:srgbClr val="D3212D"/>
                </a:solidFill>
                <a:cs typeface="Courier New" panose="02070309020205020404" pitchFamily="49" charset="0"/>
              </a:rPr>
              <a:t> </a:t>
            </a:r>
          </a:p>
          <a:p>
            <a:pPr algn="ctr"/>
            <a:r>
              <a:rPr lang="it-IT" dirty="0">
                <a:cs typeface="Courier New" panose="02070309020205020404" pitchFamily="49" charset="0"/>
              </a:rPr>
              <a:t>Migliore flessibilità metabolica, regolazione dell’appetito, utilizzo efficiente di nutrienti, minor rischio metabolico.</a:t>
            </a:r>
          </a:p>
        </p:txBody>
      </p:sp>
      <p:sp>
        <p:nvSpPr>
          <p:cNvPr id="7" name="CasellaDiTesto 6">
            <a:extLst>
              <a:ext uri="{FF2B5EF4-FFF2-40B4-BE49-F238E27FC236}">
                <a16:creationId xmlns:a16="http://schemas.microsoft.com/office/drawing/2014/main" id="{DA5D138A-C581-C8AC-BA5D-D8B7E81214ED}"/>
              </a:ext>
            </a:extLst>
          </p:cNvPr>
          <p:cNvSpPr txBox="1"/>
          <p:nvPr/>
        </p:nvSpPr>
        <p:spPr>
          <a:xfrm>
            <a:off x="127000" y="1919288"/>
            <a:ext cx="2777588" cy="2308324"/>
          </a:xfrm>
          <a:prstGeom prst="rect">
            <a:avLst/>
          </a:prstGeom>
          <a:noFill/>
        </p:spPr>
        <p:txBody>
          <a:bodyPr wrap="square">
            <a:spAutoFit/>
          </a:bodyPr>
          <a:lstStyle/>
          <a:p>
            <a:pPr algn="ctr"/>
            <a:r>
              <a:rPr lang="it-IT" b="1" dirty="0">
                <a:cs typeface="Courier New" panose="02070309020205020404" pitchFamily="49" charset="0"/>
              </a:rPr>
              <a:t>Flusso alto </a:t>
            </a:r>
          </a:p>
          <a:p>
            <a:pPr algn="ctr"/>
            <a:r>
              <a:rPr lang="it-IT" b="1" dirty="0">
                <a:cs typeface="Courier New" panose="02070309020205020404" pitchFamily="49" charset="0"/>
              </a:rPr>
              <a:t>da </a:t>
            </a:r>
            <a:r>
              <a:rPr lang="it-IT" b="1" dirty="0">
                <a:solidFill>
                  <a:srgbClr val="D3212D"/>
                </a:solidFill>
                <a:cs typeface="Courier New" panose="02070309020205020404" pitchFamily="49" charset="0"/>
              </a:rPr>
              <a:t>obesità</a:t>
            </a:r>
            <a:r>
              <a:rPr lang="it-IT" dirty="0">
                <a:solidFill>
                  <a:srgbClr val="D3212D"/>
                </a:solidFill>
                <a:cs typeface="Courier New" panose="02070309020205020404" pitchFamily="49" charset="0"/>
              </a:rPr>
              <a:t> </a:t>
            </a:r>
          </a:p>
          <a:p>
            <a:pPr algn="ctr"/>
            <a:r>
              <a:rPr lang="it-IT" dirty="0">
                <a:cs typeface="Courier New" panose="02070309020205020404" pitchFamily="49" charset="0"/>
              </a:rPr>
              <a:t>Metabolismo rigido, risposta lenta a variazioni dietetiche, accumulo di grassi, aumento dell’appetito e rischio di patologie.</a:t>
            </a:r>
          </a:p>
        </p:txBody>
      </p:sp>
    </p:spTree>
    <p:extLst>
      <p:ext uri="{BB962C8B-B14F-4D97-AF65-F5344CB8AC3E}">
        <p14:creationId xmlns:p14="http://schemas.microsoft.com/office/powerpoint/2010/main" val="23423971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549C753B-DBE4-97CA-883D-276BE2DD6982}"/>
              </a:ext>
            </a:extLst>
          </p:cNvPr>
          <p:cNvPicPr>
            <a:picLocks noChangeAspect="1"/>
          </p:cNvPicPr>
          <p:nvPr/>
        </p:nvPicPr>
        <p:blipFill rotWithShape="1">
          <a:blip r:embed="rId3">
            <a:extLst>
              <a:ext uri="{28A0092B-C50C-407E-A947-70E740481C1C}">
                <a14:useLocalDpi xmlns:a14="http://schemas.microsoft.com/office/drawing/2010/main" val="0"/>
              </a:ext>
            </a:extLst>
          </a:blip>
          <a:srcRect l="-135"/>
          <a:stretch/>
        </p:blipFill>
        <p:spPr bwMode="auto">
          <a:xfrm>
            <a:off x="4103972" y="2571194"/>
            <a:ext cx="3984056" cy="3123093"/>
          </a:xfrm>
          <a:prstGeom prst="rect">
            <a:avLst/>
          </a:prstGeom>
          <a:noFill/>
          <a:ln>
            <a:noFill/>
          </a:ln>
        </p:spPr>
      </p:pic>
      <p:sp>
        <p:nvSpPr>
          <p:cNvPr id="4" name="CasellaDiTesto 3">
            <a:extLst>
              <a:ext uri="{FF2B5EF4-FFF2-40B4-BE49-F238E27FC236}">
                <a16:creationId xmlns:a16="http://schemas.microsoft.com/office/drawing/2014/main" id="{45EAB8A1-9026-FCB7-5197-233E302BF357}"/>
              </a:ext>
            </a:extLst>
          </p:cNvPr>
          <p:cNvSpPr txBox="1"/>
          <p:nvPr/>
        </p:nvSpPr>
        <p:spPr>
          <a:xfrm>
            <a:off x="0" y="6519446"/>
            <a:ext cx="11992131" cy="338554"/>
          </a:xfrm>
          <a:prstGeom prst="rect">
            <a:avLst/>
          </a:prstGeom>
          <a:noFill/>
        </p:spPr>
        <p:txBody>
          <a:bodyPr wrap="square">
            <a:spAutoFit/>
          </a:bodyPr>
          <a:lstStyle/>
          <a:p>
            <a:r>
              <a:rPr lang="en-US" sz="800" dirty="0" err="1">
                <a:latin typeface="Courier New" panose="02070309020205020404" pitchFamily="49" charset="0"/>
                <a:cs typeface="Courier New" panose="02070309020205020404" pitchFamily="49" charset="0"/>
              </a:rPr>
              <a:t>Dulloo</a:t>
            </a:r>
            <a:r>
              <a:rPr lang="en-US" sz="800" dirty="0">
                <a:latin typeface="Courier New" panose="02070309020205020404" pitchFamily="49" charset="0"/>
                <a:cs typeface="Courier New" panose="02070309020205020404" pitchFamily="49" charset="0"/>
              </a:rPr>
              <a:t>, A. G., Miles-Chan, J. L., &amp; Schutz, Y. (2018). Collateral fattening in body composition autoregulation: its determinants and significance for obesity predisposition. European Journal of Clinical Nutrition, 72(5), 657–664. https://doi.org/10.1038/s41430-018-0138-6</a:t>
            </a:r>
            <a:endParaRPr lang="it-IT" sz="800" dirty="0">
              <a:latin typeface="Courier New" panose="02070309020205020404" pitchFamily="49" charset="0"/>
              <a:cs typeface="Courier New" panose="02070309020205020404" pitchFamily="49" charset="0"/>
            </a:endParaRPr>
          </a:p>
        </p:txBody>
      </p:sp>
      <p:sp>
        <p:nvSpPr>
          <p:cNvPr id="3" name="CasellaDiTesto 2">
            <a:extLst>
              <a:ext uri="{FF2B5EF4-FFF2-40B4-BE49-F238E27FC236}">
                <a16:creationId xmlns:a16="http://schemas.microsoft.com/office/drawing/2014/main" id="{1A7B6DD9-2667-D878-0D27-2E94379626A5}"/>
              </a:ext>
            </a:extLst>
          </p:cNvPr>
          <p:cNvSpPr txBox="1"/>
          <p:nvPr/>
        </p:nvSpPr>
        <p:spPr>
          <a:xfrm>
            <a:off x="348170" y="2363024"/>
            <a:ext cx="2734309" cy="3539430"/>
          </a:xfrm>
          <a:prstGeom prst="rect">
            <a:avLst/>
          </a:prstGeom>
          <a:noFill/>
        </p:spPr>
        <p:txBody>
          <a:bodyPr wrap="square" rtlCol="0">
            <a:spAutoFit/>
          </a:bodyPr>
          <a:lstStyle/>
          <a:p>
            <a:pPr algn="r"/>
            <a:r>
              <a:rPr lang="it-IT" sz="1400" dirty="0">
                <a:latin typeface="Corbel" panose="020B0503020204020204" pitchFamily="34" charset="0"/>
                <a:cs typeface="Courier New" panose="02070309020205020404" pitchFamily="49" charset="0"/>
              </a:rPr>
              <a:t>Esiste un controllo adipe-specifico della </a:t>
            </a:r>
            <a:r>
              <a:rPr lang="it-IT" sz="1400" b="1" dirty="0">
                <a:latin typeface="Corbel" panose="020B0503020204020204" pitchFamily="34" charset="0"/>
                <a:cs typeface="Courier New" panose="02070309020205020404" pitchFamily="49" charset="0"/>
              </a:rPr>
              <a:t>termogenesi</a:t>
            </a:r>
            <a:r>
              <a:rPr lang="it-IT" sz="1400" dirty="0">
                <a:latin typeface="Corbel" panose="020B0503020204020204" pitchFamily="34" charset="0"/>
                <a:cs typeface="Courier New" panose="02070309020205020404" pitchFamily="49" charset="0"/>
              </a:rPr>
              <a:t> che guida il recupero di tessuto adiposo (</a:t>
            </a:r>
            <a:r>
              <a:rPr lang="it-IT" sz="1400" b="1" dirty="0">
                <a:latin typeface="Corbel" panose="020B0503020204020204" pitchFamily="34" charset="0"/>
                <a:cs typeface="Courier New" panose="02070309020205020404" pitchFamily="49" charset="0"/>
              </a:rPr>
              <a:t>catch-up </a:t>
            </a:r>
            <a:r>
              <a:rPr lang="it-IT" sz="1400" b="1" dirty="0" err="1">
                <a:latin typeface="Corbel" panose="020B0503020204020204" pitchFamily="34" charset="0"/>
                <a:cs typeface="Courier New" panose="02070309020205020404" pitchFamily="49" charset="0"/>
              </a:rPr>
              <a:t>fat</a:t>
            </a:r>
            <a:r>
              <a:rPr lang="it-IT" sz="1400" b="1" dirty="0">
                <a:latin typeface="Corbel" panose="020B0503020204020204" pitchFamily="34" charset="0"/>
                <a:cs typeface="Courier New" panose="02070309020205020404" pitchFamily="49" charset="0"/>
              </a:rPr>
              <a:t>).</a:t>
            </a:r>
            <a:endParaRPr lang="it-IT" sz="1400" dirty="0">
              <a:latin typeface="Corbel" panose="020B0503020204020204" pitchFamily="34" charset="0"/>
              <a:cs typeface="Courier New" panose="02070309020205020404" pitchFamily="49" charset="0"/>
            </a:endParaRPr>
          </a:p>
          <a:p>
            <a:pPr algn="r"/>
            <a:endParaRPr lang="it-IT" sz="1400" dirty="0">
              <a:latin typeface="Corbel" panose="020B0503020204020204" pitchFamily="34" charset="0"/>
              <a:cs typeface="Courier New" panose="02070309020205020404" pitchFamily="49" charset="0"/>
            </a:endParaRPr>
          </a:p>
          <a:p>
            <a:pPr algn="r"/>
            <a:r>
              <a:rPr lang="it-IT" sz="1400" b="1" dirty="0">
                <a:solidFill>
                  <a:srgbClr val="0070C0"/>
                </a:solidFill>
                <a:latin typeface="Corbel" panose="020B0503020204020204" pitchFamily="34" charset="0"/>
                <a:cs typeface="Courier New" panose="02070309020205020404" pitchFamily="49" charset="0"/>
              </a:rPr>
              <a:t>Meccanismo adattativo </a:t>
            </a:r>
            <a:r>
              <a:rPr lang="it-IT" sz="1400" dirty="0">
                <a:latin typeface="Corbel" panose="020B0503020204020204" pitchFamily="34" charset="0"/>
                <a:cs typeface="Courier New" panose="02070309020205020404" pitchFamily="49" charset="0"/>
              </a:rPr>
              <a:t>che accelera il riformarsi delle riserve di energia, pronte a fronteggiare altri eventuali periodi di scarsità di cibo.</a:t>
            </a:r>
          </a:p>
          <a:p>
            <a:pPr algn="r"/>
            <a:endParaRPr lang="it-IT" sz="1400" dirty="0">
              <a:latin typeface="Corbel" panose="020B0503020204020204" pitchFamily="34" charset="0"/>
              <a:cs typeface="Courier New" panose="02070309020205020404" pitchFamily="49" charset="0"/>
            </a:endParaRPr>
          </a:p>
          <a:p>
            <a:pPr algn="r"/>
            <a:endParaRPr lang="it-IT" sz="1400" dirty="0">
              <a:latin typeface="Corbel" panose="020B0503020204020204" pitchFamily="34" charset="0"/>
              <a:cs typeface="Courier New" panose="02070309020205020404" pitchFamily="49" charset="0"/>
            </a:endParaRPr>
          </a:p>
          <a:p>
            <a:pPr algn="r"/>
            <a:endParaRPr lang="it-IT" sz="1400" dirty="0">
              <a:latin typeface="Corbel" panose="020B0503020204020204" pitchFamily="34" charset="0"/>
              <a:cs typeface="Courier New" panose="02070309020205020404" pitchFamily="49" charset="0"/>
            </a:endParaRPr>
          </a:p>
          <a:p>
            <a:pPr algn="r"/>
            <a:r>
              <a:rPr lang="it-IT" sz="1400" dirty="0">
                <a:latin typeface="Corbel" panose="020B0503020204020204" pitchFamily="34" charset="0"/>
                <a:cs typeface="Courier New" panose="02070309020205020404" pitchFamily="49" charset="0"/>
              </a:rPr>
              <a:t>La </a:t>
            </a:r>
            <a:r>
              <a:rPr lang="it-IT" sz="1400" b="1" dirty="0">
                <a:solidFill>
                  <a:srgbClr val="00B050"/>
                </a:solidFill>
                <a:latin typeface="Corbel" panose="020B0503020204020204" pitchFamily="34" charset="0"/>
                <a:cs typeface="Courier New" panose="02070309020205020404" pitchFamily="49" charset="0"/>
              </a:rPr>
              <a:t>sedentarietà</a:t>
            </a:r>
            <a:r>
              <a:rPr lang="it-IT" sz="1400" dirty="0">
                <a:latin typeface="Corbel" panose="020B0503020204020204" pitchFamily="34" charset="0"/>
                <a:cs typeface="Courier New" panose="02070309020205020404" pitchFamily="49" charset="0"/>
              </a:rPr>
              <a:t> contribuisce allo scarso recupero di massa muscolare, </a:t>
            </a:r>
            <a:r>
              <a:rPr lang="it-IT" sz="1400" dirty="0" err="1">
                <a:latin typeface="Corbel" panose="020B0503020204020204" pitchFamily="34" charset="0"/>
                <a:cs typeface="Courier New" panose="02070309020205020404" pitchFamily="49" charset="0"/>
              </a:rPr>
              <a:t>sottostimolata</a:t>
            </a:r>
            <a:r>
              <a:rPr lang="it-IT" sz="1400" dirty="0">
                <a:latin typeface="Corbel" panose="020B0503020204020204" pitchFamily="34" charset="0"/>
                <a:cs typeface="Courier New" panose="02070309020205020404" pitchFamily="49" charset="0"/>
              </a:rPr>
              <a:t>.</a:t>
            </a:r>
          </a:p>
        </p:txBody>
      </p:sp>
      <p:sp>
        <p:nvSpPr>
          <p:cNvPr id="6" name="CasellaDiTesto 5">
            <a:extLst>
              <a:ext uri="{FF2B5EF4-FFF2-40B4-BE49-F238E27FC236}">
                <a16:creationId xmlns:a16="http://schemas.microsoft.com/office/drawing/2014/main" id="{18C0B6C7-A004-1CD7-441D-CD49A4C6430F}"/>
              </a:ext>
            </a:extLst>
          </p:cNvPr>
          <p:cNvSpPr txBox="1"/>
          <p:nvPr/>
        </p:nvSpPr>
        <p:spPr>
          <a:xfrm>
            <a:off x="9109521" y="2901633"/>
            <a:ext cx="2734310" cy="2462213"/>
          </a:xfrm>
          <a:prstGeom prst="rect">
            <a:avLst/>
          </a:prstGeom>
          <a:noFill/>
        </p:spPr>
        <p:txBody>
          <a:bodyPr wrap="square">
            <a:spAutoFit/>
          </a:bodyPr>
          <a:lstStyle/>
          <a:p>
            <a:r>
              <a:rPr lang="en-US" sz="1400" i="1" dirty="0">
                <a:latin typeface="Corbel" panose="020B0503020204020204" pitchFamily="34" charset="0"/>
                <a:cs typeface="Courier New" panose="02070309020205020404" pitchFamily="49" charset="0"/>
              </a:rPr>
              <a:t>“The leaner the individual the greater the temporal desynchronization in fat and lean tissue recoveries, and hence the greater the fat overshoot”</a:t>
            </a:r>
          </a:p>
          <a:p>
            <a:endParaRPr lang="en-US" sz="1400" dirty="0">
              <a:latin typeface="Corbel" panose="020B0503020204020204" pitchFamily="34" charset="0"/>
              <a:cs typeface="Courier New" panose="02070309020205020404" pitchFamily="49" charset="0"/>
            </a:endParaRPr>
          </a:p>
          <a:p>
            <a:r>
              <a:rPr lang="en-US" sz="1400" dirty="0">
                <a:latin typeface="Corbel" panose="020B0503020204020204" pitchFamily="34" charset="0"/>
                <a:cs typeface="Courier New" panose="02070309020205020404" pitchFamily="49" charset="0"/>
              </a:rPr>
              <a:t>I </a:t>
            </a:r>
            <a:r>
              <a:rPr lang="en-US" sz="1400" dirty="0" err="1">
                <a:latin typeface="Corbel" panose="020B0503020204020204" pitchFamily="34" charset="0"/>
                <a:cs typeface="Courier New" panose="02070309020205020404" pitchFamily="49" charset="0"/>
              </a:rPr>
              <a:t>soggetti</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normopeso</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che</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si</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sottopongono</a:t>
            </a:r>
            <a:r>
              <a:rPr lang="en-US" sz="1400" dirty="0">
                <a:latin typeface="Corbel" panose="020B0503020204020204" pitchFamily="34" charset="0"/>
                <a:cs typeface="Courier New" panose="02070309020205020404" pitchFamily="49" charset="0"/>
              </a:rPr>
              <a:t> a continue </a:t>
            </a:r>
            <a:r>
              <a:rPr lang="en-US" sz="1400" dirty="0" err="1">
                <a:latin typeface="Corbel" panose="020B0503020204020204" pitchFamily="34" charset="0"/>
                <a:cs typeface="Courier New" panose="02070309020205020404" pitchFamily="49" charset="0"/>
              </a:rPr>
              <a:t>diete</a:t>
            </a:r>
            <a:r>
              <a:rPr lang="en-US" sz="1400" dirty="0">
                <a:latin typeface="Corbel" panose="020B0503020204020204" pitchFamily="34" charset="0"/>
                <a:cs typeface="Courier New" panose="02070309020205020404" pitchFamily="49" charset="0"/>
              </a:rPr>
              <a:t> (</a:t>
            </a:r>
            <a:r>
              <a:rPr lang="en-US" sz="1400" b="1" dirty="0">
                <a:latin typeface="Corbel" panose="020B0503020204020204" pitchFamily="34" charset="0"/>
                <a:cs typeface="Courier New" panose="02070309020205020404" pitchFamily="49" charset="0"/>
              </a:rPr>
              <a:t>weigh cycling</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sono</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maggiormente</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esposti</a:t>
            </a:r>
            <a:r>
              <a:rPr lang="en-US" sz="1400" dirty="0">
                <a:latin typeface="Corbel" panose="020B0503020204020204" pitchFamily="34" charset="0"/>
                <a:cs typeface="Courier New" panose="02070309020205020404" pitchFamily="49" charset="0"/>
              </a:rPr>
              <a:t> al </a:t>
            </a:r>
            <a:r>
              <a:rPr lang="en-US" sz="1400" dirty="0" err="1">
                <a:latin typeface="Corbel" panose="020B0503020204020204" pitchFamily="34" charset="0"/>
                <a:cs typeface="Courier New" panose="02070309020205020404" pitchFamily="49" charset="0"/>
              </a:rPr>
              <a:t>rischio</a:t>
            </a:r>
            <a:r>
              <a:rPr lang="en-US" sz="1400" dirty="0">
                <a:latin typeface="Corbel" panose="020B0503020204020204" pitchFamily="34" charset="0"/>
                <a:cs typeface="Courier New" panose="02070309020205020404" pitchFamily="49" charset="0"/>
              </a:rPr>
              <a:t> di </a:t>
            </a:r>
            <a:r>
              <a:rPr lang="en-US" sz="1400" dirty="0" err="1">
                <a:latin typeface="Corbel" panose="020B0503020204020204" pitchFamily="34" charset="0"/>
                <a:cs typeface="Courier New" panose="02070309020205020404" pitchFamily="49" charset="0"/>
              </a:rPr>
              <a:t>sviluppare</a:t>
            </a:r>
            <a:r>
              <a:rPr lang="en-US" sz="1400" dirty="0">
                <a:latin typeface="Corbel" panose="020B0503020204020204" pitchFamily="34" charset="0"/>
                <a:cs typeface="Courier New" panose="02070309020205020404" pitchFamily="49" charset="0"/>
              </a:rPr>
              <a:t> </a:t>
            </a:r>
            <a:r>
              <a:rPr lang="en-US" sz="1400" dirty="0" err="1">
                <a:latin typeface="Corbel" panose="020B0503020204020204" pitchFamily="34" charset="0"/>
                <a:cs typeface="Courier New" panose="02070309020205020404" pitchFamily="49" charset="0"/>
              </a:rPr>
              <a:t>sovrappeso</a:t>
            </a:r>
            <a:r>
              <a:rPr lang="en-US" sz="1400" dirty="0">
                <a:latin typeface="Corbel" panose="020B0503020204020204" pitchFamily="34" charset="0"/>
                <a:cs typeface="Courier New" panose="02070309020205020404" pitchFamily="49" charset="0"/>
              </a:rPr>
              <a:t>.</a:t>
            </a:r>
          </a:p>
        </p:txBody>
      </p:sp>
      <p:sp>
        <p:nvSpPr>
          <p:cNvPr id="5" name="Titolo 4">
            <a:extLst>
              <a:ext uri="{FF2B5EF4-FFF2-40B4-BE49-F238E27FC236}">
                <a16:creationId xmlns:a16="http://schemas.microsoft.com/office/drawing/2014/main" id="{0728AFCA-B380-DD69-1921-912E2E4EC4F3}"/>
              </a:ext>
            </a:extLst>
          </p:cNvPr>
          <p:cNvSpPr>
            <a:spLocks noGrp="1"/>
          </p:cNvSpPr>
          <p:nvPr>
            <p:ph type="title"/>
          </p:nvPr>
        </p:nvSpPr>
        <p:spPr/>
        <p:txBody>
          <a:bodyPr>
            <a:normAutofit fontScale="90000"/>
          </a:bodyPr>
          <a:lstStyle/>
          <a:p>
            <a:pPr algn="ctr"/>
            <a:r>
              <a:rPr lang="it-IT" dirty="0" err="1">
                <a:solidFill>
                  <a:srgbClr val="D3212D"/>
                </a:solidFill>
                <a:latin typeface="Brush Script MT" panose="03060802040406070304" pitchFamily="66" charset="0"/>
              </a:rPr>
              <a:t>Collateral</a:t>
            </a:r>
            <a:r>
              <a:rPr lang="it-IT" dirty="0">
                <a:solidFill>
                  <a:srgbClr val="D3212D"/>
                </a:solidFill>
                <a:latin typeface="Brush Script MT" panose="03060802040406070304" pitchFamily="66" charset="0"/>
              </a:rPr>
              <a:t> </a:t>
            </a:r>
            <a:r>
              <a:rPr lang="it-IT" dirty="0" err="1">
                <a:solidFill>
                  <a:srgbClr val="D3212D"/>
                </a:solidFill>
                <a:latin typeface="Brush Script MT" panose="03060802040406070304" pitchFamily="66" charset="0"/>
              </a:rPr>
              <a:t>fattening</a:t>
            </a:r>
            <a:r>
              <a:rPr lang="it-IT" dirty="0">
                <a:solidFill>
                  <a:srgbClr val="D3212D"/>
                </a:solidFill>
                <a:latin typeface="Brush Script MT" panose="03060802040406070304" pitchFamily="66" charset="0"/>
              </a:rPr>
              <a:t> </a:t>
            </a:r>
            <a:br>
              <a:rPr lang="it-IT" dirty="0">
                <a:latin typeface="Brush Script MT" panose="03060802040406070304" pitchFamily="66" charset="0"/>
              </a:rPr>
            </a:br>
            <a:r>
              <a:rPr lang="it-IT" sz="2700" dirty="0">
                <a:latin typeface="Brush Script MT" panose="03060802040406070304" pitchFamily="66" charset="0"/>
              </a:rPr>
              <a:t>&amp;</a:t>
            </a:r>
            <a:r>
              <a:rPr lang="it-IT" dirty="0">
                <a:latin typeface="Brush Script MT" panose="03060802040406070304" pitchFamily="66" charset="0"/>
              </a:rPr>
              <a:t> </a:t>
            </a:r>
            <a:br>
              <a:rPr lang="it-IT" dirty="0">
                <a:latin typeface="Brush Script MT" panose="03060802040406070304" pitchFamily="66" charset="0"/>
              </a:rPr>
            </a:br>
            <a:r>
              <a:rPr lang="it-IT" sz="3100" dirty="0">
                <a:latin typeface="Brush Script MT" panose="03060802040406070304" pitchFamily="66" charset="0"/>
              </a:rPr>
              <a:t>Autoregolazione della composizione corporea</a:t>
            </a:r>
            <a:endParaRPr lang="it-IT" dirty="0">
              <a:latin typeface="Brush Script MT" panose="03060802040406070304" pitchFamily="66" charset="0"/>
            </a:endParaRPr>
          </a:p>
        </p:txBody>
      </p:sp>
    </p:spTree>
    <p:extLst>
      <p:ext uri="{BB962C8B-B14F-4D97-AF65-F5344CB8AC3E}">
        <p14:creationId xmlns:p14="http://schemas.microsoft.com/office/powerpoint/2010/main" val="11264248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7D574-33EA-27CB-5FAD-F1C1B0F473C1}"/>
            </a:ext>
          </a:extLst>
        </p:cNvPr>
        <p:cNvGrpSpPr/>
        <p:nvPr/>
      </p:nvGrpSpPr>
      <p:grpSpPr>
        <a:xfrm>
          <a:off x="0" y="0"/>
          <a:ext cx="0" cy="0"/>
          <a:chOff x="0" y="0"/>
          <a:chExt cx="0" cy="0"/>
        </a:xfrm>
      </p:grpSpPr>
      <p:pic>
        <p:nvPicPr>
          <p:cNvPr id="13" name="Picture 2">
            <a:extLst>
              <a:ext uri="{FF2B5EF4-FFF2-40B4-BE49-F238E27FC236}">
                <a16:creationId xmlns:a16="http://schemas.microsoft.com/office/drawing/2014/main" id="{A82FF76C-5F0D-FD6B-3159-5FC37538F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789" y="1692056"/>
            <a:ext cx="5323434" cy="34738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6">
            <a:extLst>
              <a:ext uri="{FF2B5EF4-FFF2-40B4-BE49-F238E27FC236}">
                <a16:creationId xmlns:a16="http://schemas.microsoft.com/office/drawing/2014/main" id="{9D8BC9B1-51AA-B6BE-6125-398E080C729C}"/>
              </a:ext>
            </a:extLst>
          </p:cNvPr>
          <p:cNvSpPr txBox="1"/>
          <p:nvPr/>
        </p:nvSpPr>
        <p:spPr>
          <a:xfrm>
            <a:off x="-20313" y="6642556"/>
            <a:ext cx="11778748" cy="215444"/>
          </a:xfrm>
          <a:prstGeom prst="rect">
            <a:avLst/>
          </a:prstGeom>
          <a:noFill/>
        </p:spPr>
        <p:txBody>
          <a:bodyPr wrap="square">
            <a:spAutoFit/>
          </a:bodyPr>
          <a:lstStyle/>
          <a:p>
            <a:pPr rtl="0">
              <a:spcBef>
                <a:spcPts val="0"/>
              </a:spcBef>
              <a:spcAft>
                <a:spcPts val="0"/>
              </a:spcAft>
            </a:pPr>
            <a:r>
              <a:rPr lang="it-IT" sz="800" b="0" i="0" u="none" strike="noStrike" dirty="0">
                <a:solidFill>
                  <a:srgbClr val="000000"/>
                </a:solidFill>
                <a:effectLst/>
                <a:latin typeface="Courier New" panose="02070309020205020404" pitchFamily="49" charset="0"/>
                <a:cs typeface="Courier New" panose="02070309020205020404" pitchFamily="49" charset="0"/>
              </a:rPr>
              <a:t>Fothergill E</a:t>
            </a:r>
            <a:r>
              <a:rPr lang="it-IT" sz="800" dirty="0">
                <a:solidFill>
                  <a:srgbClr val="000000"/>
                </a:solidFill>
                <a:latin typeface="Courier New" panose="02070309020205020404" pitchFamily="49" charset="0"/>
                <a:cs typeface="Courier New" panose="02070309020205020404" pitchFamily="49" charset="0"/>
              </a:rPr>
              <a:t> et al.</a:t>
            </a:r>
            <a:r>
              <a:rPr lang="it-IT" sz="800" b="0" i="0" u="none" strike="noStrike" dirty="0">
                <a:solidFill>
                  <a:srgbClr val="000000"/>
                </a:solidFill>
                <a:effectLst/>
                <a:latin typeface="Courier New" panose="02070309020205020404" pitchFamily="49" charset="0"/>
                <a:cs typeface="Courier New" panose="02070309020205020404" pitchFamily="49" charset="0"/>
              </a:rPr>
              <a:t> </a:t>
            </a:r>
            <a:r>
              <a:rPr lang="it-IT" sz="800" b="0" i="0" u="none" strike="noStrike" dirty="0" err="1">
                <a:solidFill>
                  <a:srgbClr val="000000"/>
                </a:solidFill>
                <a:effectLst/>
                <a:latin typeface="Courier New" panose="02070309020205020404" pitchFamily="49" charset="0"/>
                <a:cs typeface="Courier New" panose="02070309020205020404" pitchFamily="49" charset="0"/>
              </a:rPr>
              <a:t>Persistent</a:t>
            </a:r>
            <a:r>
              <a:rPr lang="it-IT" sz="800" b="0" i="0" u="none" strike="noStrike" dirty="0">
                <a:solidFill>
                  <a:srgbClr val="000000"/>
                </a:solidFill>
                <a:effectLst/>
                <a:latin typeface="Courier New" panose="02070309020205020404" pitchFamily="49" charset="0"/>
                <a:cs typeface="Courier New" panose="02070309020205020404" pitchFamily="49" charset="0"/>
              </a:rPr>
              <a:t> </a:t>
            </a:r>
            <a:r>
              <a:rPr lang="it-IT" sz="800" b="0" i="0" u="none" strike="noStrike" dirty="0" err="1">
                <a:solidFill>
                  <a:srgbClr val="000000"/>
                </a:solidFill>
                <a:effectLst/>
                <a:latin typeface="Courier New" panose="02070309020205020404" pitchFamily="49" charset="0"/>
                <a:cs typeface="Courier New" panose="02070309020205020404" pitchFamily="49" charset="0"/>
              </a:rPr>
              <a:t>metabolic</a:t>
            </a:r>
            <a:r>
              <a:rPr lang="it-IT" sz="800" b="0" i="0" u="none" strike="noStrike" dirty="0">
                <a:solidFill>
                  <a:srgbClr val="000000"/>
                </a:solidFill>
                <a:effectLst/>
                <a:latin typeface="Courier New" panose="02070309020205020404" pitchFamily="49" charset="0"/>
                <a:cs typeface="Courier New" panose="02070309020205020404" pitchFamily="49" charset="0"/>
              </a:rPr>
              <a:t> </a:t>
            </a:r>
            <a:r>
              <a:rPr lang="it-IT" sz="800" b="0" i="0" u="none" strike="noStrike" dirty="0" err="1">
                <a:solidFill>
                  <a:srgbClr val="000000"/>
                </a:solidFill>
                <a:effectLst/>
                <a:latin typeface="Courier New" panose="02070309020205020404" pitchFamily="49" charset="0"/>
                <a:cs typeface="Courier New" panose="02070309020205020404" pitchFamily="49" charset="0"/>
              </a:rPr>
              <a:t>adaptation</a:t>
            </a:r>
            <a:r>
              <a:rPr lang="it-IT" sz="800" b="0" i="0" u="none" strike="noStrike" dirty="0">
                <a:solidFill>
                  <a:srgbClr val="000000"/>
                </a:solidFill>
                <a:effectLst/>
                <a:latin typeface="Courier New" panose="02070309020205020404" pitchFamily="49" charset="0"/>
                <a:cs typeface="Courier New" panose="02070309020205020404" pitchFamily="49" charset="0"/>
              </a:rPr>
              <a:t> 6 </a:t>
            </a:r>
            <a:r>
              <a:rPr lang="it-IT" sz="800" b="0" i="0" u="none" strike="noStrike" dirty="0" err="1">
                <a:solidFill>
                  <a:srgbClr val="000000"/>
                </a:solidFill>
                <a:effectLst/>
                <a:latin typeface="Courier New" panose="02070309020205020404" pitchFamily="49" charset="0"/>
                <a:cs typeface="Courier New" panose="02070309020205020404" pitchFamily="49" charset="0"/>
              </a:rPr>
              <a:t>years</a:t>
            </a:r>
            <a:r>
              <a:rPr lang="it-IT" sz="800" b="0" i="0" u="none" strike="noStrike" dirty="0">
                <a:solidFill>
                  <a:srgbClr val="000000"/>
                </a:solidFill>
                <a:effectLst/>
                <a:latin typeface="Courier New" panose="02070309020205020404" pitchFamily="49" charset="0"/>
                <a:cs typeface="Courier New" panose="02070309020205020404" pitchFamily="49" charset="0"/>
              </a:rPr>
              <a:t> after “The </a:t>
            </a:r>
            <a:r>
              <a:rPr lang="it-IT" sz="800" b="0" i="0" u="none" strike="noStrike" dirty="0" err="1">
                <a:solidFill>
                  <a:srgbClr val="000000"/>
                </a:solidFill>
                <a:effectLst/>
                <a:latin typeface="Courier New" panose="02070309020205020404" pitchFamily="49" charset="0"/>
                <a:cs typeface="Courier New" panose="02070309020205020404" pitchFamily="49" charset="0"/>
              </a:rPr>
              <a:t>Biggest</a:t>
            </a:r>
            <a:r>
              <a:rPr lang="it-IT" sz="800" b="0" i="0" u="none" strike="noStrike" dirty="0">
                <a:solidFill>
                  <a:srgbClr val="000000"/>
                </a:solidFill>
                <a:effectLst/>
                <a:latin typeface="Courier New" panose="02070309020205020404" pitchFamily="49" charset="0"/>
                <a:cs typeface="Courier New" panose="02070309020205020404" pitchFamily="49" charset="0"/>
              </a:rPr>
              <a:t> Loser” </a:t>
            </a:r>
            <a:r>
              <a:rPr lang="it-IT" sz="800" b="0" i="0" u="none" strike="noStrike" dirty="0" err="1">
                <a:solidFill>
                  <a:srgbClr val="000000"/>
                </a:solidFill>
                <a:effectLst/>
                <a:latin typeface="Courier New" panose="02070309020205020404" pitchFamily="49" charset="0"/>
                <a:cs typeface="Courier New" panose="02070309020205020404" pitchFamily="49" charset="0"/>
              </a:rPr>
              <a:t>competition</a:t>
            </a:r>
            <a:r>
              <a:rPr lang="it-IT" sz="800" b="0" i="0" u="none" strike="noStrike" dirty="0">
                <a:solidFill>
                  <a:srgbClr val="000000"/>
                </a:solidFill>
                <a:effectLst/>
                <a:latin typeface="Courier New" panose="02070309020205020404" pitchFamily="49" charset="0"/>
                <a:cs typeface="Courier New" panose="02070309020205020404" pitchFamily="49" charset="0"/>
              </a:rPr>
              <a:t>: </a:t>
            </a:r>
            <a:r>
              <a:rPr lang="it-IT" sz="800" b="0" i="0" u="none" strike="noStrike" dirty="0" err="1">
                <a:solidFill>
                  <a:srgbClr val="000000"/>
                </a:solidFill>
                <a:effectLst/>
                <a:latin typeface="Courier New" panose="02070309020205020404" pitchFamily="49" charset="0"/>
                <a:cs typeface="Courier New" panose="02070309020205020404" pitchFamily="49" charset="0"/>
              </a:rPr>
              <a:t>Persistent</a:t>
            </a:r>
            <a:r>
              <a:rPr lang="it-IT" sz="800" b="0" i="0" u="none" strike="noStrike" dirty="0">
                <a:solidFill>
                  <a:srgbClr val="000000"/>
                </a:solidFill>
                <a:effectLst/>
                <a:latin typeface="Courier New" panose="02070309020205020404" pitchFamily="49" charset="0"/>
                <a:cs typeface="Courier New" panose="02070309020205020404" pitchFamily="49" charset="0"/>
              </a:rPr>
              <a:t> </a:t>
            </a:r>
            <a:r>
              <a:rPr lang="it-IT" sz="800" b="0" i="0" u="none" strike="noStrike" dirty="0" err="1">
                <a:solidFill>
                  <a:srgbClr val="000000"/>
                </a:solidFill>
                <a:effectLst/>
                <a:latin typeface="Courier New" panose="02070309020205020404" pitchFamily="49" charset="0"/>
                <a:cs typeface="Courier New" panose="02070309020205020404" pitchFamily="49" charset="0"/>
              </a:rPr>
              <a:t>Metabolic</a:t>
            </a:r>
            <a:r>
              <a:rPr lang="it-IT" sz="800" b="0" i="0" u="none" strike="noStrike" dirty="0">
                <a:solidFill>
                  <a:srgbClr val="000000"/>
                </a:solidFill>
                <a:effectLst/>
                <a:latin typeface="Courier New" panose="02070309020205020404" pitchFamily="49" charset="0"/>
                <a:cs typeface="Courier New" panose="02070309020205020404" pitchFamily="49" charset="0"/>
              </a:rPr>
              <a:t> Adaptation. </a:t>
            </a:r>
            <a:r>
              <a:rPr lang="it-IT" sz="800" b="0" i="0" u="none" strike="noStrike" dirty="0" err="1">
                <a:solidFill>
                  <a:srgbClr val="000000"/>
                </a:solidFill>
                <a:effectLst/>
                <a:latin typeface="Courier New" panose="02070309020205020404" pitchFamily="49" charset="0"/>
                <a:cs typeface="Courier New" panose="02070309020205020404" pitchFamily="49" charset="0"/>
              </a:rPr>
              <a:t>Obesity</a:t>
            </a:r>
            <a:r>
              <a:rPr lang="it-IT" sz="800" b="0" i="0" u="none" strike="noStrike" dirty="0">
                <a:solidFill>
                  <a:srgbClr val="000000"/>
                </a:solidFill>
                <a:effectLst/>
                <a:latin typeface="Courier New" panose="02070309020205020404" pitchFamily="49" charset="0"/>
                <a:cs typeface="Courier New" panose="02070309020205020404" pitchFamily="49" charset="0"/>
              </a:rPr>
              <a:t>. 2016</a:t>
            </a:r>
            <a:endParaRPr lang="it-IT" sz="800" dirty="0">
              <a:latin typeface="Courier New" panose="02070309020205020404" pitchFamily="49" charset="0"/>
              <a:cs typeface="Courier New" panose="02070309020205020404" pitchFamily="49" charset="0"/>
            </a:endParaRPr>
          </a:p>
        </p:txBody>
      </p:sp>
      <p:pic>
        <p:nvPicPr>
          <p:cNvPr id="15" name="Picture 14">
            <a:extLst>
              <a:ext uri="{FF2B5EF4-FFF2-40B4-BE49-F238E27FC236}">
                <a16:creationId xmlns:a16="http://schemas.microsoft.com/office/drawing/2014/main" id="{3C1F4612-79A0-A3E9-72D5-32FCFDDF66F6}"/>
              </a:ext>
            </a:extLst>
          </p:cNvPr>
          <p:cNvPicPr>
            <a:picLocks noChangeAspect="1"/>
          </p:cNvPicPr>
          <p:nvPr/>
        </p:nvPicPr>
        <p:blipFill>
          <a:blip r:embed="rId4"/>
          <a:stretch>
            <a:fillRect/>
          </a:stretch>
        </p:blipFill>
        <p:spPr>
          <a:xfrm>
            <a:off x="7867012" y="1902400"/>
            <a:ext cx="3053199" cy="3053199"/>
          </a:xfrm>
          <a:prstGeom prst="rect">
            <a:avLst/>
          </a:prstGeom>
        </p:spPr>
      </p:pic>
      <p:sp>
        <p:nvSpPr>
          <p:cNvPr id="2" name="Titolo 1">
            <a:extLst>
              <a:ext uri="{FF2B5EF4-FFF2-40B4-BE49-F238E27FC236}">
                <a16:creationId xmlns:a16="http://schemas.microsoft.com/office/drawing/2014/main" id="{972561E7-6C79-FD4C-0E1B-CFB9351192B2}"/>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dirty="0">
                <a:latin typeface="Brush Script MT" panose="03060802040406070304" pitchFamily="66" charset="0"/>
              </a:rPr>
              <a:t>Adattamento metabolico dopo </a:t>
            </a:r>
            <a:r>
              <a:rPr lang="it-IT" dirty="0">
                <a:solidFill>
                  <a:srgbClr val="C00000"/>
                </a:solidFill>
                <a:latin typeface="Brush Script MT" panose="03060802040406070304" pitchFamily="66" charset="0"/>
              </a:rPr>
              <a:t>restrizione calorica</a:t>
            </a:r>
          </a:p>
        </p:txBody>
      </p:sp>
    </p:spTree>
    <p:extLst>
      <p:ext uri="{BB962C8B-B14F-4D97-AF65-F5344CB8AC3E}">
        <p14:creationId xmlns:p14="http://schemas.microsoft.com/office/powerpoint/2010/main" val="17847870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B2E43E-145D-46FA-50F8-F3AE73C14C6F}"/>
              </a:ext>
            </a:extLst>
          </p:cNvPr>
          <p:cNvSpPr>
            <a:spLocks noGrp="1"/>
          </p:cNvSpPr>
          <p:nvPr>
            <p:ph type="ctrTitle"/>
          </p:nvPr>
        </p:nvSpPr>
        <p:spPr/>
        <p:txBody>
          <a:bodyPr/>
          <a:lstStyle/>
          <a:p>
            <a:r>
              <a:rPr lang="it-IT" dirty="0">
                <a:solidFill>
                  <a:srgbClr val="ED1D62"/>
                </a:solidFill>
                <a:latin typeface="Brush Script MT" panose="03060802040406070304" pitchFamily="66" charset="0"/>
              </a:rPr>
              <a:t>Prescrizione di esercizio fisico</a:t>
            </a:r>
          </a:p>
        </p:txBody>
      </p:sp>
    </p:spTree>
    <p:extLst>
      <p:ext uri="{BB962C8B-B14F-4D97-AF65-F5344CB8AC3E}">
        <p14:creationId xmlns:p14="http://schemas.microsoft.com/office/powerpoint/2010/main" val="7646366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A5EC5-6A6A-0835-1869-EA55D2437B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8AA12DA-499C-F917-1103-DC1291EBA6C0}"/>
              </a:ext>
            </a:extLst>
          </p:cNvPr>
          <p:cNvSpPr>
            <a:spLocks noChangeArrowheads="1"/>
          </p:cNvSpPr>
          <p:nvPr/>
        </p:nvSpPr>
        <p:spPr bwMode="auto">
          <a:xfrm>
            <a:off x="163353" y="1236246"/>
            <a:ext cx="6097772" cy="1515800"/>
          </a:xfrm>
          <a:prstGeom prst="rect">
            <a:avLst/>
          </a:prstGeom>
          <a:noFill/>
          <a:ln w="9525">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it-IT" altLang="it-IT" sz="1200" dirty="0">
                <a:latin typeface="HelveticaNeueLT Std Lt" panose="020B0403020202020204" pitchFamily="34" charset="0"/>
              </a:rPr>
              <a:t>M</a:t>
            </a:r>
            <a:r>
              <a:rPr kumimoji="0" lang="it-IT" altLang="it-IT" sz="1200" b="0" i="0" u="none" strike="noStrike" cap="none" normalizeH="0" baseline="0" dirty="0">
                <a:ln>
                  <a:noFill/>
                </a:ln>
                <a:solidFill>
                  <a:schemeClr val="tx1"/>
                </a:solidFill>
                <a:effectLst/>
                <a:latin typeface="HelveticaNeueLT Std Lt" panose="020B0403020202020204" pitchFamily="34" charset="0"/>
              </a:rPr>
              <a:t>iglioramento di capacità cardiopolmonare, composizione corporea e qualità di vita.</a:t>
            </a:r>
          </a:p>
          <a:p>
            <a:pPr marL="0" marR="0" lvl="0" indent="0" defTabSz="914400" rtl="0" eaLnBrk="0" fontAlgn="base" latinLnBrk="0" hangingPunct="0">
              <a:lnSpc>
                <a:spcPct val="100000"/>
              </a:lnSpc>
              <a:spcBef>
                <a:spcPct val="0"/>
              </a:spcBef>
              <a:spcAft>
                <a:spcPct val="0"/>
              </a:spcAft>
              <a:buClrTx/>
              <a:buSzTx/>
              <a:tabLst/>
            </a:pPr>
            <a:endParaRPr kumimoji="0" lang="it-IT" altLang="it-IT" sz="1050" b="1" i="0" u="none" strike="noStrike" cap="none" normalizeH="0" baseline="0" dirty="0">
              <a:ln>
                <a:noFill/>
              </a:ln>
              <a:solidFill>
                <a:schemeClr val="tx1"/>
              </a:solidFill>
              <a:effectLst/>
              <a:latin typeface="HelveticaNeueLT Std Lt" panose="020B0403020202020204" pitchFamily="34" charset="0"/>
            </a:endParaRPr>
          </a:p>
          <a:p>
            <a:pPr marL="0" marR="0" lvl="0" indent="0" defTabSz="914400" rtl="0" eaLnBrk="0" fontAlgn="base" latinLnBrk="0" hangingPunct="0">
              <a:lnSpc>
                <a:spcPct val="100000"/>
              </a:lnSpc>
              <a:spcBef>
                <a:spcPct val="0"/>
              </a:spcBef>
              <a:spcAft>
                <a:spcPct val="0"/>
              </a:spcAft>
              <a:buClrTx/>
              <a:buSzTx/>
              <a:tabLst/>
            </a:pPr>
            <a:r>
              <a:rPr kumimoji="0" lang="it-IT" altLang="it-IT" sz="1400" b="1" i="0" u="none" strike="noStrike" cap="none" normalizeH="0" baseline="0" dirty="0">
                <a:ln>
                  <a:noFill/>
                </a:ln>
                <a:solidFill>
                  <a:schemeClr val="tx1"/>
                </a:solidFill>
                <a:effectLst/>
                <a:latin typeface="HelveticaNeueLT Std Lt" panose="020B0403020202020204" pitchFamily="34" charset="0"/>
              </a:rPr>
              <a:t>Effetti fisici</a:t>
            </a:r>
            <a:endParaRPr lang="it-IT" altLang="it-IT" sz="1400" dirty="0">
              <a:latin typeface="HelveticaNeueLT Std Lt" panose="020B0403020202020204" pitchFamily="34" charset="0"/>
            </a:endParaRPr>
          </a:p>
          <a:p>
            <a:pPr marL="0" marR="0" lvl="0" indent="0" defTabSz="914400" rtl="0" eaLnBrk="0" fontAlgn="base" latinLnBrk="0" hangingPunct="0">
              <a:lnSpc>
                <a:spcPct val="100000"/>
              </a:lnSpc>
              <a:spcBef>
                <a:spcPct val="0"/>
              </a:spcBef>
              <a:spcAft>
                <a:spcPct val="0"/>
              </a:spcAft>
              <a:buClrTx/>
              <a:buSzTx/>
              <a:tabLst/>
            </a:pPr>
            <a:r>
              <a:rPr kumimoji="0" lang="it-IT" altLang="it-IT" sz="1400" b="0" i="0" u="none" strike="noStrike" cap="none" normalizeH="0" baseline="0" dirty="0">
                <a:ln>
                  <a:noFill/>
                </a:ln>
                <a:solidFill>
                  <a:schemeClr val="tx1"/>
                </a:solidFill>
                <a:effectLst/>
                <a:latin typeface="HelveticaNeueLT Std Lt" panose="020B0403020202020204" pitchFamily="34" charset="0"/>
              </a:rPr>
              <a:t>A</a:t>
            </a:r>
            <a:r>
              <a:rPr kumimoji="0" lang="it-IT" altLang="it-IT" sz="1200" b="0" i="0" u="none" strike="noStrike" cap="none" normalizeH="0" baseline="0" dirty="0">
                <a:ln>
                  <a:noFill/>
                </a:ln>
                <a:solidFill>
                  <a:schemeClr val="tx1"/>
                </a:solidFill>
                <a:effectLst/>
                <a:latin typeface="HelveticaNeueLT Std Lt" panose="020B0403020202020204" pitchFamily="34" charset="0"/>
              </a:rPr>
              <a:t>umento del flusso sanguigno, regolazione del pH, attivazione simpatica.</a:t>
            </a:r>
            <a:endParaRPr kumimoji="0" lang="it-IT" altLang="it-IT" sz="1400" b="0" i="0" u="none" strike="noStrike" cap="none" normalizeH="0" baseline="0" dirty="0">
              <a:ln>
                <a:noFill/>
              </a:ln>
              <a:solidFill>
                <a:schemeClr val="tx1"/>
              </a:solidFill>
              <a:effectLst/>
              <a:latin typeface="HelveticaNeueLT Std Lt" panose="020B0403020202020204" pitchFamily="34" charset="0"/>
            </a:endParaRPr>
          </a:p>
          <a:p>
            <a:pPr marL="0" marR="0" lvl="0" indent="0" defTabSz="914400" rtl="0" eaLnBrk="0" fontAlgn="base" latinLnBrk="0" hangingPunct="0">
              <a:lnSpc>
                <a:spcPct val="100000"/>
              </a:lnSpc>
              <a:spcBef>
                <a:spcPct val="0"/>
              </a:spcBef>
              <a:spcAft>
                <a:spcPct val="0"/>
              </a:spcAft>
              <a:buClrTx/>
              <a:buSzTx/>
              <a:tabLst/>
            </a:pPr>
            <a:r>
              <a:rPr kumimoji="0" lang="it-IT" altLang="it-IT" sz="1400" b="1" i="0" u="none" strike="noStrike" cap="none" normalizeH="0" baseline="0" dirty="0">
                <a:ln>
                  <a:noFill/>
                </a:ln>
                <a:solidFill>
                  <a:schemeClr val="tx1"/>
                </a:solidFill>
                <a:effectLst/>
                <a:latin typeface="HelveticaNeueLT Std Lt" panose="020B0403020202020204" pitchFamily="34" charset="0"/>
              </a:rPr>
              <a:t>Effetti metabolici</a:t>
            </a:r>
            <a:endParaRPr lang="it-IT" altLang="it-IT" sz="1400" dirty="0">
              <a:latin typeface="HelveticaNeueLT Std Lt" panose="020B0403020202020204" pitchFamily="34" charset="0"/>
            </a:endParaRPr>
          </a:p>
          <a:p>
            <a:pPr marL="0" marR="0" lvl="0" indent="0" defTabSz="914400" rtl="0" eaLnBrk="0" fontAlgn="base" latinLnBrk="0" hangingPunct="0">
              <a:lnSpc>
                <a:spcPct val="100000"/>
              </a:lnSpc>
              <a:spcBef>
                <a:spcPct val="0"/>
              </a:spcBef>
              <a:spcAft>
                <a:spcPct val="0"/>
              </a:spcAft>
              <a:buClrTx/>
              <a:buSzTx/>
              <a:tabLst/>
            </a:pPr>
            <a:r>
              <a:rPr kumimoji="0" lang="it-IT" altLang="it-IT" sz="1400" b="0" i="0" u="none" strike="noStrike" cap="none" normalizeH="0" baseline="0" dirty="0">
                <a:ln>
                  <a:noFill/>
                </a:ln>
                <a:solidFill>
                  <a:schemeClr val="tx1"/>
                </a:solidFill>
                <a:effectLst/>
                <a:latin typeface="HelveticaNeueLT Std Lt" panose="020B0403020202020204" pitchFamily="34" charset="0"/>
              </a:rPr>
              <a:t>M</a:t>
            </a:r>
            <a:r>
              <a:rPr kumimoji="0" lang="it-IT" altLang="it-IT" sz="1200" b="0" i="0" u="none" strike="noStrike" cap="none" normalizeH="0" baseline="0" dirty="0">
                <a:ln>
                  <a:noFill/>
                </a:ln>
                <a:solidFill>
                  <a:schemeClr val="tx1"/>
                </a:solidFill>
                <a:effectLst/>
                <a:latin typeface="HelveticaNeueLT Std Lt" panose="020B0403020202020204" pitchFamily="34" charset="0"/>
              </a:rPr>
              <a:t>odulazion</a:t>
            </a:r>
            <a:r>
              <a:rPr lang="it-IT" altLang="it-IT" sz="1200" dirty="0">
                <a:latin typeface="HelveticaNeueLT Std Lt" panose="020B0403020202020204" pitchFamily="34" charset="0"/>
              </a:rPr>
              <a:t>e di pathways di </a:t>
            </a:r>
            <a:r>
              <a:rPr kumimoji="0" lang="it-IT" altLang="it-IT" sz="1200" b="0" i="0" u="none" strike="noStrike" cap="none" normalizeH="0" baseline="0" dirty="0">
                <a:ln>
                  <a:noFill/>
                </a:ln>
                <a:solidFill>
                  <a:schemeClr val="tx1"/>
                </a:solidFill>
                <a:effectLst/>
                <a:latin typeface="HelveticaNeueLT Std Lt" panose="020B0403020202020204" pitchFamily="34" charset="0"/>
              </a:rPr>
              <a:t>crescita tumorale come </a:t>
            </a:r>
            <a:r>
              <a:rPr kumimoji="0" lang="it-IT" altLang="it-IT" sz="1200" b="0" i="0" u="none" strike="noStrike" cap="none" normalizeH="0" baseline="0" dirty="0" err="1">
                <a:ln>
                  <a:noFill/>
                </a:ln>
                <a:solidFill>
                  <a:schemeClr val="tx1"/>
                </a:solidFill>
                <a:effectLst/>
                <a:latin typeface="HelveticaNeueLT Std Lt" panose="020B0403020202020204" pitchFamily="34" charset="0"/>
              </a:rPr>
              <a:t>Akt</a:t>
            </a:r>
            <a:r>
              <a:rPr kumimoji="0" lang="it-IT" altLang="it-IT" sz="1200" b="0" i="0" u="none" strike="noStrike" cap="none" normalizeH="0" baseline="0" dirty="0">
                <a:ln>
                  <a:noFill/>
                </a:ln>
                <a:solidFill>
                  <a:schemeClr val="tx1"/>
                </a:solidFill>
                <a:effectLst/>
                <a:latin typeface="HelveticaNeueLT Std Lt" panose="020B0403020202020204" pitchFamily="34" charset="0"/>
              </a:rPr>
              <a:t>/</a:t>
            </a:r>
            <a:r>
              <a:rPr kumimoji="0" lang="it-IT" altLang="it-IT" sz="1200" b="0" i="0" u="none" strike="noStrike" cap="none" normalizeH="0" baseline="0" dirty="0" err="1">
                <a:ln>
                  <a:noFill/>
                </a:ln>
                <a:solidFill>
                  <a:schemeClr val="tx1"/>
                </a:solidFill>
                <a:effectLst/>
                <a:latin typeface="HelveticaNeueLT Std Lt" panose="020B0403020202020204" pitchFamily="34" charset="0"/>
              </a:rPr>
              <a:t>mTOR</a:t>
            </a:r>
            <a:r>
              <a:rPr kumimoji="0" lang="it-IT" altLang="it-IT" sz="1200" b="0" i="0" u="none" strike="noStrike" cap="none" normalizeH="0" baseline="0" dirty="0">
                <a:ln>
                  <a:noFill/>
                </a:ln>
                <a:solidFill>
                  <a:schemeClr val="tx1"/>
                </a:solidFill>
                <a:effectLst/>
                <a:latin typeface="HelveticaNeueLT Std Lt" panose="020B0403020202020204" pitchFamily="34" charset="0"/>
              </a:rPr>
              <a:t> e AMPK.</a:t>
            </a:r>
          </a:p>
          <a:p>
            <a:pPr marL="0" marR="0" lvl="0" indent="0" defTabSz="914400" rtl="0" eaLnBrk="0" fontAlgn="base" latinLnBrk="0" hangingPunct="0">
              <a:lnSpc>
                <a:spcPct val="100000"/>
              </a:lnSpc>
              <a:spcBef>
                <a:spcPct val="0"/>
              </a:spcBef>
              <a:spcAft>
                <a:spcPct val="0"/>
              </a:spcAft>
              <a:buClrTx/>
              <a:buSzTx/>
              <a:tabLst/>
            </a:pPr>
            <a:r>
              <a:rPr kumimoji="0" lang="it-IT" altLang="it-IT" sz="1200" b="0" i="0" u="none" strike="noStrike" cap="none" normalizeH="0" baseline="0" dirty="0">
                <a:ln>
                  <a:noFill/>
                </a:ln>
                <a:solidFill>
                  <a:schemeClr val="tx1"/>
                </a:solidFill>
                <a:effectLst/>
                <a:latin typeface="HelveticaNeueLT Std Lt" panose="020B0403020202020204" pitchFamily="34" charset="0"/>
              </a:rPr>
              <a:t>Tumori con metabolismo elevato vulnerabili allo stress energetico indotto dall’esercizio.</a:t>
            </a:r>
          </a:p>
        </p:txBody>
      </p:sp>
      <p:pic>
        <p:nvPicPr>
          <p:cNvPr id="16" name="Immagine 15">
            <a:extLst>
              <a:ext uri="{FF2B5EF4-FFF2-40B4-BE49-F238E27FC236}">
                <a16:creationId xmlns:a16="http://schemas.microsoft.com/office/drawing/2014/main" id="{D3C43DFF-AF02-A3B1-157D-E36E9A5E0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47" y="3443915"/>
            <a:ext cx="5501001" cy="2773785"/>
          </a:xfrm>
          <a:prstGeom prst="rect">
            <a:avLst/>
          </a:prstGeom>
        </p:spPr>
      </p:pic>
      <p:graphicFrame>
        <p:nvGraphicFramePr>
          <p:cNvPr id="18" name="Tabella 17">
            <a:extLst>
              <a:ext uri="{FF2B5EF4-FFF2-40B4-BE49-F238E27FC236}">
                <a16:creationId xmlns:a16="http://schemas.microsoft.com/office/drawing/2014/main" id="{923D60ED-0AE8-8320-E767-A7EC359498EF}"/>
              </a:ext>
            </a:extLst>
          </p:cNvPr>
          <p:cNvGraphicFramePr>
            <a:graphicFrameLocks noGrp="1"/>
          </p:cNvGraphicFramePr>
          <p:nvPr/>
        </p:nvGraphicFramePr>
        <p:xfrm>
          <a:off x="6524251" y="1035722"/>
          <a:ext cx="5501002" cy="5279260"/>
        </p:xfrm>
        <a:graphic>
          <a:graphicData uri="http://schemas.openxmlformats.org/drawingml/2006/table">
            <a:tbl>
              <a:tblPr firstRow="1" bandRow="1">
                <a:tableStyleId>{5C22544A-7EE6-4342-B048-85BDC9FD1C3A}</a:tableStyleId>
              </a:tblPr>
              <a:tblGrid>
                <a:gridCol w="1471433">
                  <a:extLst>
                    <a:ext uri="{9D8B030D-6E8A-4147-A177-3AD203B41FA5}">
                      <a16:colId xmlns:a16="http://schemas.microsoft.com/office/drawing/2014/main" val="992187107"/>
                    </a:ext>
                  </a:extLst>
                </a:gridCol>
                <a:gridCol w="4029569">
                  <a:extLst>
                    <a:ext uri="{9D8B030D-6E8A-4147-A177-3AD203B41FA5}">
                      <a16:colId xmlns:a16="http://schemas.microsoft.com/office/drawing/2014/main" val="2112894861"/>
                    </a:ext>
                  </a:extLst>
                </a:gridCol>
              </a:tblGrid>
              <a:tr h="604424">
                <a:tc>
                  <a:txBody>
                    <a:bodyPr/>
                    <a:lstStyle/>
                    <a:p>
                      <a:pPr algn="ctr"/>
                      <a:r>
                        <a:rPr lang="it-IT" sz="1400" b="1" dirty="0" err="1">
                          <a:solidFill>
                            <a:srgbClr val="AA0004"/>
                          </a:solidFill>
                          <a:latin typeface="HelveticaNeueLT Std Lt" panose="020B0403020202020204" pitchFamily="34" charset="0"/>
                        </a:rPr>
                        <a:t>Miostatina</a:t>
                      </a:r>
                      <a:endParaRPr lang="it-IT" sz="1400" dirty="0"/>
                    </a:p>
                  </a:txBody>
                  <a:tcPr anchor="ctr">
                    <a:lnL w="9525" cap="flat" cmpd="sng" algn="ctr">
                      <a:solidFill>
                        <a:srgbClr val="AA0004"/>
                      </a:solidFill>
                      <a:prstDash val="solid"/>
                      <a:round/>
                      <a:headEnd type="none" w="med" len="med"/>
                      <a:tailEnd type="none" w="med" len="med"/>
                    </a:lnL>
                    <a:lnR w="12700" cmpd="sng">
                      <a:noFill/>
                    </a:lnR>
                    <a:lnT w="9525" cap="flat" cmpd="sng" algn="ctr">
                      <a:solidFill>
                        <a:srgbClr val="AA0004"/>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r>
                        <a:rPr kumimoji="0" lang="it-IT" sz="1400" b="0" i="0" u="none" strike="noStrike" kern="1200" cap="none" spc="0" normalizeH="0" baseline="0" noProof="0" dirty="0">
                          <a:ln>
                            <a:noFill/>
                          </a:ln>
                          <a:solidFill>
                            <a:prstClr val="black"/>
                          </a:solidFill>
                          <a:effectLst/>
                          <a:uLnTx/>
                          <a:uFillTx/>
                          <a:latin typeface="HelveticaNeueLT Std Lt" panose="020B0403020202020204" pitchFamily="34" charset="0"/>
                          <a:ea typeface="+mn-ea"/>
                          <a:cs typeface="+mn-cs"/>
                        </a:rPr>
                        <a:t>Inibisce la crescita muscolare</a:t>
                      </a:r>
                      <a:endParaRPr lang="it-IT" sz="1400" dirty="0"/>
                    </a:p>
                  </a:txBody>
                  <a:tcPr anchor="ctr">
                    <a:lnL w="12700" cmpd="sng">
                      <a:noFill/>
                    </a:lnL>
                    <a:lnR w="9525" cap="flat" cmpd="sng" algn="ctr">
                      <a:solidFill>
                        <a:srgbClr val="AA0004"/>
                      </a:solidFill>
                      <a:prstDash val="solid"/>
                      <a:round/>
                      <a:headEnd type="none" w="med" len="med"/>
                      <a:tailEnd type="none" w="med" len="med"/>
                    </a:lnR>
                    <a:lnT w="9525" cap="flat" cmpd="sng" algn="ctr">
                      <a:solidFill>
                        <a:srgbClr val="AA0004"/>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85132245"/>
                  </a:ext>
                </a:extLst>
              </a:tr>
              <a:tr h="865767">
                <a:tc>
                  <a:txBody>
                    <a:bodyPr/>
                    <a:lstStyle/>
                    <a:p>
                      <a:pPr algn="ctr"/>
                      <a:r>
                        <a:rPr lang="it-IT" sz="1400" b="1" dirty="0" err="1">
                          <a:solidFill>
                            <a:srgbClr val="AA0004"/>
                          </a:solidFill>
                          <a:latin typeface="HelveticaNeueLT Std Lt" panose="020B0403020202020204" pitchFamily="34" charset="0"/>
                        </a:rPr>
                        <a:t>Decorina</a:t>
                      </a:r>
                      <a:endParaRPr lang="it-IT" sz="1400" dirty="0"/>
                    </a:p>
                  </a:txBody>
                  <a:tcPr anchor="ctr">
                    <a:lnL w="9525" cap="flat" cmpd="sng" algn="ctr">
                      <a:solidFill>
                        <a:srgbClr val="AA0004"/>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it-IT" sz="1400" dirty="0">
                          <a:latin typeface="HelveticaNeueLT Std Lt" panose="020B0403020202020204" pitchFamily="34" charset="0"/>
                        </a:rPr>
                        <a:t>Antagonista della </a:t>
                      </a:r>
                      <a:r>
                        <a:rPr lang="it-IT" sz="1400" dirty="0" err="1">
                          <a:latin typeface="HelveticaNeueLT Std Lt" panose="020B0403020202020204" pitchFamily="34" charset="0"/>
                        </a:rPr>
                        <a:t>miostatina</a:t>
                      </a:r>
                      <a:r>
                        <a:rPr lang="it-IT" sz="1400" dirty="0">
                          <a:latin typeface="HelveticaNeueLT Std Lt" panose="020B0403020202020204" pitchFamily="34" charset="0"/>
                        </a:rPr>
                        <a:t>, aumenta con l’esercizio</a:t>
                      </a:r>
                      <a:endParaRPr lang="it-IT" sz="1400" dirty="0"/>
                    </a:p>
                  </a:txBody>
                  <a:tcPr anchor="ctr">
                    <a:lnL w="12700" cmpd="sng">
                      <a:noFill/>
                    </a:lnL>
                    <a:lnR w="9525" cap="flat" cmpd="sng" algn="ctr">
                      <a:solidFill>
                        <a:srgbClr val="AA0004"/>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96343173"/>
                  </a:ext>
                </a:extLst>
              </a:tr>
              <a:tr h="1457917">
                <a:tc>
                  <a:txBody>
                    <a:bodyPr/>
                    <a:lstStyle/>
                    <a:p>
                      <a:pPr algn="ctr"/>
                      <a:r>
                        <a:rPr lang="it-IT" sz="1400" b="1" dirty="0">
                          <a:solidFill>
                            <a:srgbClr val="AA0004"/>
                          </a:solidFill>
                          <a:latin typeface="HelveticaNeueLT Std Lt" panose="020B0403020202020204" pitchFamily="34" charset="0"/>
                        </a:rPr>
                        <a:t>IL-6</a:t>
                      </a:r>
                      <a:endParaRPr lang="it-IT" sz="1400" dirty="0"/>
                    </a:p>
                  </a:txBody>
                  <a:tcPr anchor="ctr">
                    <a:lnL w="9525" cap="flat" cmpd="sng" algn="ctr">
                      <a:solidFill>
                        <a:srgbClr val="AA000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400" dirty="0">
                          <a:latin typeface="HelveticaNeueLT Std Lt" panose="020B0403020202020204" pitchFamily="34" charset="0"/>
                        </a:rPr>
                        <a:t>Stimola proliferazione muscolare, influenza metabolismo lipidico e glucidico, aumenta sensibilità insulinica.</a:t>
                      </a:r>
                    </a:p>
                    <a:p>
                      <a:r>
                        <a:rPr kumimoji="0" lang="it-IT" altLang="it-IT" sz="1400" b="0" i="0" u="none" strike="noStrike" kern="1200" cap="none" spc="0" normalizeH="0" baseline="0" noProof="0" dirty="0">
                          <a:ln>
                            <a:noFill/>
                          </a:ln>
                          <a:solidFill>
                            <a:prstClr val="black"/>
                          </a:solidFill>
                          <a:effectLst/>
                          <a:uLnTx/>
                          <a:uFillTx/>
                          <a:latin typeface="HelveticaNeueLT Std Lt" panose="020B0403020202020204" pitchFamily="34" charset="0"/>
                          <a:ea typeface="+mn-ea"/>
                          <a:cs typeface="+mn-cs"/>
                        </a:rPr>
                        <a:t>Favorisce l’attività delle cellule NK e T, promuovendo la risposta immunitaria antitumorale</a:t>
                      </a:r>
                      <a:endParaRPr lang="it-IT" sz="1400" dirty="0"/>
                    </a:p>
                  </a:txBody>
                  <a:tcPr anchor="ctr">
                    <a:lnL w="12700" cmpd="sng">
                      <a:noFill/>
                    </a:lnL>
                    <a:lnR w="9525" cap="flat" cmpd="sng" algn="ctr">
                      <a:solidFill>
                        <a:srgbClr val="AA000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85154891"/>
                  </a:ext>
                </a:extLst>
              </a:tr>
              <a:tr h="619618">
                <a:tc>
                  <a:txBody>
                    <a:bodyPr/>
                    <a:lstStyle/>
                    <a:p>
                      <a:pPr algn="ctr"/>
                      <a:r>
                        <a:rPr lang="it-IT" sz="1400" b="1" dirty="0">
                          <a:solidFill>
                            <a:srgbClr val="AA0004"/>
                          </a:solidFill>
                          <a:latin typeface="HelveticaNeueLT Std Lt" panose="020B0403020202020204" pitchFamily="34" charset="0"/>
                        </a:rPr>
                        <a:t>BDNF</a:t>
                      </a:r>
                      <a:endParaRPr lang="it-IT" sz="1400" dirty="0"/>
                    </a:p>
                  </a:txBody>
                  <a:tcPr anchor="ctr">
                    <a:lnL w="9525" cap="flat" cmpd="sng" algn="ctr">
                      <a:solidFill>
                        <a:srgbClr val="AA0004"/>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it-IT" sz="1400" dirty="0">
                          <a:latin typeface="HelveticaNeueLT Std Lt" panose="020B0403020202020204" pitchFamily="34" charset="0"/>
                        </a:rPr>
                        <a:t>Stimola ossidazione lipidica e attiva AMPK</a:t>
                      </a:r>
                      <a:endParaRPr lang="it-IT" sz="1400" dirty="0"/>
                    </a:p>
                  </a:txBody>
                  <a:tcPr anchor="ctr">
                    <a:lnL w="12700" cmpd="sng">
                      <a:noFill/>
                    </a:lnL>
                    <a:lnR w="9525" cap="flat" cmpd="sng" algn="ctr">
                      <a:solidFill>
                        <a:srgbClr val="AA0004"/>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4957220"/>
                  </a:ext>
                </a:extLst>
              </a:tr>
              <a:tr h="865767">
                <a:tc>
                  <a:txBody>
                    <a:bodyPr/>
                    <a:lstStyle/>
                    <a:p>
                      <a:pPr algn="ctr"/>
                      <a:r>
                        <a:rPr lang="it-IT" sz="1400" b="1" dirty="0" err="1">
                          <a:solidFill>
                            <a:srgbClr val="AA0004"/>
                          </a:solidFill>
                          <a:latin typeface="HelveticaNeueLT Std Lt" panose="020B0403020202020204" pitchFamily="34" charset="0"/>
                        </a:rPr>
                        <a:t>Muscolina</a:t>
                      </a:r>
                      <a:endParaRPr lang="it-IT" sz="1400" b="1" dirty="0">
                        <a:solidFill>
                          <a:srgbClr val="AA0004"/>
                        </a:solidFill>
                      </a:endParaRPr>
                    </a:p>
                  </a:txBody>
                  <a:tcPr anchor="ctr">
                    <a:lnL w="9525" cap="flat" cmpd="sng" algn="ctr">
                      <a:solidFill>
                        <a:srgbClr val="AA0004"/>
                      </a:solidFill>
                      <a:prstDash val="solid"/>
                      <a:round/>
                      <a:headEnd type="none" w="med" len="med"/>
                      <a:tailEnd type="none" w="med" len="med"/>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it-IT" sz="1400" dirty="0">
                          <a:latin typeface="HelveticaNeueLT Std Lt" panose="020B0403020202020204" pitchFamily="34" charset="0"/>
                        </a:rPr>
                        <a:t>Promuove biogenesi mitocondriale e contrasta atrofia muscolare</a:t>
                      </a:r>
                      <a:endParaRPr lang="it-IT" sz="1400" dirty="0"/>
                    </a:p>
                  </a:txBody>
                  <a:tcPr anchor="ctr">
                    <a:lnL w="12700" cmpd="sng">
                      <a:noFill/>
                    </a:lnL>
                    <a:lnR w="9525" cap="flat" cmpd="sng" algn="ctr">
                      <a:solidFill>
                        <a:srgbClr val="AA0004"/>
                      </a:solidFill>
                      <a:prstDash val="solid"/>
                      <a:round/>
                      <a:headEnd type="none" w="med" len="med"/>
                      <a:tailEnd type="none" w="med" len="med"/>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489886"/>
                  </a:ext>
                </a:extLst>
              </a:tr>
              <a:tr h="865767">
                <a:tc>
                  <a:txBody>
                    <a:bodyPr/>
                    <a:lstStyle/>
                    <a:p>
                      <a:pPr algn="ctr"/>
                      <a:r>
                        <a:rPr kumimoji="0" lang="it-IT" altLang="it-IT" sz="1400" b="1" i="0" u="none" strike="noStrike" kern="1200" cap="none" spc="0" normalizeH="0" baseline="0" noProof="0" dirty="0" err="1">
                          <a:ln>
                            <a:noFill/>
                          </a:ln>
                          <a:solidFill>
                            <a:srgbClr val="AA0004"/>
                          </a:solidFill>
                          <a:effectLst/>
                          <a:uLnTx/>
                          <a:uFillTx/>
                          <a:latin typeface="HelveticaNeueLT Std Lt" panose="020B0403020202020204" pitchFamily="34" charset="0"/>
                          <a:ea typeface="+mn-ea"/>
                          <a:cs typeface="+mn-cs"/>
                        </a:rPr>
                        <a:t>Oncostatina</a:t>
                      </a:r>
                      <a:r>
                        <a:rPr kumimoji="0" lang="it-IT" altLang="it-IT" sz="1400" b="1" i="0" u="none" strike="noStrike" kern="1200" cap="none" spc="0" normalizeH="0" baseline="0" noProof="0" dirty="0">
                          <a:ln>
                            <a:noFill/>
                          </a:ln>
                          <a:solidFill>
                            <a:srgbClr val="AA0004"/>
                          </a:solidFill>
                          <a:effectLst/>
                          <a:uLnTx/>
                          <a:uFillTx/>
                          <a:latin typeface="HelveticaNeueLT Std Lt" panose="020B0403020202020204" pitchFamily="34" charset="0"/>
                          <a:ea typeface="+mn-ea"/>
                          <a:cs typeface="+mn-cs"/>
                        </a:rPr>
                        <a:t> M</a:t>
                      </a:r>
                      <a:r>
                        <a:rPr kumimoji="0" lang="it-IT" altLang="it-IT" sz="1400" b="0" i="0" u="none" strike="noStrike" kern="1200" cap="none" spc="0" normalizeH="0" baseline="0" noProof="0" dirty="0">
                          <a:ln>
                            <a:noFill/>
                          </a:ln>
                          <a:solidFill>
                            <a:srgbClr val="AA0004"/>
                          </a:solidFill>
                          <a:effectLst/>
                          <a:uLnTx/>
                          <a:uFillTx/>
                          <a:latin typeface="HelveticaNeueLT Std Lt" panose="020B0403020202020204" pitchFamily="34" charset="0"/>
                          <a:ea typeface="+mn-ea"/>
                          <a:cs typeface="+mn-cs"/>
                        </a:rPr>
                        <a:t> e </a:t>
                      </a:r>
                      <a:r>
                        <a:rPr kumimoji="0" lang="it-IT" altLang="it-IT" sz="1400" b="1" i="0" u="none" strike="noStrike" kern="1200" cap="none" spc="0" normalizeH="0" baseline="0" noProof="0" dirty="0">
                          <a:ln>
                            <a:noFill/>
                          </a:ln>
                          <a:solidFill>
                            <a:srgbClr val="AA0004"/>
                          </a:solidFill>
                          <a:effectLst/>
                          <a:uLnTx/>
                          <a:uFillTx/>
                          <a:latin typeface="HelveticaNeueLT Std Lt" panose="020B0403020202020204" pitchFamily="34" charset="0"/>
                          <a:ea typeface="+mn-ea"/>
                          <a:cs typeface="+mn-cs"/>
                        </a:rPr>
                        <a:t>Irisina</a:t>
                      </a:r>
                      <a:endParaRPr lang="it-IT" sz="1400" b="1" dirty="0">
                        <a:solidFill>
                          <a:srgbClr val="AA0004"/>
                        </a:solidFill>
                      </a:endParaRPr>
                    </a:p>
                  </a:txBody>
                  <a:tcPr anchor="ctr">
                    <a:lnL w="9525" cap="flat" cmpd="sng" algn="ctr">
                      <a:solidFill>
                        <a:srgbClr val="AA0004"/>
                      </a:solidFill>
                      <a:prstDash val="solid"/>
                      <a:round/>
                      <a:headEnd type="none" w="med" len="med"/>
                      <a:tailEnd type="none" w="med" len="med"/>
                    </a:lnL>
                    <a:lnR w="12700" cmpd="sng">
                      <a:noFill/>
                    </a:lnR>
                    <a:lnT w="12700" cmpd="sng">
                      <a:noFill/>
                    </a:lnT>
                    <a:lnB w="9525" cap="flat" cmpd="sng" algn="ctr">
                      <a:solidFill>
                        <a:srgbClr val="AA000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400" b="0" i="0" u="none" strike="noStrike" kern="1200" cap="none" spc="0" normalizeH="0" baseline="0" noProof="0" dirty="0">
                          <a:ln>
                            <a:noFill/>
                          </a:ln>
                          <a:solidFill>
                            <a:prstClr val="black"/>
                          </a:solidFill>
                          <a:effectLst/>
                          <a:uLnTx/>
                          <a:uFillTx/>
                          <a:latin typeface="HelveticaNeueLT Std Lt" panose="020B0403020202020204" pitchFamily="34" charset="0"/>
                          <a:ea typeface="+mn-ea"/>
                          <a:cs typeface="+mn-cs"/>
                        </a:rPr>
                        <a:t>Inibiscono la vitalità delle cellule di cancro al seno in vitro.</a:t>
                      </a:r>
                    </a:p>
                    <a:p>
                      <a:endParaRPr lang="it-IT" sz="1400" dirty="0"/>
                    </a:p>
                  </a:txBody>
                  <a:tcPr anchor="ctr">
                    <a:lnL w="12700" cmpd="sng">
                      <a:noFill/>
                    </a:lnL>
                    <a:lnR w="9525" cap="flat" cmpd="sng" algn="ctr">
                      <a:solidFill>
                        <a:srgbClr val="AA0004"/>
                      </a:solidFill>
                      <a:prstDash val="solid"/>
                      <a:round/>
                      <a:headEnd type="none" w="med" len="med"/>
                      <a:tailEnd type="none" w="med" len="med"/>
                    </a:lnR>
                    <a:lnT w="12700" cmpd="sng">
                      <a:noFill/>
                    </a:lnT>
                    <a:lnB w="9525" cap="flat" cmpd="sng" algn="ctr">
                      <a:solidFill>
                        <a:srgbClr val="AA000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1813798"/>
                  </a:ext>
                </a:extLst>
              </a:tr>
            </a:tbl>
          </a:graphicData>
        </a:graphic>
      </p:graphicFrame>
      <p:sp>
        <p:nvSpPr>
          <p:cNvPr id="4" name="CasellaDiTesto 3">
            <a:extLst>
              <a:ext uri="{FF2B5EF4-FFF2-40B4-BE49-F238E27FC236}">
                <a16:creationId xmlns:a16="http://schemas.microsoft.com/office/drawing/2014/main" id="{FCCD7B15-A0BB-02DF-D5D5-C52D55C40933}"/>
              </a:ext>
            </a:extLst>
          </p:cNvPr>
          <p:cNvSpPr txBox="1"/>
          <p:nvPr/>
        </p:nvSpPr>
        <p:spPr>
          <a:xfrm>
            <a:off x="0" y="6669598"/>
            <a:ext cx="9491764" cy="215444"/>
          </a:xfrm>
          <a:prstGeom prst="rect">
            <a:avLst/>
          </a:prstGeom>
          <a:noFill/>
        </p:spPr>
        <p:txBody>
          <a:bodyPr wrap="square">
            <a:spAutoFit/>
          </a:bodyPr>
          <a:lstStyle/>
          <a:p>
            <a:r>
              <a:rPr lang="it-IT" sz="800" dirty="0">
                <a:latin typeface="HelveticaNeueLT Std Lt" panose="020B0403020202020204" pitchFamily="34" charset="0"/>
              </a:rPr>
              <a:t>Moore SC et al. Association of </a:t>
            </a:r>
            <a:r>
              <a:rPr lang="it-IT" sz="800" dirty="0" err="1">
                <a:latin typeface="HelveticaNeueLT Std Lt" panose="020B0403020202020204" pitchFamily="34" charset="0"/>
              </a:rPr>
              <a:t>Leisure</a:t>
            </a:r>
            <a:r>
              <a:rPr lang="it-IT" sz="800" dirty="0">
                <a:latin typeface="HelveticaNeueLT Std Lt" panose="020B0403020202020204" pitchFamily="34" charset="0"/>
              </a:rPr>
              <a:t>-Time </a:t>
            </a:r>
            <a:r>
              <a:rPr lang="it-IT" sz="800" dirty="0" err="1">
                <a:latin typeface="HelveticaNeueLT Std Lt" panose="020B0403020202020204" pitchFamily="34" charset="0"/>
              </a:rPr>
              <a:t>Physical</a:t>
            </a:r>
            <a:r>
              <a:rPr lang="it-IT" sz="800" dirty="0">
                <a:latin typeface="HelveticaNeueLT Std Lt" panose="020B0403020202020204" pitchFamily="34" charset="0"/>
              </a:rPr>
              <a:t> Activity With Risk of 26 </a:t>
            </a:r>
            <a:r>
              <a:rPr lang="it-IT" sz="800" dirty="0" err="1">
                <a:latin typeface="HelveticaNeueLT Std Lt" panose="020B0403020202020204" pitchFamily="34" charset="0"/>
              </a:rPr>
              <a:t>Types</a:t>
            </a:r>
            <a:r>
              <a:rPr lang="it-IT" sz="800" dirty="0">
                <a:latin typeface="HelveticaNeueLT Std Lt" panose="020B0403020202020204" pitchFamily="34" charset="0"/>
              </a:rPr>
              <a:t> of Cancer in 1.44 Million </a:t>
            </a:r>
            <a:r>
              <a:rPr lang="it-IT" sz="800" dirty="0" err="1">
                <a:latin typeface="HelveticaNeueLT Std Lt" panose="020B0403020202020204" pitchFamily="34" charset="0"/>
              </a:rPr>
              <a:t>Adults</a:t>
            </a:r>
            <a:r>
              <a:rPr lang="it-IT" sz="800" dirty="0">
                <a:latin typeface="HelveticaNeueLT Std Lt" panose="020B0403020202020204" pitchFamily="34" charset="0"/>
              </a:rPr>
              <a:t>. JAMA </a:t>
            </a:r>
            <a:r>
              <a:rPr lang="it-IT" sz="800" dirty="0" err="1">
                <a:latin typeface="HelveticaNeueLT Std Lt" panose="020B0403020202020204" pitchFamily="34" charset="0"/>
              </a:rPr>
              <a:t>Intern</a:t>
            </a:r>
            <a:r>
              <a:rPr lang="it-IT" sz="800" dirty="0">
                <a:latin typeface="HelveticaNeueLT Std Lt" panose="020B0403020202020204" pitchFamily="34" charset="0"/>
              </a:rPr>
              <a:t> </a:t>
            </a:r>
            <a:r>
              <a:rPr lang="it-IT" sz="800" dirty="0" err="1">
                <a:latin typeface="HelveticaNeueLT Std Lt" panose="020B0403020202020204" pitchFamily="34" charset="0"/>
              </a:rPr>
              <a:t>Med</a:t>
            </a:r>
            <a:r>
              <a:rPr lang="it-IT" sz="800" dirty="0">
                <a:latin typeface="HelveticaNeueLT Std Lt" panose="020B0403020202020204" pitchFamily="34" charset="0"/>
              </a:rPr>
              <a:t>. 2016 </a:t>
            </a:r>
          </a:p>
        </p:txBody>
      </p:sp>
      <p:sp>
        <p:nvSpPr>
          <p:cNvPr id="5" name="CasellaDiTesto 4">
            <a:extLst>
              <a:ext uri="{FF2B5EF4-FFF2-40B4-BE49-F238E27FC236}">
                <a16:creationId xmlns:a16="http://schemas.microsoft.com/office/drawing/2014/main" id="{A5DABB96-28E2-B7EB-08C6-932DBCA7D391}"/>
              </a:ext>
            </a:extLst>
          </p:cNvPr>
          <p:cNvSpPr txBox="1"/>
          <p:nvPr/>
        </p:nvSpPr>
        <p:spPr>
          <a:xfrm>
            <a:off x="7964472" y="666390"/>
            <a:ext cx="2620559" cy="369332"/>
          </a:xfrm>
          <a:prstGeom prst="rect">
            <a:avLst/>
          </a:prstGeom>
          <a:noFill/>
        </p:spPr>
        <p:txBody>
          <a:bodyPr wrap="square">
            <a:spAutoFit/>
          </a:bodyPr>
          <a:lstStyle/>
          <a:p>
            <a:pPr algn="ctr"/>
            <a:r>
              <a:rPr lang="it-IT" sz="1800" dirty="0" err="1">
                <a:solidFill>
                  <a:srgbClr val="C00000"/>
                </a:solidFill>
                <a:latin typeface="Cooper Black" panose="0208090404030B020404" pitchFamily="18" charset="0"/>
              </a:rPr>
              <a:t>Miochine</a:t>
            </a:r>
            <a:endParaRPr lang="it-IT" dirty="0">
              <a:solidFill>
                <a:srgbClr val="C00000"/>
              </a:solidFill>
              <a:latin typeface="Cooper Black" panose="0208090404030B020404" pitchFamily="18" charset="0"/>
            </a:endParaRPr>
          </a:p>
        </p:txBody>
      </p:sp>
      <p:sp>
        <p:nvSpPr>
          <p:cNvPr id="7" name="CasellaDiTesto 6">
            <a:extLst>
              <a:ext uri="{FF2B5EF4-FFF2-40B4-BE49-F238E27FC236}">
                <a16:creationId xmlns:a16="http://schemas.microsoft.com/office/drawing/2014/main" id="{17B407AA-8E10-38BD-81AA-5418B0437EB9}"/>
              </a:ext>
            </a:extLst>
          </p:cNvPr>
          <p:cNvSpPr txBox="1"/>
          <p:nvPr/>
        </p:nvSpPr>
        <p:spPr>
          <a:xfrm>
            <a:off x="3048811" y="173686"/>
            <a:ext cx="6094378"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it-IT" altLang="it-IT" sz="2800" i="0" u="none" strike="noStrike" cap="none" normalizeH="0" baseline="0" dirty="0">
                <a:ln>
                  <a:noFill/>
                </a:ln>
                <a:solidFill>
                  <a:srgbClr val="1D4B70"/>
                </a:solidFill>
                <a:effectLst/>
                <a:latin typeface="Cooper Black" panose="0208090404030B020404" pitchFamily="18" charset="0"/>
              </a:rPr>
              <a:t>Attività Fisica</a:t>
            </a:r>
          </a:p>
        </p:txBody>
      </p:sp>
    </p:spTree>
    <p:extLst>
      <p:ext uri="{BB962C8B-B14F-4D97-AF65-F5344CB8AC3E}">
        <p14:creationId xmlns:p14="http://schemas.microsoft.com/office/powerpoint/2010/main" val="17007072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79748"/>
            <a:ext cx="5954613" cy="516732"/>
          </a:xfrm>
          <a:prstGeom prst="rect">
            <a:avLst/>
          </a:prstGeom>
          <a:noFill/>
          <a:ln/>
        </p:spPr>
        <p:txBody>
          <a:bodyPr wrap="none" lIns="0" tIns="0" rIns="0" bIns="0" rtlCol="0" anchor="t"/>
          <a:lstStyle/>
          <a:p>
            <a:pPr>
              <a:lnSpc>
                <a:spcPts val="4042"/>
              </a:lnSpc>
            </a:pPr>
            <a:r>
              <a:rPr lang="en-US" sz="3250" dirty="0">
                <a:solidFill>
                  <a:srgbClr val="ED1D62"/>
                </a:solidFill>
                <a:latin typeface="Brush Script MT" panose="03060802040406070304" pitchFamily="66" charset="0"/>
                <a:ea typeface="Roboto Mono Medium" pitchFamily="34" charset="-122"/>
                <a:cs typeface="Roboto Mono Medium" pitchFamily="34" charset="-120"/>
              </a:rPr>
              <a:t>Non solo </a:t>
            </a:r>
            <a:r>
              <a:rPr lang="en-US" sz="3250" dirty="0" err="1">
                <a:solidFill>
                  <a:srgbClr val="ED1D62"/>
                </a:solidFill>
                <a:latin typeface="Brush Script MT" panose="03060802040406070304" pitchFamily="66" charset="0"/>
                <a:ea typeface="Roboto Mono Medium" pitchFamily="34" charset="-122"/>
                <a:cs typeface="Roboto Mono Medium" pitchFamily="34" charset="-120"/>
              </a:rPr>
              <a:t>perdita</a:t>
            </a:r>
            <a:r>
              <a:rPr lang="en-US" sz="3250" dirty="0">
                <a:solidFill>
                  <a:srgbClr val="ED1D62"/>
                </a:solidFill>
                <a:latin typeface="Brush Script MT" panose="03060802040406070304" pitchFamily="66" charset="0"/>
                <a:ea typeface="Roboto Mono Medium" pitchFamily="34" charset="-122"/>
                <a:cs typeface="Roboto Mono Medium" pitchFamily="34" charset="-120"/>
              </a:rPr>
              <a:t> di peso</a:t>
            </a:r>
            <a:endParaRPr lang="en-US" sz="3250" dirty="0">
              <a:solidFill>
                <a:srgbClr val="ED1D62"/>
              </a:solidFill>
              <a:latin typeface="Brush Script MT" panose="03060802040406070304" pitchFamily="66" charset="0"/>
            </a:endParaRPr>
          </a:p>
        </p:txBody>
      </p:sp>
      <p:sp>
        <p:nvSpPr>
          <p:cNvPr id="3" name="Text 1"/>
          <p:cNvSpPr/>
          <p:nvPr/>
        </p:nvSpPr>
        <p:spPr>
          <a:xfrm>
            <a:off x="661492" y="2327176"/>
            <a:ext cx="10869018" cy="529233"/>
          </a:xfrm>
          <a:prstGeom prst="rect">
            <a:avLst/>
          </a:prstGeom>
          <a:noFill/>
          <a:ln/>
        </p:spPr>
        <p:txBody>
          <a:bodyPr wrap="square" lIns="0" tIns="0" rIns="0" bIns="0" rtlCol="0" anchor="t"/>
          <a:lstStyle/>
          <a:p>
            <a:pPr>
              <a:lnSpc>
                <a:spcPts val="2083"/>
              </a:lnSpc>
            </a:pPr>
            <a:r>
              <a:rPr lang="en-US" dirty="0">
                <a:ea typeface="Roboto" pitchFamily="34" charset="-122"/>
                <a:cs typeface="Roboto" pitchFamily="34" charset="-120"/>
              </a:rPr>
              <a:t>L'esercizio fisico produce un calo ponderale modesto (+2–3 kg rispetto a chi non si allena), ma i </a:t>
            </a:r>
            <a:r>
              <a:rPr lang="en-US" b="1" dirty="0">
                <a:ea typeface="Roboto" pitchFamily="34" charset="-122"/>
                <a:cs typeface="Roboto" pitchFamily="34" charset="-120"/>
              </a:rPr>
              <a:t>benefici clinici sono molto più ampi e rilevanti</a:t>
            </a:r>
            <a:r>
              <a:rPr lang="en-US" dirty="0">
                <a:ea typeface="Roboto" pitchFamily="34" charset="-122"/>
                <a:cs typeface="Roboto" pitchFamily="34" charset="-120"/>
              </a:rPr>
              <a:t> del semplice numero sulla bilancia.</a:t>
            </a:r>
            <a:endParaRPr lang="en-US" dirty="0"/>
          </a:p>
        </p:txBody>
      </p:sp>
      <p:sp>
        <p:nvSpPr>
          <p:cNvPr id="4" name="Shape 2"/>
          <p:cNvSpPr/>
          <p:nvPr/>
        </p:nvSpPr>
        <p:spPr>
          <a:xfrm>
            <a:off x="661492" y="3042444"/>
            <a:ext cx="5351859" cy="952897"/>
          </a:xfrm>
          <a:prstGeom prst="roundRect">
            <a:avLst>
              <a:gd name="adj" fmla="val 2604"/>
            </a:avLst>
          </a:prstGeom>
          <a:solidFill>
            <a:schemeClr val="accent6">
              <a:lumMod val="60000"/>
              <a:lumOff val="40000"/>
            </a:schemeClr>
          </a:solidFill>
          <a:ln/>
        </p:spPr>
        <p:txBody>
          <a:bodyPr/>
          <a:lstStyle/>
          <a:p>
            <a:endParaRPr lang="it-IT"/>
          </a:p>
        </p:txBody>
      </p:sp>
      <p:sp>
        <p:nvSpPr>
          <p:cNvPr id="5" name="Text 3"/>
          <p:cNvSpPr/>
          <p:nvPr/>
        </p:nvSpPr>
        <p:spPr>
          <a:xfrm>
            <a:off x="826790" y="3207743"/>
            <a:ext cx="3348732" cy="258465"/>
          </a:xfrm>
          <a:prstGeom prst="rect">
            <a:avLst/>
          </a:prstGeom>
          <a:noFill/>
          <a:ln/>
        </p:spPr>
        <p:txBody>
          <a:bodyPr wrap="none" lIns="0" tIns="0" rIns="0" bIns="0" rtlCol="0" anchor="t"/>
          <a:lstStyle/>
          <a:p>
            <a:pPr>
              <a:lnSpc>
                <a:spcPts val="2000"/>
              </a:lnSpc>
            </a:pPr>
            <a:r>
              <a:rPr lang="en-US" sz="1625" dirty="0">
                <a:ea typeface="Roboto Mono Medium" pitchFamily="34" charset="-122"/>
                <a:cs typeface="Roboto Mono Medium" pitchFamily="34" charset="-120"/>
              </a:rPr>
              <a:t>Grasso Viscerale ed Epatico</a:t>
            </a:r>
            <a:endParaRPr lang="en-US" sz="1625" dirty="0"/>
          </a:p>
        </p:txBody>
      </p:sp>
      <p:sp>
        <p:nvSpPr>
          <p:cNvPr id="6" name="Text 4"/>
          <p:cNvSpPr/>
          <p:nvPr/>
        </p:nvSpPr>
        <p:spPr>
          <a:xfrm>
            <a:off x="826790" y="3565426"/>
            <a:ext cx="5021263" cy="264617"/>
          </a:xfrm>
          <a:prstGeom prst="rect">
            <a:avLst/>
          </a:prstGeom>
          <a:noFill/>
          <a:ln/>
        </p:spPr>
        <p:txBody>
          <a:bodyPr wrap="none" lIns="0" tIns="0" rIns="0" bIns="0" rtlCol="0" anchor="t"/>
          <a:lstStyle/>
          <a:p>
            <a:pPr>
              <a:lnSpc>
                <a:spcPts val="2083"/>
              </a:lnSpc>
            </a:pPr>
            <a:r>
              <a:rPr lang="en-US" sz="1292" dirty="0">
                <a:ea typeface="Roboto" pitchFamily="34" charset="-122"/>
                <a:cs typeface="Roboto" pitchFamily="34" charset="-120"/>
              </a:rPr>
              <a:t>Riduzione significativa anche in assenza di calo ponderale marcato.</a:t>
            </a:r>
            <a:endParaRPr lang="en-US" sz="1292" dirty="0"/>
          </a:p>
        </p:txBody>
      </p:sp>
      <p:sp>
        <p:nvSpPr>
          <p:cNvPr id="7" name="Shape 5"/>
          <p:cNvSpPr/>
          <p:nvPr/>
        </p:nvSpPr>
        <p:spPr>
          <a:xfrm>
            <a:off x="6178650" y="3042444"/>
            <a:ext cx="5351859" cy="952897"/>
          </a:xfrm>
          <a:prstGeom prst="roundRect">
            <a:avLst>
              <a:gd name="adj" fmla="val 2604"/>
            </a:avLst>
          </a:prstGeom>
          <a:solidFill>
            <a:schemeClr val="accent6">
              <a:lumMod val="60000"/>
              <a:lumOff val="40000"/>
            </a:schemeClr>
          </a:solidFill>
          <a:ln/>
        </p:spPr>
        <p:txBody>
          <a:bodyPr/>
          <a:lstStyle/>
          <a:p>
            <a:endParaRPr lang="it-IT"/>
          </a:p>
        </p:txBody>
      </p:sp>
      <p:sp>
        <p:nvSpPr>
          <p:cNvPr id="8" name="Text 6"/>
          <p:cNvSpPr/>
          <p:nvPr/>
        </p:nvSpPr>
        <p:spPr>
          <a:xfrm>
            <a:off x="6343948" y="3207743"/>
            <a:ext cx="2728615" cy="258465"/>
          </a:xfrm>
          <a:prstGeom prst="rect">
            <a:avLst/>
          </a:prstGeom>
          <a:noFill/>
          <a:ln/>
        </p:spPr>
        <p:txBody>
          <a:bodyPr wrap="none" lIns="0" tIns="0" rIns="0" bIns="0" rtlCol="0" anchor="t"/>
          <a:lstStyle/>
          <a:p>
            <a:pPr>
              <a:lnSpc>
                <a:spcPts val="2000"/>
              </a:lnSpc>
            </a:pPr>
            <a:r>
              <a:rPr lang="en-US" sz="1625" dirty="0">
                <a:ea typeface="Roboto Mono Medium" pitchFamily="34" charset="-122"/>
                <a:cs typeface="Roboto Mono Medium" pitchFamily="34" charset="-120"/>
              </a:rPr>
              <a:t>Sensibilità Insulinica</a:t>
            </a:r>
            <a:endParaRPr lang="en-US" sz="1625" dirty="0"/>
          </a:p>
        </p:txBody>
      </p:sp>
      <p:sp>
        <p:nvSpPr>
          <p:cNvPr id="9" name="Text 7"/>
          <p:cNvSpPr/>
          <p:nvPr/>
        </p:nvSpPr>
        <p:spPr>
          <a:xfrm>
            <a:off x="6343948" y="3565426"/>
            <a:ext cx="5021263" cy="264617"/>
          </a:xfrm>
          <a:prstGeom prst="rect">
            <a:avLst/>
          </a:prstGeom>
          <a:noFill/>
          <a:ln/>
        </p:spPr>
        <p:txBody>
          <a:bodyPr wrap="none" lIns="0" tIns="0" rIns="0" bIns="0" rtlCol="0" anchor="t"/>
          <a:lstStyle/>
          <a:p>
            <a:pPr>
              <a:lnSpc>
                <a:spcPts val="2083"/>
              </a:lnSpc>
            </a:pPr>
            <a:r>
              <a:rPr lang="en-US" sz="1292" dirty="0">
                <a:ea typeface="Roboto" pitchFamily="34" charset="-122"/>
                <a:cs typeface="Roboto" pitchFamily="34" charset="-120"/>
              </a:rPr>
              <a:t>Miglioramento del metabolismo glucidico e del controllo glicemico.</a:t>
            </a:r>
            <a:endParaRPr lang="en-US" sz="1292" dirty="0"/>
          </a:p>
        </p:txBody>
      </p:sp>
      <p:sp>
        <p:nvSpPr>
          <p:cNvPr id="10" name="Shape 8"/>
          <p:cNvSpPr/>
          <p:nvPr/>
        </p:nvSpPr>
        <p:spPr>
          <a:xfrm>
            <a:off x="661492" y="4160639"/>
            <a:ext cx="5351859" cy="1217513"/>
          </a:xfrm>
          <a:prstGeom prst="roundRect">
            <a:avLst>
              <a:gd name="adj" fmla="val 2038"/>
            </a:avLst>
          </a:prstGeom>
          <a:solidFill>
            <a:schemeClr val="accent6">
              <a:lumMod val="60000"/>
              <a:lumOff val="40000"/>
            </a:schemeClr>
          </a:solidFill>
          <a:ln/>
        </p:spPr>
        <p:txBody>
          <a:bodyPr/>
          <a:lstStyle/>
          <a:p>
            <a:endParaRPr lang="it-IT"/>
          </a:p>
        </p:txBody>
      </p:sp>
      <p:sp>
        <p:nvSpPr>
          <p:cNvPr id="11" name="Text 9"/>
          <p:cNvSpPr/>
          <p:nvPr/>
        </p:nvSpPr>
        <p:spPr>
          <a:xfrm>
            <a:off x="826791" y="4325938"/>
            <a:ext cx="2356544" cy="258465"/>
          </a:xfrm>
          <a:prstGeom prst="rect">
            <a:avLst/>
          </a:prstGeom>
          <a:noFill/>
          <a:ln/>
        </p:spPr>
        <p:txBody>
          <a:bodyPr wrap="none" lIns="0" tIns="0" rIns="0" bIns="0" rtlCol="0" anchor="t"/>
          <a:lstStyle/>
          <a:p>
            <a:pPr>
              <a:lnSpc>
                <a:spcPts val="2000"/>
              </a:lnSpc>
            </a:pPr>
            <a:r>
              <a:rPr lang="en-US" sz="1625" dirty="0">
                <a:ea typeface="Roboto Mono Medium" pitchFamily="34" charset="-122"/>
                <a:cs typeface="Roboto Mono Medium" pitchFamily="34" charset="-120"/>
              </a:rPr>
              <a:t>Pressione Arteriosa</a:t>
            </a:r>
            <a:endParaRPr lang="en-US" sz="1625" dirty="0"/>
          </a:p>
        </p:txBody>
      </p:sp>
      <p:sp>
        <p:nvSpPr>
          <p:cNvPr id="12" name="Text 10"/>
          <p:cNvSpPr/>
          <p:nvPr/>
        </p:nvSpPr>
        <p:spPr>
          <a:xfrm>
            <a:off x="826790" y="4683621"/>
            <a:ext cx="5021263" cy="529233"/>
          </a:xfrm>
          <a:prstGeom prst="rect">
            <a:avLst/>
          </a:prstGeom>
          <a:noFill/>
          <a:ln/>
        </p:spPr>
        <p:txBody>
          <a:bodyPr wrap="square" lIns="0" tIns="0" rIns="0" bIns="0" rtlCol="0" anchor="t"/>
          <a:lstStyle/>
          <a:p>
            <a:pPr>
              <a:lnSpc>
                <a:spcPts val="2083"/>
              </a:lnSpc>
            </a:pPr>
            <a:r>
              <a:rPr lang="en-US" sz="1292" dirty="0">
                <a:ea typeface="Roboto" pitchFamily="34" charset="-122"/>
                <a:cs typeface="Roboto" pitchFamily="34" charset="-120"/>
              </a:rPr>
              <a:t>Miglior controllo pressorio con effetti paragonabili alla farmacoterapia.</a:t>
            </a:r>
            <a:endParaRPr lang="en-US" sz="1292" dirty="0"/>
          </a:p>
        </p:txBody>
      </p:sp>
      <p:sp>
        <p:nvSpPr>
          <p:cNvPr id="13" name="Shape 11"/>
          <p:cNvSpPr/>
          <p:nvPr/>
        </p:nvSpPr>
        <p:spPr>
          <a:xfrm>
            <a:off x="6178650" y="4160639"/>
            <a:ext cx="5351859" cy="1217513"/>
          </a:xfrm>
          <a:prstGeom prst="roundRect">
            <a:avLst>
              <a:gd name="adj" fmla="val 2038"/>
            </a:avLst>
          </a:prstGeom>
          <a:solidFill>
            <a:schemeClr val="accent6">
              <a:lumMod val="60000"/>
              <a:lumOff val="40000"/>
            </a:schemeClr>
          </a:solidFill>
          <a:ln/>
        </p:spPr>
        <p:txBody>
          <a:bodyPr/>
          <a:lstStyle/>
          <a:p>
            <a:endParaRPr lang="it-IT"/>
          </a:p>
        </p:txBody>
      </p:sp>
      <p:sp>
        <p:nvSpPr>
          <p:cNvPr id="14" name="Text 12"/>
          <p:cNvSpPr/>
          <p:nvPr/>
        </p:nvSpPr>
        <p:spPr>
          <a:xfrm>
            <a:off x="6343948" y="4325938"/>
            <a:ext cx="3596779" cy="258465"/>
          </a:xfrm>
          <a:prstGeom prst="rect">
            <a:avLst/>
          </a:prstGeom>
          <a:noFill/>
          <a:ln/>
        </p:spPr>
        <p:txBody>
          <a:bodyPr wrap="none" lIns="0" tIns="0" rIns="0" bIns="0" rtlCol="0" anchor="t"/>
          <a:lstStyle/>
          <a:p>
            <a:pPr>
              <a:lnSpc>
                <a:spcPts val="2000"/>
              </a:lnSpc>
            </a:pPr>
            <a:r>
              <a:rPr lang="en-US" sz="1625" dirty="0">
                <a:ea typeface="Roboto Mono Medium" pitchFamily="34" charset="-122"/>
                <a:cs typeface="Roboto Mono Medium" pitchFamily="34" charset="-120"/>
              </a:rPr>
              <a:t>Efficienza Cardiorespiratoria</a:t>
            </a:r>
            <a:endParaRPr lang="en-US" sz="1625" dirty="0"/>
          </a:p>
        </p:txBody>
      </p:sp>
      <p:sp>
        <p:nvSpPr>
          <p:cNvPr id="15" name="Text 13"/>
          <p:cNvSpPr/>
          <p:nvPr/>
        </p:nvSpPr>
        <p:spPr>
          <a:xfrm>
            <a:off x="6343948" y="4683621"/>
            <a:ext cx="5021263" cy="264617"/>
          </a:xfrm>
          <a:prstGeom prst="rect">
            <a:avLst/>
          </a:prstGeom>
          <a:noFill/>
          <a:ln/>
        </p:spPr>
        <p:txBody>
          <a:bodyPr wrap="none" lIns="0" tIns="0" rIns="0" bIns="0" rtlCol="0" anchor="t"/>
          <a:lstStyle/>
          <a:p>
            <a:pPr>
              <a:lnSpc>
                <a:spcPts val="2083"/>
              </a:lnSpc>
            </a:pPr>
            <a:r>
              <a:rPr lang="en-US" sz="1292" dirty="0">
                <a:ea typeface="Roboto" pitchFamily="34" charset="-122"/>
                <a:cs typeface="Roboto" pitchFamily="34" charset="-120"/>
              </a:rPr>
              <a:t>Predittore indipendente di mortalità cardiovascolare.</a:t>
            </a:r>
            <a:endParaRPr lang="en-US" sz="1292" dirty="0"/>
          </a:p>
        </p:txBody>
      </p:sp>
    </p:spTree>
    <p:extLst>
      <p:ext uri="{BB962C8B-B14F-4D97-AF65-F5344CB8AC3E}">
        <p14:creationId xmlns:p14="http://schemas.microsoft.com/office/powerpoint/2010/main" val="37818316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8110A9D-B91F-5238-E2E6-AB0238596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520" y="0"/>
            <a:ext cx="10560959" cy="6858000"/>
          </a:xfrm>
          <a:prstGeom prst="rect">
            <a:avLst/>
          </a:prstGeom>
        </p:spPr>
      </p:pic>
    </p:spTree>
    <p:extLst>
      <p:ext uri="{BB962C8B-B14F-4D97-AF65-F5344CB8AC3E}">
        <p14:creationId xmlns:p14="http://schemas.microsoft.com/office/powerpoint/2010/main" val="12822469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ext 0"/>
          <p:cNvSpPr/>
          <p:nvPr/>
        </p:nvSpPr>
        <p:spPr>
          <a:xfrm>
            <a:off x="661492" y="1675110"/>
            <a:ext cx="6698953" cy="516732"/>
          </a:xfrm>
          <a:prstGeom prst="rect">
            <a:avLst/>
          </a:prstGeom>
          <a:noFill/>
          <a:ln/>
        </p:spPr>
        <p:txBody>
          <a:bodyPr wrap="none" lIns="0" tIns="0" rIns="0" bIns="0" rtlCol="0" anchor="t"/>
          <a:lstStyle/>
          <a:p>
            <a:pPr>
              <a:lnSpc>
                <a:spcPts val="4042"/>
              </a:lnSpc>
            </a:pPr>
            <a:r>
              <a:rPr lang="en-US" sz="3250" dirty="0">
                <a:ea typeface="Roboto Mono Medium" pitchFamily="34" charset="-122"/>
                <a:cs typeface="Roboto Mono Medium" pitchFamily="34" charset="-120"/>
              </a:rPr>
              <a:t>Quali Esercizi Prescrivere?</a:t>
            </a:r>
            <a:endParaRPr lang="en-US" sz="3250" dirty="0"/>
          </a:p>
        </p:txBody>
      </p:sp>
      <p:pic>
        <p:nvPicPr>
          <p:cNvPr id="3" name="Image 0" descr="preencoded.png"/>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1492" y="2522538"/>
            <a:ext cx="413444" cy="413444"/>
          </a:xfrm>
          <a:prstGeom prst="rect">
            <a:avLst/>
          </a:prstGeom>
        </p:spPr>
      </p:pic>
      <p:sp>
        <p:nvSpPr>
          <p:cNvPr id="4" name="Text 1"/>
          <p:cNvSpPr/>
          <p:nvPr/>
        </p:nvSpPr>
        <p:spPr>
          <a:xfrm>
            <a:off x="661492" y="3142655"/>
            <a:ext cx="2108498" cy="258465"/>
          </a:xfrm>
          <a:prstGeom prst="rect">
            <a:avLst/>
          </a:prstGeom>
          <a:noFill/>
          <a:ln/>
        </p:spPr>
        <p:txBody>
          <a:bodyPr wrap="none" lIns="0" tIns="0" rIns="0" bIns="0" rtlCol="0" anchor="t"/>
          <a:lstStyle/>
          <a:p>
            <a:pPr>
              <a:lnSpc>
                <a:spcPts val="2000"/>
              </a:lnSpc>
            </a:pPr>
            <a:r>
              <a:rPr lang="en-US" sz="1625" dirty="0">
                <a:solidFill>
                  <a:schemeClr val="bg1"/>
                </a:solidFill>
                <a:ea typeface="Roboto Mono Medium" pitchFamily="34" charset="-122"/>
                <a:cs typeface="Roboto Mono Medium" pitchFamily="34" charset="-120"/>
              </a:rPr>
              <a:t>Aerobico Moderato</a:t>
            </a:r>
            <a:endParaRPr lang="en-US" sz="1625" dirty="0">
              <a:solidFill>
                <a:schemeClr val="bg1"/>
              </a:solidFill>
            </a:endParaRPr>
          </a:p>
        </p:txBody>
      </p:sp>
      <p:sp>
        <p:nvSpPr>
          <p:cNvPr id="5" name="Text 2"/>
          <p:cNvSpPr/>
          <p:nvPr/>
        </p:nvSpPr>
        <p:spPr>
          <a:xfrm>
            <a:off x="661492" y="3500339"/>
            <a:ext cx="3485158" cy="793849"/>
          </a:xfrm>
          <a:prstGeom prst="rect">
            <a:avLst/>
          </a:prstGeom>
          <a:noFill/>
          <a:ln/>
        </p:spPr>
        <p:txBody>
          <a:bodyPr wrap="square" lIns="0" tIns="0" rIns="0" bIns="0" rtlCol="0" anchor="t"/>
          <a:lstStyle/>
          <a:p>
            <a:pPr>
              <a:lnSpc>
                <a:spcPts val="2083"/>
              </a:lnSpc>
            </a:pPr>
            <a:r>
              <a:rPr lang="en-US" sz="1292" dirty="0">
                <a:solidFill>
                  <a:schemeClr val="bg1"/>
                </a:solidFill>
                <a:ea typeface="Roboto" pitchFamily="34" charset="-122"/>
                <a:cs typeface="Roboto" pitchFamily="34" charset="-120"/>
              </a:rPr>
              <a:t>Sempre indicato come base del programma. Camminata veloce, ciclismo, nuoto — accessibile a tutti i pazienti.</a:t>
            </a:r>
            <a:endParaRPr lang="en-US" sz="1292" dirty="0">
              <a:solidFill>
                <a:schemeClr val="bg1"/>
              </a:solidFill>
            </a:endParaRPr>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3322" y="2522538"/>
            <a:ext cx="413444" cy="413444"/>
          </a:xfrm>
          <a:prstGeom prst="rect">
            <a:avLst/>
          </a:prstGeom>
        </p:spPr>
      </p:pic>
      <p:sp>
        <p:nvSpPr>
          <p:cNvPr id="7" name="Text 3"/>
          <p:cNvSpPr/>
          <p:nvPr/>
        </p:nvSpPr>
        <p:spPr>
          <a:xfrm>
            <a:off x="4353322" y="3142655"/>
            <a:ext cx="2067421" cy="258465"/>
          </a:xfrm>
          <a:prstGeom prst="rect">
            <a:avLst/>
          </a:prstGeom>
          <a:noFill/>
          <a:ln/>
        </p:spPr>
        <p:txBody>
          <a:bodyPr wrap="none" lIns="0" tIns="0" rIns="0" bIns="0" rtlCol="0" anchor="t"/>
          <a:lstStyle/>
          <a:p>
            <a:pPr>
              <a:lnSpc>
                <a:spcPts val="2000"/>
              </a:lnSpc>
            </a:pPr>
            <a:r>
              <a:rPr lang="en-US" sz="1625" dirty="0">
                <a:solidFill>
                  <a:schemeClr val="bg1"/>
                </a:solidFill>
                <a:ea typeface="Roboto Mono Medium" pitchFamily="34" charset="-122"/>
                <a:cs typeface="Roboto Mono Medium" pitchFamily="34" charset="-120"/>
              </a:rPr>
              <a:t>HIIT</a:t>
            </a:r>
            <a:endParaRPr lang="en-US" sz="1625" dirty="0">
              <a:solidFill>
                <a:schemeClr val="bg1"/>
              </a:solidFill>
            </a:endParaRPr>
          </a:p>
        </p:txBody>
      </p:sp>
      <p:sp>
        <p:nvSpPr>
          <p:cNvPr id="8" name="Text 4"/>
          <p:cNvSpPr/>
          <p:nvPr/>
        </p:nvSpPr>
        <p:spPr>
          <a:xfrm>
            <a:off x="4353322" y="3500339"/>
            <a:ext cx="3485257" cy="793849"/>
          </a:xfrm>
          <a:prstGeom prst="rect">
            <a:avLst/>
          </a:prstGeom>
          <a:noFill/>
          <a:ln/>
        </p:spPr>
        <p:txBody>
          <a:bodyPr wrap="square" lIns="0" tIns="0" rIns="0" bIns="0" rtlCol="0" anchor="t"/>
          <a:lstStyle/>
          <a:p>
            <a:pPr>
              <a:lnSpc>
                <a:spcPts val="2083"/>
              </a:lnSpc>
            </a:pPr>
            <a:r>
              <a:rPr lang="en-US" sz="1292" dirty="0">
                <a:solidFill>
                  <a:schemeClr val="bg1"/>
                </a:solidFill>
                <a:ea typeface="Roboto" pitchFamily="34" charset="-122"/>
                <a:cs typeface="Roboto" pitchFamily="34" charset="-120"/>
              </a:rPr>
              <a:t>Alta intensità a intervalli, indicato se appropriato al profilo clinico del paziente. Efficace e time-efficient.</a:t>
            </a:r>
            <a:endParaRPr lang="en-US" sz="1292" dirty="0">
              <a:solidFill>
                <a:schemeClr val="bg1"/>
              </a:solidFill>
            </a:endParaRPr>
          </a:p>
        </p:txBody>
      </p:sp>
      <p:pic>
        <p:nvPicPr>
          <p:cNvPr id="9"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5252" y="2522538"/>
            <a:ext cx="413444" cy="413444"/>
          </a:xfrm>
          <a:prstGeom prst="rect">
            <a:avLst/>
          </a:prstGeom>
        </p:spPr>
      </p:pic>
      <p:sp>
        <p:nvSpPr>
          <p:cNvPr id="10" name="Text 5"/>
          <p:cNvSpPr/>
          <p:nvPr/>
        </p:nvSpPr>
        <p:spPr>
          <a:xfrm>
            <a:off x="8045252" y="3142655"/>
            <a:ext cx="2356544" cy="258465"/>
          </a:xfrm>
          <a:prstGeom prst="rect">
            <a:avLst/>
          </a:prstGeom>
          <a:noFill/>
          <a:ln/>
        </p:spPr>
        <p:txBody>
          <a:bodyPr wrap="none" lIns="0" tIns="0" rIns="0" bIns="0" rtlCol="0" anchor="t"/>
          <a:lstStyle/>
          <a:p>
            <a:pPr>
              <a:lnSpc>
                <a:spcPts val="2000"/>
              </a:lnSpc>
            </a:pPr>
            <a:r>
              <a:rPr lang="en-US" sz="1625" dirty="0">
                <a:solidFill>
                  <a:schemeClr val="bg1"/>
                </a:solidFill>
                <a:ea typeface="Roboto Mono Medium" pitchFamily="34" charset="-122"/>
                <a:cs typeface="Roboto Mono Medium" pitchFamily="34" charset="-120"/>
              </a:rPr>
              <a:t>Resistance Training</a:t>
            </a:r>
            <a:endParaRPr lang="en-US" sz="1625" dirty="0">
              <a:solidFill>
                <a:schemeClr val="bg1"/>
              </a:solidFill>
            </a:endParaRPr>
          </a:p>
        </p:txBody>
      </p:sp>
      <p:sp>
        <p:nvSpPr>
          <p:cNvPr id="11" name="Text 6"/>
          <p:cNvSpPr/>
          <p:nvPr/>
        </p:nvSpPr>
        <p:spPr>
          <a:xfrm>
            <a:off x="8045252" y="3500339"/>
            <a:ext cx="3485257" cy="793849"/>
          </a:xfrm>
          <a:prstGeom prst="rect">
            <a:avLst/>
          </a:prstGeom>
          <a:noFill/>
          <a:ln/>
        </p:spPr>
        <p:txBody>
          <a:bodyPr wrap="square" lIns="0" tIns="0" rIns="0" bIns="0" rtlCol="0" anchor="t"/>
          <a:lstStyle/>
          <a:p>
            <a:pPr>
              <a:lnSpc>
                <a:spcPts val="2083"/>
              </a:lnSpc>
            </a:pPr>
            <a:r>
              <a:rPr lang="en-US" sz="1292" dirty="0">
                <a:solidFill>
                  <a:schemeClr val="bg1"/>
                </a:solidFill>
                <a:ea typeface="Roboto" pitchFamily="34" charset="-122"/>
                <a:cs typeface="Roboto" pitchFamily="34" charset="-120"/>
              </a:rPr>
              <a:t>Sicuro ed efficace anche nell'obesità. Fondamentale per preservare la massa muscolare durante il dimagrimento.</a:t>
            </a:r>
            <a:endParaRPr lang="en-US" sz="1292" dirty="0">
              <a:solidFill>
                <a:schemeClr val="bg1"/>
              </a:solidFill>
            </a:endParaRPr>
          </a:p>
        </p:txBody>
      </p:sp>
      <p:pic>
        <p:nvPicPr>
          <p:cNvPr id="13" name="Image 3" descr="preencoded.png"/>
          <p:cNvPicPr>
            <a:picLocks noChangeAspect="1"/>
          </p:cNvPicPr>
          <p:nvPr/>
        </p:nvPicPr>
        <p:blipFill>
          <a:blip r:embed="rId8"/>
          <a:stretch>
            <a:fillRect/>
          </a:stretch>
        </p:blipFill>
        <p:spPr>
          <a:xfrm>
            <a:off x="826790" y="4726285"/>
            <a:ext cx="206673" cy="165298"/>
          </a:xfrm>
          <a:prstGeom prst="rect">
            <a:avLst/>
          </a:prstGeom>
        </p:spPr>
      </p:pic>
      <p:sp>
        <p:nvSpPr>
          <p:cNvPr id="14" name="Text 8"/>
          <p:cNvSpPr/>
          <p:nvPr/>
        </p:nvSpPr>
        <p:spPr>
          <a:xfrm>
            <a:off x="1198761" y="4686796"/>
            <a:ext cx="10166449" cy="264617"/>
          </a:xfrm>
          <a:prstGeom prst="rect">
            <a:avLst/>
          </a:prstGeom>
          <a:noFill/>
          <a:ln/>
        </p:spPr>
        <p:txBody>
          <a:bodyPr wrap="none" lIns="0" tIns="0" rIns="0" bIns="0" rtlCol="0" anchor="t"/>
          <a:lstStyle/>
          <a:p>
            <a:pPr>
              <a:lnSpc>
                <a:spcPts val="2083"/>
              </a:lnSpc>
            </a:pPr>
            <a:r>
              <a:rPr lang="en-US" sz="1292" dirty="0">
                <a:solidFill>
                  <a:schemeClr val="bg1"/>
                </a:solidFill>
                <a:ea typeface="Roboto" pitchFamily="34" charset="-122"/>
                <a:cs typeface="Roboto" pitchFamily="34" charset="-120"/>
              </a:rPr>
              <a:t> L'esercizio fisico è una </a:t>
            </a:r>
            <a:r>
              <a:rPr lang="en-US" sz="1292" b="1" dirty="0">
                <a:solidFill>
                  <a:schemeClr val="bg1"/>
                </a:solidFill>
                <a:ea typeface="Roboto" pitchFamily="34" charset="-122"/>
                <a:cs typeface="Roboto" pitchFamily="34" charset="-120"/>
              </a:rPr>
              <a:t>terapia da prescrivere</a:t>
            </a:r>
            <a:r>
              <a:rPr lang="en-US" sz="1292" dirty="0">
                <a:solidFill>
                  <a:schemeClr val="bg1"/>
                </a:solidFill>
                <a:ea typeface="Roboto" pitchFamily="34" charset="-122"/>
                <a:cs typeface="Roboto" pitchFamily="34" charset="-120"/>
              </a:rPr>
              <a:t>, personalizzata e integrata nel percorso clinico del </a:t>
            </a:r>
            <a:r>
              <a:rPr lang="en-US" sz="1292" dirty="0" err="1">
                <a:solidFill>
                  <a:schemeClr val="bg1"/>
                </a:solidFill>
                <a:ea typeface="Roboto" pitchFamily="34" charset="-122"/>
                <a:cs typeface="Roboto" pitchFamily="34" charset="-120"/>
              </a:rPr>
              <a:t>paziente</a:t>
            </a:r>
            <a:r>
              <a:rPr lang="en-US" sz="1292" dirty="0">
                <a:solidFill>
                  <a:schemeClr val="bg1"/>
                </a:solidFill>
                <a:ea typeface="Roboto" pitchFamily="34" charset="-122"/>
                <a:cs typeface="Roboto" pitchFamily="34" charset="-120"/>
              </a:rPr>
              <a:t> con </a:t>
            </a:r>
            <a:r>
              <a:rPr lang="en-US" sz="1292" dirty="0" err="1">
                <a:solidFill>
                  <a:schemeClr val="bg1"/>
                </a:solidFill>
                <a:ea typeface="Roboto" pitchFamily="34" charset="-122"/>
                <a:cs typeface="Roboto" pitchFamily="34" charset="-120"/>
              </a:rPr>
              <a:t>obesità</a:t>
            </a:r>
            <a:r>
              <a:rPr lang="en-US" sz="1292" dirty="0">
                <a:solidFill>
                  <a:schemeClr val="bg1"/>
                </a:solidFill>
                <a:ea typeface="Roboto" pitchFamily="34" charset="-122"/>
                <a:cs typeface="Roboto" pitchFamily="34" charset="-120"/>
              </a:rPr>
              <a:t>.</a:t>
            </a:r>
            <a:endParaRPr lang="en-US" sz="1292" dirty="0">
              <a:solidFill>
                <a:schemeClr val="bg1"/>
              </a:solidFill>
            </a:endParaRPr>
          </a:p>
        </p:txBody>
      </p:sp>
    </p:spTree>
    <p:extLst>
      <p:ext uri="{BB962C8B-B14F-4D97-AF65-F5344CB8AC3E}">
        <p14:creationId xmlns:p14="http://schemas.microsoft.com/office/powerpoint/2010/main" val="22088275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65CE9543-0B32-1D4C-CACF-D11AEFE897B8}"/>
              </a:ext>
            </a:extLst>
          </p:cNvPr>
          <p:cNvSpPr txBox="1"/>
          <p:nvPr/>
        </p:nvSpPr>
        <p:spPr>
          <a:xfrm>
            <a:off x="106166" y="880001"/>
            <a:ext cx="6724939" cy="5816977"/>
          </a:xfrm>
          <a:prstGeom prst="rect">
            <a:avLst/>
          </a:prstGeom>
          <a:noFill/>
        </p:spPr>
        <p:txBody>
          <a:bodyPr wrap="square" rtlCol="0">
            <a:spAutoFit/>
          </a:bodyPr>
          <a:lstStyle/>
          <a:p>
            <a:r>
              <a:rPr lang="it-IT" sz="1600" b="1" dirty="0">
                <a:solidFill>
                  <a:srgbClr val="C00000"/>
                </a:solidFill>
              </a:rPr>
              <a:t>Esercizio Fisico Strutturato (EFS)</a:t>
            </a:r>
          </a:p>
          <a:p>
            <a:r>
              <a:rPr lang="it-IT" sz="1200" dirty="0"/>
              <a:t>Programmi di attività fisica pianificata, personalizzata e prescritta da un medico per </a:t>
            </a:r>
            <a:r>
              <a:rPr lang="it-IT" sz="1200" b="1" u="sng" dirty="0"/>
              <a:t>condizioni croniche stabilizzate</a:t>
            </a:r>
            <a:r>
              <a:rPr lang="it-IT" sz="1200" dirty="0"/>
              <a:t> o altre situazioni specifiche.</a:t>
            </a:r>
          </a:p>
          <a:p>
            <a:r>
              <a:rPr lang="it-IT" sz="1200" dirty="0"/>
              <a:t>Modalità:</a:t>
            </a:r>
          </a:p>
          <a:p>
            <a:r>
              <a:rPr lang="it-IT" sz="1200" dirty="0"/>
              <a:t>  - Prescrizione medica (MMG, pediatra, specialista).</a:t>
            </a:r>
          </a:p>
          <a:p>
            <a:r>
              <a:rPr lang="it-IT" sz="1200" dirty="0"/>
              <a:t>  - Definizione di frequenza, intensità, tipo e durata esercizio.</a:t>
            </a:r>
          </a:p>
          <a:p>
            <a:endParaRPr lang="it-IT" sz="1200" dirty="0"/>
          </a:p>
          <a:p>
            <a:r>
              <a:rPr lang="it-IT" sz="1200" dirty="0"/>
              <a:t>Palestre della Salute, con supervisione di un chinesiologo A.M.P.A.</a:t>
            </a:r>
          </a:p>
          <a:p>
            <a:r>
              <a:rPr lang="it-IT" sz="1200" dirty="0"/>
              <a:t>Laureato magistrale in </a:t>
            </a:r>
            <a:r>
              <a:rPr lang="it-IT" sz="1200" b="1" dirty="0"/>
              <a:t>Scienze Motorie Preventive e Adattate </a:t>
            </a:r>
            <a:r>
              <a:rPr lang="it-IT" sz="1200" dirty="0"/>
              <a:t>(con percorso DGR 549/2023).</a:t>
            </a:r>
          </a:p>
          <a:p>
            <a:endParaRPr lang="it-IT" sz="1200" dirty="0"/>
          </a:p>
          <a:p>
            <a:r>
              <a:rPr lang="it-IT" sz="1600" b="1" dirty="0">
                <a:solidFill>
                  <a:srgbClr val="C00000"/>
                </a:solidFill>
              </a:rPr>
              <a:t>Attività Fisica Adattata (AFA)</a:t>
            </a:r>
          </a:p>
          <a:p>
            <a:r>
              <a:rPr lang="it-IT" sz="1200" dirty="0"/>
              <a:t>Esercizi standardizzati e ripetuti per </a:t>
            </a:r>
            <a:r>
              <a:rPr lang="it-IT" sz="1200" b="1" u="sng" dirty="0"/>
              <a:t>disabilità croniche lievi-moderate </a:t>
            </a:r>
            <a:r>
              <a:rPr lang="it-IT" sz="1200" dirty="0"/>
              <a:t>(es. lombalgia, osteoporosi, fibromialgia).</a:t>
            </a:r>
          </a:p>
          <a:p>
            <a:r>
              <a:rPr lang="it-IT" sz="1200" dirty="0"/>
              <a:t>Modalità:</a:t>
            </a:r>
          </a:p>
          <a:p>
            <a:r>
              <a:rPr lang="it-IT" sz="1200" dirty="0"/>
              <a:t>  - Prescrizione medica (MMG, pediatra, specialista).</a:t>
            </a:r>
          </a:p>
          <a:p>
            <a:r>
              <a:rPr lang="it-IT" sz="1200" dirty="0"/>
              <a:t>  - Gruppi omogenei per caratteristiche fisiche.</a:t>
            </a:r>
          </a:p>
          <a:p>
            <a:endParaRPr lang="it-IT" sz="1200" b="1" dirty="0"/>
          </a:p>
          <a:p>
            <a:r>
              <a:rPr lang="it-IT" sz="1200" b="1" dirty="0"/>
              <a:t>Laurea in Scienze Motorie triennale (o diploma ISEF) o Laurea in Fisioterapia triennale (o diploma di Terapista della Riabilitazione).</a:t>
            </a:r>
          </a:p>
          <a:p>
            <a:endParaRPr lang="it-IT" sz="1200" dirty="0"/>
          </a:p>
          <a:p>
            <a:r>
              <a:rPr lang="it-IT" sz="1600" b="1" dirty="0">
                <a:solidFill>
                  <a:srgbClr val="C00000"/>
                </a:solidFill>
              </a:rPr>
              <a:t>Attività Fisica Adattata per Disabilità Acquisite (AFA-D)</a:t>
            </a:r>
          </a:p>
          <a:p>
            <a:r>
              <a:rPr lang="it-IT" sz="1200" dirty="0"/>
              <a:t>Esercizi adattati per </a:t>
            </a:r>
            <a:r>
              <a:rPr lang="it-IT" sz="1200" b="1" u="sng" dirty="0"/>
              <a:t>postumi di patologie disabilitanti moderate-severe </a:t>
            </a:r>
            <a:r>
              <a:rPr lang="it-IT" sz="1200" dirty="0"/>
              <a:t>(es. ictus, Parkinson, protesi articolari).</a:t>
            </a:r>
          </a:p>
          <a:p>
            <a:r>
              <a:rPr lang="it-IT" sz="1200" dirty="0"/>
              <a:t>Modalità:</a:t>
            </a:r>
          </a:p>
          <a:p>
            <a:r>
              <a:rPr lang="it-IT" sz="1200" dirty="0"/>
              <a:t>  - Prescrizione medica specialistica, basata su valutazione clinica e funzionale.</a:t>
            </a:r>
          </a:p>
          <a:p>
            <a:r>
              <a:rPr lang="it-IT" sz="1200" dirty="0"/>
              <a:t>  - Attività di "mantenimento" delle capacità motorie e sociali.</a:t>
            </a:r>
          </a:p>
          <a:p>
            <a:r>
              <a:rPr lang="it-IT" sz="1200" dirty="0"/>
              <a:t>   </a:t>
            </a:r>
          </a:p>
          <a:p>
            <a:r>
              <a:rPr lang="it-IT" sz="1200" b="1" dirty="0"/>
              <a:t>Laurea Magistrale in Scienze Motorie Preventive e Adattate (chinesiologo A.M.P.A) o Laurea in Fisioterapia triennale (o diploma di Terapista della Riabilitazione).</a:t>
            </a:r>
          </a:p>
        </p:txBody>
      </p:sp>
      <p:pic>
        <p:nvPicPr>
          <p:cNvPr id="14" name="Immagine 13">
            <a:extLst>
              <a:ext uri="{FF2B5EF4-FFF2-40B4-BE49-F238E27FC236}">
                <a16:creationId xmlns:a16="http://schemas.microsoft.com/office/drawing/2014/main" id="{3BDFA1C2-03A3-2D80-3D90-CE5B9E3AFF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172" y="1366685"/>
            <a:ext cx="5229662" cy="4569845"/>
          </a:xfrm>
          <a:prstGeom prst="rect">
            <a:avLst/>
          </a:prstGeom>
        </p:spPr>
      </p:pic>
      <p:sp>
        <p:nvSpPr>
          <p:cNvPr id="2" name="CasellaDiTesto 1">
            <a:extLst>
              <a:ext uri="{FF2B5EF4-FFF2-40B4-BE49-F238E27FC236}">
                <a16:creationId xmlns:a16="http://schemas.microsoft.com/office/drawing/2014/main" id="{A0FABE31-2A7B-85C0-9F01-3C4AFE1CF523}"/>
              </a:ext>
            </a:extLst>
          </p:cNvPr>
          <p:cNvSpPr txBox="1"/>
          <p:nvPr/>
        </p:nvSpPr>
        <p:spPr>
          <a:xfrm>
            <a:off x="255046" y="236306"/>
            <a:ext cx="6094206" cy="584775"/>
          </a:xfrm>
          <a:prstGeom prst="rect">
            <a:avLst/>
          </a:prstGeom>
          <a:noFill/>
        </p:spPr>
        <p:txBody>
          <a:bodyPr wrap="square">
            <a:spAutoFit/>
          </a:bodyPr>
          <a:lstStyle/>
          <a:p>
            <a:pPr algn="ctr">
              <a:buNone/>
            </a:pPr>
            <a:r>
              <a:rPr lang="it-IT" sz="3200" b="1" dirty="0">
                <a:solidFill>
                  <a:srgbClr val="C00000"/>
                </a:solidFill>
              </a:rPr>
              <a:t>Esercizio fisico</a:t>
            </a:r>
            <a:endParaRPr lang="it-IT" sz="3200" dirty="0">
              <a:solidFill>
                <a:srgbClr val="C00000"/>
              </a:solidFill>
            </a:endParaRPr>
          </a:p>
        </p:txBody>
      </p:sp>
    </p:spTree>
    <p:extLst>
      <p:ext uri="{BB962C8B-B14F-4D97-AF65-F5344CB8AC3E}">
        <p14:creationId xmlns:p14="http://schemas.microsoft.com/office/powerpoint/2010/main" val="219115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3474099-9451-79B4-8307-87CD04B2FDC1}"/>
              </a:ext>
            </a:extLst>
          </p:cNvPr>
          <p:cNvPicPr>
            <a:picLocks noChangeAspect="1"/>
          </p:cNvPicPr>
          <p:nvPr/>
        </p:nvPicPr>
        <p:blipFill>
          <a:blip r:embed="rId2"/>
          <a:stretch>
            <a:fillRect/>
          </a:stretch>
        </p:blipFill>
        <p:spPr>
          <a:xfrm>
            <a:off x="2379622" y="467361"/>
            <a:ext cx="9652229" cy="6036426"/>
          </a:xfrm>
          <a:prstGeom prst="rect">
            <a:avLst/>
          </a:prstGeom>
        </p:spPr>
      </p:pic>
      <p:sp>
        <p:nvSpPr>
          <p:cNvPr id="8" name="CasellaDiTesto 7">
            <a:extLst>
              <a:ext uri="{FF2B5EF4-FFF2-40B4-BE49-F238E27FC236}">
                <a16:creationId xmlns:a16="http://schemas.microsoft.com/office/drawing/2014/main" id="{2395DFC9-D6F2-B6EF-A5F0-926EF35949C9}"/>
              </a:ext>
            </a:extLst>
          </p:cNvPr>
          <p:cNvSpPr txBox="1"/>
          <p:nvPr/>
        </p:nvSpPr>
        <p:spPr>
          <a:xfrm>
            <a:off x="1" y="6592996"/>
            <a:ext cx="10477499" cy="215444"/>
          </a:xfrm>
          <a:prstGeom prst="rect">
            <a:avLst/>
          </a:prstGeom>
          <a:noFill/>
        </p:spPr>
        <p:txBody>
          <a:bodyPr wrap="square">
            <a:spAutoFit/>
          </a:bodyPr>
          <a:lstStyle/>
          <a:p>
            <a:r>
              <a:rPr lang="en-US" sz="800" dirty="0">
                <a:latin typeface="Times New Roman" panose="02020603050405020304" pitchFamily="18" charset="0"/>
                <a:cs typeface="Times New Roman" panose="02020603050405020304" pitchFamily="18" charset="0"/>
              </a:rPr>
              <a:t>McGowan, B., </a:t>
            </a:r>
            <a:r>
              <a:rPr lang="en-US" sz="800" dirty="0" err="1">
                <a:latin typeface="Times New Roman" panose="02020603050405020304" pitchFamily="18" charset="0"/>
                <a:cs typeface="Times New Roman" panose="02020603050405020304" pitchFamily="18" charset="0"/>
              </a:rPr>
              <a:t>Ciudin</a:t>
            </a:r>
            <a:r>
              <a:rPr lang="en-US" sz="800" dirty="0">
                <a:latin typeface="Times New Roman" panose="02020603050405020304" pitchFamily="18" charset="0"/>
                <a:cs typeface="Times New Roman" panose="02020603050405020304" pitchFamily="18" charset="0"/>
              </a:rPr>
              <a:t>, A., Baker, J.L. et al. Framework for the pharmacological treatment of obesity and its complications from the European Association for the Study of Obesity (EASO). Nat Med (2025). </a:t>
            </a:r>
            <a:endParaRPr lang="it-IT" sz="800" dirty="0">
              <a:latin typeface="Times New Roman" panose="02020603050405020304" pitchFamily="18" charset="0"/>
              <a:cs typeface="Times New Roman" panose="02020603050405020304" pitchFamily="18" charset="0"/>
            </a:endParaRPr>
          </a:p>
        </p:txBody>
      </p:sp>
      <p:pic>
        <p:nvPicPr>
          <p:cNvPr id="10" name="Immagine 9">
            <a:extLst>
              <a:ext uri="{FF2B5EF4-FFF2-40B4-BE49-F238E27FC236}">
                <a16:creationId xmlns:a16="http://schemas.microsoft.com/office/drawing/2014/main" id="{97E77CF5-41CC-AF05-4D61-577842E96F38}"/>
              </a:ext>
            </a:extLst>
          </p:cNvPr>
          <p:cNvPicPr>
            <a:picLocks noChangeAspect="1"/>
          </p:cNvPicPr>
          <p:nvPr/>
        </p:nvPicPr>
        <p:blipFill>
          <a:blip r:embed="rId3"/>
          <a:stretch>
            <a:fillRect/>
          </a:stretch>
        </p:blipFill>
        <p:spPr>
          <a:xfrm>
            <a:off x="160149" y="164527"/>
            <a:ext cx="3205777" cy="1211487"/>
          </a:xfrm>
          <a:prstGeom prst="rect">
            <a:avLst/>
          </a:prstGeom>
        </p:spPr>
      </p:pic>
      <p:sp>
        <p:nvSpPr>
          <p:cNvPr id="2" name="CasellaDiTesto 1">
            <a:extLst>
              <a:ext uri="{FF2B5EF4-FFF2-40B4-BE49-F238E27FC236}">
                <a16:creationId xmlns:a16="http://schemas.microsoft.com/office/drawing/2014/main" id="{C89B0E38-FCC8-CDC7-2BB1-1B3FB6C67DEB}"/>
              </a:ext>
            </a:extLst>
          </p:cNvPr>
          <p:cNvSpPr txBox="1"/>
          <p:nvPr/>
        </p:nvSpPr>
        <p:spPr>
          <a:xfrm>
            <a:off x="514100" y="2249044"/>
            <a:ext cx="2497873" cy="26395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defTabSz="609585" hangingPunct="0"/>
            <a:r>
              <a:rPr lang="it-IT" sz="2133" b="1" dirty="0">
                <a:solidFill>
                  <a:srgbClr val="000000"/>
                </a:solidFill>
                <a:cs typeface="Courier New" panose="02070309020205020404" pitchFamily="49" charset="0"/>
                <a:sym typeface="Calibri"/>
              </a:rPr>
              <a:t>EASO</a:t>
            </a:r>
            <a:r>
              <a:rPr lang="it-IT" sz="2133" dirty="0">
                <a:solidFill>
                  <a:srgbClr val="000000"/>
                </a:solidFill>
                <a:cs typeface="Courier New" panose="02070309020205020404" pitchFamily="49" charset="0"/>
                <a:sym typeface="Calibri"/>
              </a:rPr>
              <a:t> indica differenti opzioni farmacologiche sulla base dei risultati degli RCT ad oggi* disponibili.</a:t>
            </a:r>
          </a:p>
          <a:p>
            <a:pPr algn="ctr" defTabSz="609585" hangingPunct="0"/>
            <a:endParaRPr lang="it-IT" sz="2133" dirty="0">
              <a:cs typeface="Courier New" panose="02070309020205020404" pitchFamily="49" charset="0"/>
            </a:endParaRPr>
          </a:p>
          <a:p>
            <a:pPr algn="ctr" defTabSz="609585" hangingPunct="0"/>
            <a:r>
              <a:rPr lang="it-IT" sz="2133" baseline="30000" dirty="0">
                <a:solidFill>
                  <a:srgbClr val="000000"/>
                </a:solidFill>
                <a:cs typeface="Courier New" panose="02070309020205020404" pitchFamily="49" charset="0"/>
                <a:sym typeface="Calibri"/>
              </a:rPr>
              <a:t>*Ottobre 2025</a:t>
            </a:r>
          </a:p>
        </p:txBody>
      </p:sp>
    </p:spTree>
    <p:extLst>
      <p:ext uri="{BB962C8B-B14F-4D97-AF65-F5344CB8AC3E}">
        <p14:creationId xmlns:p14="http://schemas.microsoft.com/office/powerpoint/2010/main" val="54377954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8D90759-52F4-0805-2290-C4C6735961AD}"/>
              </a:ext>
            </a:extLst>
          </p:cNvPr>
          <p:cNvPicPr>
            <a:picLocks noChangeAspect="1"/>
          </p:cNvPicPr>
          <p:nvPr/>
        </p:nvPicPr>
        <p:blipFill>
          <a:blip r:embed="rId3"/>
          <a:stretch>
            <a:fillRect/>
          </a:stretch>
        </p:blipFill>
        <p:spPr>
          <a:xfrm>
            <a:off x="4168878" y="3230035"/>
            <a:ext cx="8023122" cy="3473929"/>
          </a:xfrm>
          <a:prstGeom prst="rect">
            <a:avLst/>
          </a:prstGeom>
        </p:spPr>
      </p:pic>
      <p:sp>
        <p:nvSpPr>
          <p:cNvPr id="5" name="CasellaDiTesto 4">
            <a:extLst>
              <a:ext uri="{FF2B5EF4-FFF2-40B4-BE49-F238E27FC236}">
                <a16:creationId xmlns:a16="http://schemas.microsoft.com/office/drawing/2014/main" id="{8202F4B8-4B12-C11F-E4DF-989AE4BBCF13}"/>
              </a:ext>
            </a:extLst>
          </p:cNvPr>
          <p:cNvSpPr txBox="1"/>
          <p:nvPr/>
        </p:nvSpPr>
        <p:spPr>
          <a:xfrm>
            <a:off x="255637" y="428178"/>
            <a:ext cx="3805085" cy="6001643"/>
          </a:xfrm>
          <a:prstGeom prst="rect">
            <a:avLst/>
          </a:prstGeom>
          <a:noFill/>
        </p:spPr>
        <p:txBody>
          <a:bodyPr wrap="square">
            <a:spAutoFit/>
          </a:bodyPr>
          <a:lstStyle/>
          <a:p>
            <a:pPr>
              <a:buNone/>
            </a:pPr>
            <a:r>
              <a:rPr lang="it-IT" sz="1600" dirty="0"/>
              <a:t>In Italia il costo dell’inattività fisica è stimato in </a:t>
            </a:r>
            <a:r>
              <a:rPr lang="it-IT" sz="1600" b="1" dirty="0"/>
              <a:t>1,3 miliardi di euro nei prossimi 30 anni</a:t>
            </a:r>
            <a:r>
              <a:rPr lang="it-IT" sz="1600" dirty="0"/>
              <a:t>, considerando l’impatto su patologie croniche, disabilità, perdita di produttività e aumento della spesa sanitaria.</a:t>
            </a:r>
          </a:p>
          <a:p>
            <a:pPr>
              <a:buNone/>
            </a:pPr>
            <a:endParaRPr lang="it-IT" sz="1600" dirty="0"/>
          </a:p>
          <a:p>
            <a:pPr>
              <a:buNone/>
            </a:pPr>
            <a:r>
              <a:rPr lang="it-IT" sz="1600" dirty="0"/>
              <a:t>L’inattività rappresenta infatti uno dei principali fattori di rischio modificabili per malattie cardiovascolari, diabete di tipo 2, obesità, alcune neoplasie e disturbi muscolo-scheletrici, con un impatto significativo sia sulla qualità della vita sia sulla sostenibilità del Servizio Sanitario Nazionale.</a:t>
            </a:r>
          </a:p>
          <a:p>
            <a:pPr>
              <a:buNone/>
            </a:pPr>
            <a:endParaRPr lang="it-IT" sz="1600" dirty="0"/>
          </a:p>
          <a:p>
            <a:pPr>
              <a:buNone/>
            </a:pPr>
            <a:r>
              <a:rPr lang="it-IT" sz="1600" dirty="0"/>
              <a:t>Il </a:t>
            </a:r>
            <a:r>
              <a:rPr lang="it-IT" sz="1600" b="1" dirty="0"/>
              <a:t>DDL 287</a:t>
            </a:r>
            <a:r>
              <a:rPr lang="it-IT" sz="1600" dirty="0"/>
              <a:t>:</a:t>
            </a:r>
          </a:p>
          <a:p>
            <a:pPr>
              <a:buFont typeface="Arial" panose="020B0604020202020204" pitchFamily="34" charset="0"/>
              <a:buChar char="•"/>
            </a:pPr>
            <a:r>
              <a:rPr lang="it-IT" sz="1600" dirty="0"/>
              <a:t> riconosce l’</a:t>
            </a:r>
            <a:r>
              <a:rPr lang="it-IT" sz="1600" b="1" dirty="0"/>
              <a:t>esercizio fisico come strumento di prevenzione e cura</a:t>
            </a:r>
            <a:r>
              <a:rPr lang="it-IT" sz="1600" dirty="0"/>
              <a:t>,</a:t>
            </a:r>
          </a:p>
          <a:p>
            <a:pPr>
              <a:buFont typeface="Arial" panose="020B0604020202020204" pitchFamily="34" charset="0"/>
              <a:buChar char="•"/>
            </a:pPr>
            <a:r>
              <a:rPr lang="it-IT" sz="1600" dirty="0"/>
              <a:t> ne promuove l’inserimento nei percorsi assistenziali,</a:t>
            </a:r>
          </a:p>
          <a:p>
            <a:pPr>
              <a:buFont typeface="Arial" panose="020B0604020202020204" pitchFamily="34" charset="0"/>
              <a:buChar char="•"/>
            </a:pPr>
            <a:r>
              <a:rPr lang="it-IT" sz="1600" dirty="0"/>
              <a:t> lo rende </a:t>
            </a:r>
            <a:r>
              <a:rPr lang="it-IT" sz="1600" b="1" dirty="0"/>
              <a:t>prescrivibile dal medico di medicina generale, dal pediatra di libera scelta e dagli specialisti</a:t>
            </a:r>
            <a:r>
              <a:rPr lang="it-IT" sz="1600" dirty="0"/>
              <a:t>.</a:t>
            </a:r>
          </a:p>
        </p:txBody>
      </p:sp>
      <p:pic>
        <p:nvPicPr>
          <p:cNvPr id="7" name="Immagine 6">
            <a:extLst>
              <a:ext uri="{FF2B5EF4-FFF2-40B4-BE49-F238E27FC236}">
                <a16:creationId xmlns:a16="http://schemas.microsoft.com/office/drawing/2014/main" id="{897B4658-8481-9D91-8830-E7AC6050669E}"/>
              </a:ext>
            </a:extLst>
          </p:cNvPr>
          <p:cNvPicPr>
            <a:picLocks noChangeAspect="1"/>
          </p:cNvPicPr>
          <p:nvPr/>
        </p:nvPicPr>
        <p:blipFill>
          <a:blip r:embed="rId4"/>
          <a:stretch>
            <a:fillRect/>
          </a:stretch>
        </p:blipFill>
        <p:spPr>
          <a:xfrm>
            <a:off x="5045922" y="281856"/>
            <a:ext cx="5954404" cy="2840268"/>
          </a:xfrm>
          <a:prstGeom prst="rect">
            <a:avLst/>
          </a:prstGeom>
        </p:spPr>
      </p:pic>
    </p:spTree>
    <p:extLst>
      <p:ext uri="{BB962C8B-B14F-4D97-AF65-F5344CB8AC3E}">
        <p14:creationId xmlns:p14="http://schemas.microsoft.com/office/powerpoint/2010/main" val="39579737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6ECE9C7-AAC7-7477-6E25-A5C723876929}"/>
              </a:ext>
            </a:extLst>
          </p:cNvPr>
          <p:cNvPicPr>
            <a:picLocks noChangeAspect="1"/>
          </p:cNvPicPr>
          <p:nvPr/>
        </p:nvPicPr>
        <p:blipFill>
          <a:blip r:embed="rId2"/>
          <a:stretch>
            <a:fillRect/>
          </a:stretch>
        </p:blipFill>
        <p:spPr>
          <a:xfrm>
            <a:off x="6096000" y="2225164"/>
            <a:ext cx="5767319" cy="4119513"/>
          </a:xfrm>
          <a:prstGeom prst="rect">
            <a:avLst/>
          </a:prstGeom>
        </p:spPr>
      </p:pic>
      <p:pic>
        <p:nvPicPr>
          <p:cNvPr id="5" name="Immagine 4">
            <a:extLst>
              <a:ext uri="{FF2B5EF4-FFF2-40B4-BE49-F238E27FC236}">
                <a16:creationId xmlns:a16="http://schemas.microsoft.com/office/drawing/2014/main" id="{707AF8F7-1B58-A4FE-8834-4F7ED45A292D}"/>
              </a:ext>
            </a:extLst>
          </p:cNvPr>
          <p:cNvPicPr>
            <a:picLocks noChangeAspect="1"/>
          </p:cNvPicPr>
          <p:nvPr/>
        </p:nvPicPr>
        <p:blipFill>
          <a:blip r:embed="rId3"/>
          <a:stretch>
            <a:fillRect/>
          </a:stretch>
        </p:blipFill>
        <p:spPr>
          <a:xfrm>
            <a:off x="0" y="2894"/>
            <a:ext cx="6199001" cy="2478306"/>
          </a:xfrm>
          <a:prstGeom prst="rect">
            <a:avLst/>
          </a:prstGeom>
        </p:spPr>
      </p:pic>
      <p:pic>
        <p:nvPicPr>
          <p:cNvPr id="7" name="Immagine 6">
            <a:extLst>
              <a:ext uri="{FF2B5EF4-FFF2-40B4-BE49-F238E27FC236}">
                <a16:creationId xmlns:a16="http://schemas.microsoft.com/office/drawing/2014/main" id="{7248A386-2843-ED06-7440-2A1ED2397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679" y="3429000"/>
            <a:ext cx="3764288" cy="2011684"/>
          </a:xfrm>
          <a:prstGeom prst="rect">
            <a:avLst/>
          </a:prstGeom>
        </p:spPr>
      </p:pic>
    </p:spTree>
    <p:extLst>
      <p:ext uri="{BB962C8B-B14F-4D97-AF65-F5344CB8AC3E}">
        <p14:creationId xmlns:p14="http://schemas.microsoft.com/office/powerpoint/2010/main" val="2939808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F8F9"/>
        </a:solidFill>
        <a:effectLst/>
      </p:bgPr>
    </p:bg>
    <p:spTree>
      <p:nvGrpSpPr>
        <p:cNvPr id="1" name="">
          <a:extLst>
            <a:ext uri="{FF2B5EF4-FFF2-40B4-BE49-F238E27FC236}">
              <a16:creationId xmlns:a16="http://schemas.microsoft.com/office/drawing/2014/main" id="{1975178E-FCFB-CAA8-D01B-B97F936D28F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0C855BC-874E-498E-9AB9-FD1BEB3F130E}"/>
              </a:ext>
            </a:extLst>
          </p:cNvPr>
          <p:cNvSpPr>
            <a:spLocks noGrp="1"/>
          </p:cNvSpPr>
          <p:nvPr>
            <p:ph type="title"/>
          </p:nvPr>
        </p:nvSpPr>
        <p:spPr/>
        <p:txBody>
          <a:bodyPr/>
          <a:lstStyle/>
          <a:p>
            <a:pPr algn="ctr"/>
            <a:r>
              <a:rPr lang="it-IT">
                <a:solidFill>
                  <a:srgbClr val="A288C0"/>
                </a:solidFill>
                <a:latin typeface="Brush Script MT" panose="03060802040406070304" pitchFamily="66" charset="0"/>
              </a:rPr>
              <a:t>Fisiopatologia dell’Obesità</a:t>
            </a:r>
            <a:endParaRPr lang="it-IT" dirty="0">
              <a:solidFill>
                <a:srgbClr val="A288C0"/>
              </a:solidFill>
              <a:latin typeface="Brush Script MT" panose="03060802040406070304" pitchFamily="66" charset="0"/>
            </a:endParaRPr>
          </a:p>
        </p:txBody>
      </p:sp>
      <p:sp>
        <p:nvSpPr>
          <p:cNvPr id="3" name="Segnaposto contenuto 2">
            <a:extLst>
              <a:ext uri="{FF2B5EF4-FFF2-40B4-BE49-F238E27FC236}">
                <a16:creationId xmlns:a16="http://schemas.microsoft.com/office/drawing/2014/main" id="{C6232314-0D28-96F6-7B10-90EAFB79767C}"/>
              </a:ext>
            </a:extLst>
          </p:cNvPr>
          <p:cNvSpPr>
            <a:spLocks noGrp="1"/>
          </p:cNvSpPr>
          <p:nvPr>
            <p:ph idx="1"/>
          </p:nvPr>
        </p:nvSpPr>
        <p:spPr>
          <a:xfrm>
            <a:off x="838200" y="2766219"/>
            <a:ext cx="10515600" cy="1325563"/>
          </a:xfrm>
        </p:spPr>
        <p:txBody>
          <a:bodyPr>
            <a:normAutofit/>
          </a:bodyPr>
          <a:lstStyle/>
          <a:p>
            <a:r>
              <a:rPr lang="it-IT" sz="2000" dirty="0">
                <a:solidFill>
                  <a:srgbClr val="A288C0"/>
                </a:solidFill>
                <a:cs typeface="Courier New" panose="02070309020205020404" pitchFamily="49" charset="0"/>
              </a:rPr>
              <a:t>Tipi di fame - controllo omeostatico, edonico e cognitivo</a:t>
            </a:r>
          </a:p>
          <a:p>
            <a:r>
              <a:rPr lang="it-IT" sz="2000" dirty="0">
                <a:solidFill>
                  <a:srgbClr val="A288C0"/>
                </a:solidFill>
                <a:cs typeface="Courier New" panose="02070309020205020404" pitchFamily="49" charset="0"/>
              </a:rPr>
              <a:t>Genetica ed epigenetica, trasmissione materno-fetale</a:t>
            </a:r>
          </a:p>
          <a:p>
            <a:r>
              <a:rPr lang="it-IT" sz="2000" dirty="0">
                <a:solidFill>
                  <a:srgbClr val="A288C0"/>
                </a:solidFill>
                <a:cs typeface="Courier New" panose="02070309020205020404" pitchFamily="49" charset="0"/>
              </a:rPr>
              <a:t>Food </a:t>
            </a:r>
            <a:r>
              <a:rPr lang="it-IT" sz="2000" dirty="0" err="1">
                <a:solidFill>
                  <a:srgbClr val="A288C0"/>
                </a:solidFill>
                <a:cs typeface="Courier New" panose="02070309020205020404" pitchFamily="49" charset="0"/>
              </a:rPr>
              <a:t>insecurity</a:t>
            </a:r>
            <a:r>
              <a:rPr lang="it-IT" sz="2000" dirty="0">
                <a:solidFill>
                  <a:srgbClr val="A288C0"/>
                </a:solidFill>
                <a:cs typeface="Courier New" panose="02070309020205020404" pitchFamily="49" charset="0"/>
              </a:rPr>
              <a:t>; fattori socio-economici e cenni di epidemiologia</a:t>
            </a:r>
          </a:p>
        </p:txBody>
      </p:sp>
    </p:spTree>
    <p:extLst>
      <p:ext uri="{BB962C8B-B14F-4D97-AF65-F5344CB8AC3E}">
        <p14:creationId xmlns:p14="http://schemas.microsoft.com/office/powerpoint/2010/main" val="2459018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39E8E23-1F9B-1F7C-3425-7C98F0FABA1B}"/>
              </a:ext>
            </a:extLst>
          </p:cNvPr>
          <p:cNvPicPr>
            <a:picLocks noChangeAspect="1"/>
          </p:cNvPicPr>
          <p:nvPr/>
        </p:nvPicPr>
        <p:blipFill rotWithShape="1">
          <a:blip r:embed="rId3">
            <a:extLst>
              <a:ext uri="{28A0092B-C50C-407E-A947-70E740481C1C}">
                <a14:useLocalDpi xmlns:a14="http://schemas.microsoft.com/office/drawing/2010/main" val="0"/>
              </a:ext>
            </a:extLst>
          </a:blip>
          <a:srcRect l="35953" t="21358" r="35135" b="39586"/>
          <a:stretch/>
        </p:blipFill>
        <p:spPr>
          <a:xfrm>
            <a:off x="3919183" y="1375012"/>
            <a:ext cx="4353635" cy="4107976"/>
          </a:xfrm>
          <a:prstGeom prst="rect">
            <a:avLst/>
          </a:prstGeom>
        </p:spPr>
      </p:pic>
      <p:sp>
        <p:nvSpPr>
          <p:cNvPr id="7" name="TextBox 5">
            <a:extLst>
              <a:ext uri="{FF2B5EF4-FFF2-40B4-BE49-F238E27FC236}">
                <a16:creationId xmlns:a16="http://schemas.microsoft.com/office/drawing/2014/main" id="{110B6C06-D2BB-1D3D-F9EA-303F6319BF0A}"/>
              </a:ext>
            </a:extLst>
          </p:cNvPr>
          <p:cNvSpPr txBox="1"/>
          <p:nvPr/>
        </p:nvSpPr>
        <p:spPr>
          <a:xfrm>
            <a:off x="0" y="6642556"/>
            <a:ext cx="10813311" cy="200055"/>
          </a:xfrm>
          <a:prstGeom prst="rect">
            <a:avLst/>
          </a:prstGeom>
          <a:noFill/>
        </p:spPr>
        <p:txBody>
          <a:bodyPr wrap="square" rtlCol="0">
            <a:spAutoFit/>
          </a:bodyPr>
          <a:lstStyle/>
          <a:p>
            <a:r>
              <a:rPr lang="it-IT" sz="600" dirty="0">
                <a:latin typeface="Calibri" panose="020F0502020204030204" pitchFamily="34" charset="0"/>
                <a:ea typeface="Calibri" panose="020F0502020204030204" pitchFamily="34" charset="0"/>
                <a:cs typeface="Calibri" panose="020F0502020204030204" pitchFamily="34" charset="0"/>
              </a:rPr>
              <a:t>Illustrazione adattata da </a:t>
            </a:r>
            <a:r>
              <a:rPr lang="en-US" sz="700" dirty="0" err="1">
                <a:effectLst/>
                <a:latin typeface="Calibri" panose="020F0502020204030204" pitchFamily="34" charset="0"/>
                <a:ea typeface="Calibri" panose="020F0502020204030204" pitchFamily="34" charset="0"/>
                <a:cs typeface="Calibri" panose="020F0502020204030204" pitchFamily="34" charset="0"/>
              </a:rPr>
              <a:t>Vallis</a:t>
            </a:r>
            <a:r>
              <a:rPr lang="en-US" sz="700" dirty="0">
                <a:effectLst/>
                <a:latin typeface="Calibri" panose="020F0502020204030204" pitchFamily="34" charset="0"/>
                <a:ea typeface="Calibri" panose="020F0502020204030204" pitchFamily="34" charset="0"/>
                <a:cs typeface="Calibri" panose="020F0502020204030204" pitchFamily="34" charset="0"/>
              </a:rPr>
              <a:t> M. Sustained </a:t>
            </a:r>
            <a:r>
              <a:rPr lang="en-US" sz="700" dirty="0" err="1">
                <a:effectLst/>
                <a:latin typeface="Calibri" panose="020F0502020204030204" pitchFamily="34" charset="0"/>
                <a:ea typeface="Calibri" panose="020F0502020204030204" pitchFamily="34" charset="0"/>
                <a:cs typeface="Calibri" panose="020F0502020204030204" pitchFamily="34" charset="0"/>
              </a:rPr>
              <a:t>behaviour</a:t>
            </a:r>
            <a:r>
              <a:rPr lang="en-US" sz="700" dirty="0">
                <a:effectLst/>
                <a:latin typeface="Calibri" panose="020F0502020204030204" pitchFamily="34" charset="0"/>
                <a:ea typeface="Calibri" panose="020F0502020204030204" pitchFamily="34" charset="0"/>
                <a:cs typeface="Calibri" panose="020F0502020204030204" pitchFamily="34" charset="0"/>
              </a:rPr>
              <a:t> change in healthy eating to improve obesity outcomes: It is time to abandon willpower to appreciate wanting. </a:t>
            </a:r>
            <a:r>
              <a:rPr lang="it-IT" sz="700" dirty="0" err="1">
                <a:effectLst/>
                <a:latin typeface="Calibri" panose="020F0502020204030204" pitchFamily="34" charset="0"/>
                <a:ea typeface="Calibri" panose="020F0502020204030204" pitchFamily="34" charset="0"/>
                <a:cs typeface="Calibri" panose="020F0502020204030204" pitchFamily="34" charset="0"/>
              </a:rPr>
              <a:t>Clin</a:t>
            </a:r>
            <a:r>
              <a:rPr lang="it-IT" sz="700" dirty="0">
                <a:effectLst/>
                <a:latin typeface="Calibri" panose="020F0502020204030204" pitchFamily="34" charset="0"/>
                <a:ea typeface="Calibri" panose="020F0502020204030204" pitchFamily="34" charset="0"/>
                <a:cs typeface="Calibri" panose="020F0502020204030204" pitchFamily="34" charset="0"/>
              </a:rPr>
              <a:t> </a:t>
            </a:r>
            <a:r>
              <a:rPr lang="it-IT" sz="700" dirty="0" err="1">
                <a:effectLst/>
                <a:latin typeface="Calibri" panose="020F0502020204030204" pitchFamily="34" charset="0"/>
                <a:ea typeface="Calibri" panose="020F0502020204030204" pitchFamily="34" charset="0"/>
                <a:cs typeface="Calibri" panose="020F0502020204030204" pitchFamily="34" charset="0"/>
              </a:rPr>
              <a:t>Obes</a:t>
            </a:r>
            <a:r>
              <a:rPr lang="it-IT" sz="700" dirty="0">
                <a:latin typeface="Calibri" panose="020F0502020204030204" pitchFamily="34" charset="0"/>
                <a:ea typeface="Calibri" panose="020F0502020204030204" pitchFamily="34" charset="0"/>
                <a:cs typeface="Calibri" panose="020F0502020204030204" pitchFamily="34" charset="0"/>
              </a:rPr>
              <a:t>. </a:t>
            </a:r>
            <a:r>
              <a:rPr lang="it-IT" sz="700" dirty="0">
                <a:effectLst/>
                <a:latin typeface="Calibri" panose="020F0502020204030204" pitchFamily="34" charset="0"/>
                <a:ea typeface="Calibri" panose="020F0502020204030204" pitchFamily="34" charset="0"/>
                <a:cs typeface="Calibri" panose="020F0502020204030204" pitchFamily="34" charset="0"/>
              </a:rPr>
              <a:t>2019</a:t>
            </a:r>
            <a:endParaRPr lang="it-IT" sz="700" dirty="0">
              <a:latin typeface="Calibri" panose="020F0502020204030204" pitchFamily="34" charset="0"/>
              <a:ea typeface="Calibri" panose="020F050202020403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DFF3903C-B07F-C686-F067-1FE5FE730F5A}"/>
              </a:ext>
            </a:extLst>
          </p:cNvPr>
          <p:cNvSpPr txBox="1"/>
          <p:nvPr/>
        </p:nvSpPr>
        <p:spPr>
          <a:xfrm>
            <a:off x="2010893" y="2169993"/>
            <a:ext cx="2197290" cy="1384995"/>
          </a:xfrm>
          <a:prstGeom prst="rect">
            <a:avLst/>
          </a:prstGeom>
          <a:noFill/>
        </p:spPr>
        <p:txBody>
          <a:bodyPr wrap="square" rtlCol="0">
            <a:spAutoFit/>
          </a:bodyPr>
          <a:lstStyle/>
          <a:p>
            <a:r>
              <a:rPr lang="it-IT" sz="1400" b="1" dirty="0">
                <a:solidFill>
                  <a:srgbClr val="019389"/>
                </a:solidFill>
                <a:latin typeface="Calibri" panose="020F0502020204030204" pitchFamily="34" charset="0"/>
                <a:ea typeface="Calibri" panose="020F0502020204030204" pitchFamily="34" charset="0"/>
                <a:cs typeface="Calibri" panose="020F0502020204030204" pitchFamily="34" charset="0"/>
              </a:rPr>
              <a:t>SAZIETÀ</a:t>
            </a:r>
          </a:p>
          <a:p>
            <a:r>
              <a:rPr lang="it-IT" sz="1400" dirty="0">
                <a:latin typeface="Calibri" panose="020F0502020204030204" pitchFamily="34" charset="0"/>
                <a:ea typeface="Calibri" panose="020F0502020204030204" pitchFamily="34" charset="0"/>
                <a:cs typeface="Calibri" panose="020F0502020204030204" pitchFamily="34" charset="0"/>
              </a:rPr>
              <a:t>GLP-1</a:t>
            </a:r>
          </a:p>
          <a:p>
            <a:r>
              <a:rPr lang="it-IT" sz="1400" dirty="0">
                <a:latin typeface="Calibri" panose="020F0502020204030204" pitchFamily="34" charset="0"/>
                <a:ea typeface="Calibri" panose="020F0502020204030204" pitchFamily="34" charset="0"/>
                <a:cs typeface="Calibri" panose="020F0502020204030204" pitchFamily="34" charset="0"/>
              </a:rPr>
              <a:t>Peptide YY</a:t>
            </a:r>
          </a:p>
          <a:p>
            <a:r>
              <a:rPr lang="it-IT" sz="1400" dirty="0">
                <a:latin typeface="Calibri" panose="020F0502020204030204" pitchFamily="34" charset="0"/>
                <a:ea typeface="Calibri" panose="020F0502020204030204" pitchFamily="34" charset="0"/>
                <a:cs typeface="Calibri" panose="020F0502020204030204" pitchFamily="34" charset="0"/>
              </a:rPr>
              <a:t>Polipeptide pancreatico</a:t>
            </a:r>
          </a:p>
          <a:p>
            <a:r>
              <a:rPr lang="it-IT" sz="1400" dirty="0" err="1">
                <a:latin typeface="Calibri" panose="020F0502020204030204" pitchFamily="34" charset="0"/>
                <a:ea typeface="Calibri" panose="020F0502020204030204" pitchFamily="34" charset="0"/>
                <a:cs typeface="Calibri" panose="020F0502020204030204" pitchFamily="34" charset="0"/>
              </a:rPr>
              <a:t>Amilina</a:t>
            </a:r>
            <a:endParaRPr lang="it-IT" sz="1400" dirty="0">
              <a:latin typeface="Calibri" panose="020F0502020204030204" pitchFamily="34" charset="0"/>
              <a:ea typeface="Calibri" panose="020F0502020204030204" pitchFamily="34" charset="0"/>
              <a:cs typeface="Calibri" panose="020F0502020204030204" pitchFamily="34" charset="0"/>
            </a:endParaRPr>
          </a:p>
          <a:p>
            <a:r>
              <a:rPr lang="it-IT" sz="1400" dirty="0" err="1">
                <a:latin typeface="Calibri" panose="020F0502020204030204" pitchFamily="34" charset="0"/>
                <a:ea typeface="Calibri" panose="020F0502020204030204" pitchFamily="34" charset="0"/>
                <a:cs typeface="Calibri" panose="020F0502020204030204" pitchFamily="34" charset="0"/>
              </a:rPr>
              <a:t>Ossintomodulina</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22F0F6D7-6313-D9B0-57E4-0B87820C5CA5}"/>
              </a:ext>
            </a:extLst>
          </p:cNvPr>
          <p:cNvSpPr txBox="1"/>
          <p:nvPr/>
        </p:nvSpPr>
        <p:spPr>
          <a:xfrm>
            <a:off x="217824" y="2169992"/>
            <a:ext cx="2197290" cy="584775"/>
          </a:xfrm>
          <a:prstGeom prst="rect">
            <a:avLst/>
          </a:prstGeom>
          <a:noFill/>
        </p:spPr>
        <p:txBody>
          <a:bodyPr wrap="square" rtlCol="0">
            <a:spAutoFit/>
          </a:bodyPr>
          <a:lstStyle/>
          <a:p>
            <a:r>
              <a:rPr lang="it-IT" sz="1600" b="1" dirty="0">
                <a:solidFill>
                  <a:srgbClr val="019389"/>
                </a:solidFill>
                <a:latin typeface="Calibri" panose="020F0502020204030204" pitchFamily="34" charset="0"/>
                <a:ea typeface="Calibri" panose="020F0502020204030204" pitchFamily="34" charset="0"/>
                <a:cs typeface="Calibri" panose="020F0502020204030204" pitchFamily="34" charset="0"/>
              </a:rPr>
              <a:t>FAME</a:t>
            </a:r>
          </a:p>
          <a:p>
            <a:r>
              <a:rPr lang="it-IT" sz="1600" dirty="0">
                <a:latin typeface="Calibri" panose="020F0502020204030204" pitchFamily="34" charset="0"/>
                <a:ea typeface="Calibri" panose="020F0502020204030204" pitchFamily="34" charset="0"/>
                <a:cs typeface="Calibri" panose="020F0502020204030204" pitchFamily="34" charset="0"/>
              </a:rPr>
              <a:t>Grelina</a:t>
            </a:r>
          </a:p>
        </p:txBody>
      </p:sp>
      <p:sp>
        <p:nvSpPr>
          <p:cNvPr id="11" name="CasellaDiTesto 10">
            <a:extLst>
              <a:ext uri="{FF2B5EF4-FFF2-40B4-BE49-F238E27FC236}">
                <a16:creationId xmlns:a16="http://schemas.microsoft.com/office/drawing/2014/main" id="{148D6D53-FE7B-59AD-EA02-2422432457B6}"/>
              </a:ext>
            </a:extLst>
          </p:cNvPr>
          <p:cNvSpPr txBox="1"/>
          <p:nvPr/>
        </p:nvSpPr>
        <p:spPr>
          <a:xfrm>
            <a:off x="8272818" y="2169993"/>
            <a:ext cx="2197290" cy="584775"/>
          </a:xfrm>
          <a:prstGeom prst="rect">
            <a:avLst/>
          </a:prstGeom>
          <a:noFill/>
        </p:spPr>
        <p:txBody>
          <a:bodyPr wrap="square" rtlCol="0">
            <a:spAutoFit/>
          </a:bodyPr>
          <a:lstStyle/>
          <a:p>
            <a:r>
              <a:rPr lang="it-IT" sz="1600" b="1" dirty="0">
                <a:solidFill>
                  <a:srgbClr val="7AAFD7"/>
                </a:solidFill>
                <a:latin typeface="Calibri" panose="020F0502020204030204" pitchFamily="34" charset="0"/>
                <a:ea typeface="Calibri" panose="020F0502020204030204" pitchFamily="34" charset="0"/>
                <a:cs typeface="Calibri" panose="020F0502020204030204" pitchFamily="34" charset="0"/>
              </a:rPr>
              <a:t>WANTING</a:t>
            </a:r>
          </a:p>
          <a:p>
            <a:r>
              <a:rPr lang="it-IT" sz="1600" dirty="0">
                <a:latin typeface="Calibri" panose="020F0502020204030204" pitchFamily="34" charset="0"/>
                <a:ea typeface="Calibri" panose="020F0502020204030204" pitchFamily="34" charset="0"/>
                <a:cs typeface="Calibri" panose="020F0502020204030204" pitchFamily="34" charset="0"/>
              </a:rPr>
              <a:t>Dopamina</a:t>
            </a:r>
          </a:p>
        </p:txBody>
      </p:sp>
      <p:sp>
        <p:nvSpPr>
          <p:cNvPr id="12" name="CasellaDiTesto 11">
            <a:extLst>
              <a:ext uri="{FF2B5EF4-FFF2-40B4-BE49-F238E27FC236}">
                <a16:creationId xmlns:a16="http://schemas.microsoft.com/office/drawing/2014/main" id="{3D046682-8B78-2011-4114-24B15FE2473B}"/>
              </a:ext>
            </a:extLst>
          </p:cNvPr>
          <p:cNvSpPr txBox="1"/>
          <p:nvPr/>
        </p:nvSpPr>
        <p:spPr>
          <a:xfrm>
            <a:off x="9878460" y="2169992"/>
            <a:ext cx="2197290" cy="861774"/>
          </a:xfrm>
          <a:prstGeom prst="rect">
            <a:avLst/>
          </a:prstGeom>
          <a:noFill/>
        </p:spPr>
        <p:txBody>
          <a:bodyPr wrap="square" rtlCol="0">
            <a:spAutoFit/>
          </a:bodyPr>
          <a:lstStyle/>
          <a:p>
            <a:r>
              <a:rPr lang="it-IT" sz="1600" b="1" dirty="0">
                <a:solidFill>
                  <a:srgbClr val="7AAFD7"/>
                </a:solidFill>
                <a:latin typeface="Calibri" panose="020F0502020204030204" pitchFamily="34" charset="0"/>
                <a:ea typeface="Calibri" panose="020F0502020204030204" pitchFamily="34" charset="0"/>
                <a:cs typeface="Calibri" panose="020F0502020204030204" pitchFamily="34" charset="0"/>
              </a:rPr>
              <a:t>LIKING</a:t>
            </a:r>
          </a:p>
          <a:p>
            <a:r>
              <a:rPr lang="it-IT" sz="1600" dirty="0">
                <a:latin typeface="Calibri" panose="020F0502020204030204" pitchFamily="34" charset="0"/>
                <a:ea typeface="Calibri" panose="020F0502020204030204" pitchFamily="34" charset="0"/>
                <a:cs typeface="Calibri" panose="020F0502020204030204" pitchFamily="34" charset="0"/>
              </a:rPr>
              <a:t>Oppioidi</a:t>
            </a:r>
          </a:p>
          <a:p>
            <a:r>
              <a:rPr lang="it-IT" sz="1600" dirty="0">
                <a:latin typeface="Calibri" panose="020F0502020204030204" pitchFamily="34" charset="0"/>
                <a:ea typeface="Calibri" panose="020F0502020204030204" pitchFamily="34" charset="0"/>
                <a:cs typeface="Calibri" panose="020F0502020204030204" pitchFamily="34" charset="0"/>
              </a:rPr>
              <a:t>Cannabinoidi</a:t>
            </a:r>
          </a:p>
        </p:txBody>
      </p:sp>
      <p:sp>
        <p:nvSpPr>
          <p:cNvPr id="13" name="CasellaDiTesto 12">
            <a:extLst>
              <a:ext uri="{FF2B5EF4-FFF2-40B4-BE49-F238E27FC236}">
                <a16:creationId xmlns:a16="http://schemas.microsoft.com/office/drawing/2014/main" id="{AD09ED39-6621-9483-9571-D6E351648FDC}"/>
              </a:ext>
            </a:extLst>
          </p:cNvPr>
          <p:cNvSpPr txBox="1"/>
          <p:nvPr/>
        </p:nvSpPr>
        <p:spPr>
          <a:xfrm>
            <a:off x="3742900" y="5483115"/>
            <a:ext cx="4706201" cy="677108"/>
          </a:xfrm>
          <a:prstGeom prst="rect">
            <a:avLst/>
          </a:prstGeom>
          <a:noFill/>
        </p:spPr>
        <p:txBody>
          <a:bodyPr wrap="square" rtlCol="0">
            <a:spAutoFit/>
          </a:bodyPr>
          <a:lstStyle/>
          <a:p>
            <a:pPr algn="ctr"/>
            <a:r>
              <a:rPr lang="it-IT" sz="2400" b="1" dirty="0">
                <a:solidFill>
                  <a:srgbClr val="96E9A5"/>
                </a:solidFill>
                <a:latin typeface="Calibri" panose="020F0502020204030204" pitchFamily="34" charset="0"/>
                <a:ea typeface="Calibri" panose="020F0502020204030204" pitchFamily="34" charset="0"/>
                <a:cs typeface="Calibri" panose="020F0502020204030204" pitchFamily="34" charset="0"/>
              </a:rPr>
              <a:t>CONTROLLO VOLONTARIO</a:t>
            </a:r>
          </a:p>
          <a:p>
            <a:pPr algn="ctr"/>
            <a:r>
              <a:rPr lang="it-IT" sz="1400" dirty="0">
                <a:latin typeface="Calibri" panose="020F0502020204030204" pitchFamily="34" charset="0"/>
                <a:ea typeface="Calibri" panose="020F0502020204030204" pitchFamily="34" charset="0"/>
                <a:cs typeface="Calibri" panose="020F0502020204030204" pitchFamily="34" charset="0"/>
              </a:rPr>
              <a:t>Comportamento</a:t>
            </a:r>
          </a:p>
        </p:txBody>
      </p:sp>
      <p:sp>
        <p:nvSpPr>
          <p:cNvPr id="14" name="CasellaDiTesto 13">
            <a:extLst>
              <a:ext uri="{FF2B5EF4-FFF2-40B4-BE49-F238E27FC236}">
                <a16:creationId xmlns:a16="http://schemas.microsoft.com/office/drawing/2014/main" id="{D2E5DF77-3FE7-E4C9-F5EA-9B2E5275B29E}"/>
              </a:ext>
            </a:extLst>
          </p:cNvPr>
          <p:cNvSpPr txBox="1"/>
          <p:nvPr/>
        </p:nvSpPr>
        <p:spPr>
          <a:xfrm>
            <a:off x="0" y="1375011"/>
            <a:ext cx="4360581" cy="461665"/>
          </a:xfrm>
          <a:prstGeom prst="rect">
            <a:avLst/>
          </a:prstGeom>
          <a:noFill/>
        </p:spPr>
        <p:txBody>
          <a:bodyPr wrap="square" rtlCol="0">
            <a:spAutoFit/>
          </a:bodyPr>
          <a:lstStyle/>
          <a:p>
            <a:pPr algn="ctr"/>
            <a:r>
              <a:rPr lang="it-IT" sz="2400" b="1" dirty="0">
                <a:solidFill>
                  <a:srgbClr val="019389"/>
                </a:solidFill>
                <a:latin typeface="Calibri" panose="020F0502020204030204" pitchFamily="34" charset="0"/>
                <a:ea typeface="Calibri" panose="020F0502020204030204" pitchFamily="34" charset="0"/>
                <a:cs typeface="Calibri" panose="020F0502020204030204" pitchFamily="34" charset="0"/>
              </a:rPr>
              <a:t>SISTEMA OMEOSTATICO</a:t>
            </a:r>
          </a:p>
        </p:txBody>
      </p:sp>
      <p:sp>
        <p:nvSpPr>
          <p:cNvPr id="15" name="CasellaDiTesto 14">
            <a:extLst>
              <a:ext uri="{FF2B5EF4-FFF2-40B4-BE49-F238E27FC236}">
                <a16:creationId xmlns:a16="http://schemas.microsoft.com/office/drawing/2014/main" id="{70BB86C4-E17C-671C-2264-D80414865911}"/>
              </a:ext>
            </a:extLst>
          </p:cNvPr>
          <p:cNvSpPr txBox="1"/>
          <p:nvPr/>
        </p:nvSpPr>
        <p:spPr>
          <a:xfrm>
            <a:off x="8272818" y="1375011"/>
            <a:ext cx="3525795" cy="461665"/>
          </a:xfrm>
          <a:prstGeom prst="rect">
            <a:avLst/>
          </a:prstGeom>
          <a:noFill/>
        </p:spPr>
        <p:txBody>
          <a:bodyPr wrap="square" rtlCol="0">
            <a:spAutoFit/>
          </a:bodyPr>
          <a:lstStyle/>
          <a:p>
            <a:pPr algn="ctr"/>
            <a:r>
              <a:rPr lang="it-IT" sz="2400" b="1" dirty="0">
                <a:solidFill>
                  <a:srgbClr val="7AAFD7"/>
                </a:solidFill>
                <a:latin typeface="Calibri" panose="020F0502020204030204" pitchFamily="34" charset="0"/>
                <a:ea typeface="Calibri" panose="020F0502020204030204" pitchFamily="34" charset="0"/>
                <a:cs typeface="Calibri" panose="020F0502020204030204" pitchFamily="34" charset="0"/>
              </a:rPr>
              <a:t>SISTEMA EDONICO</a:t>
            </a:r>
          </a:p>
        </p:txBody>
      </p:sp>
      <p:sp>
        <p:nvSpPr>
          <p:cNvPr id="16" name="CasellaDiTesto 15">
            <a:extLst>
              <a:ext uri="{FF2B5EF4-FFF2-40B4-BE49-F238E27FC236}">
                <a16:creationId xmlns:a16="http://schemas.microsoft.com/office/drawing/2014/main" id="{7B2B80AC-3F8E-06F1-5872-3260A4CC125E}"/>
              </a:ext>
            </a:extLst>
          </p:cNvPr>
          <p:cNvSpPr txBox="1"/>
          <p:nvPr/>
        </p:nvSpPr>
        <p:spPr>
          <a:xfrm>
            <a:off x="1708484" y="431768"/>
            <a:ext cx="8775032" cy="707886"/>
          </a:xfrm>
          <a:prstGeom prst="rect">
            <a:avLst/>
          </a:prstGeom>
          <a:noFill/>
        </p:spPr>
        <p:txBody>
          <a:bodyPr wrap="square">
            <a:spAutoFit/>
          </a:bodyPr>
          <a:lstStyle/>
          <a:p>
            <a:pPr algn="ctr"/>
            <a:r>
              <a:rPr lang="it-IT" sz="4000" dirty="0">
                <a:latin typeface="Brush Script MT" panose="03060802040406070304" pitchFamily="66" charset="0"/>
                <a:cs typeface="Courier New" panose="02070309020205020404" pitchFamily="49" charset="0"/>
              </a:rPr>
              <a:t>Il Controllo del Bilancio Energetico</a:t>
            </a:r>
          </a:p>
        </p:txBody>
      </p:sp>
    </p:spTree>
    <p:extLst>
      <p:ext uri="{BB962C8B-B14F-4D97-AF65-F5344CB8AC3E}">
        <p14:creationId xmlns:p14="http://schemas.microsoft.com/office/powerpoint/2010/main" val="2577172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F8F9"/>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BAAFFC3-2AD9-1ADE-8A56-F6B10962B097}"/>
              </a:ext>
            </a:extLst>
          </p:cNvPr>
          <p:cNvPicPr>
            <a:picLocks noChangeAspect="1"/>
          </p:cNvPicPr>
          <p:nvPr/>
        </p:nvPicPr>
        <p:blipFill rotWithShape="1">
          <a:blip r:embed="rId3">
            <a:extLst>
              <a:ext uri="{28A0092B-C50C-407E-A947-70E740481C1C}">
                <a14:useLocalDpi xmlns:a14="http://schemas.microsoft.com/office/drawing/2010/main" val="0"/>
              </a:ext>
            </a:extLst>
          </a:blip>
          <a:srcRect l="8979" t="14493" r="39869" b="28780"/>
          <a:stretch/>
        </p:blipFill>
        <p:spPr>
          <a:xfrm>
            <a:off x="0" y="690166"/>
            <a:ext cx="7962360" cy="6167834"/>
          </a:xfrm>
          <a:prstGeom prst="rect">
            <a:avLst/>
          </a:prstGeom>
        </p:spPr>
      </p:pic>
      <p:sp>
        <p:nvSpPr>
          <p:cNvPr id="6" name="CasellaDiTesto 5">
            <a:extLst>
              <a:ext uri="{FF2B5EF4-FFF2-40B4-BE49-F238E27FC236}">
                <a16:creationId xmlns:a16="http://schemas.microsoft.com/office/drawing/2014/main" id="{A3E491B7-9698-0C06-0A2B-89A678CC0FDC}"/>
              </a:ext>
            </a:extLst>
          </p:cNvPr>
          <p:cNvSpPr txBox="1"/>
          <p:nvPr/>
        </p:nvSpPr>
        <p:spPr>
          <a:xfrm>
            <a:off x="7149645" y="489609"/>
            <a:ext cx="4437888" cy="1200329"/>
          </a:xfrm>
          <a:prstGeom prst="rect">
            <a:avLst/>
          </a:prstGeom>
          <a:noFill/>
        </p:spPr>
        <p:txBody>
          <a:bodyPr wrap="square" rtlCol="0">
            <a:spAutoFit/>
          </a:bodyPr>
          <a:lstStyle/>
          <a:p>
            <a:pPr algn="ctr"/>
            <a:r>
              <a:rPr lang="it-IT" sz="3600" dirty="0">
                <a:latin typeface="Brush Script MT" panose="03060802040406070304" pitchFamily="66" charset="0"/>
                <a:cs typeface="Courier New" panose="02070309020205020404" pitchFamily="49" charset="0"/>
              </a:rPr>
              <a:t>Il Consumo Di Cibo: </a:t>
            </a:r>
          </a:p>
          <a:p>
            <a:pPr algn="ctr"/>
            <a:r>
              <a:rPr lang="it-IT" sz="3600" dirty="0">
                <a:latin typeface="Brush Script MT" panose="03060802040406070304" pitchFamily="66" charset="0"/>
                <a:cs typeface="Courier New" panose="02070309020205020404" pitchFamily="49" charset="0"/>
              </a:rPr>
              <a:t>Una Scelta Personale?</a:t>
            </a:r>
          </a:p>
        </p:txBody>
      </p:sp>
      <p:sp>
        <p:nvSpPr>
          <p:cNvPr id="18" name="Ovale 17">
            <a:extLst>
              <a:ext uri="{FF2B5EF4-FFF2-40B4-BE49-F238E27FC236}">
                <a16:creationId xmlns:a16="http://schemas.microsoft.com/office/drawing/2014/main" id="{1BCA97FF-5D30-0620-5E30-47BA66473DF4}"/>
              </a:ext>
            </a:extLst>
          </p:cNvPr>
          <p:cNvSpPr/>
          <p:nvPr/>
        </p:nvSpPr>
        <p:spPr>
          <a:xfrm>
            <a:off x="7149645" y="5309432"/>
            <a:ext cx="4437888" cy="1332000"/>
          </a:xfrm>
          <a:prstGeom prst="ellipse">
            <a:avLst/>
          </a:prstGeom>
          <a:solidFill>
            <a:srgbClr val="D18537"/>
          </a:solidFill>
          <a:ln>
            <a:solidFill>
              <a:srgbClr val="D08537"/>
            </a:solidFill>
          </a:ln>
          <a:effectLst>
            <a:softEdge rad="228600"/>
          </a:effectLst>
          <a:scene3d>
            <a:camera prst="isometricOffAxis2Top">
              <a:rot lat="18591720" lon="1050505" rev="20700000"/>
            </a:camera>
            <a:lightRig rig="threePt" dir="t"/>
          </a:scene3d>
          <a:sp3d extrusionH="190500" prstMaterial="matte">
            <a:bevelT h="101600"/>
          </a:sp3d>
        </p:spPr>
        <p:style>
          <a:lnRef idx="2">
            <a:schemeClr val="accent1">
              <a:shade val="15000"/>
            </a:schemeClr>
          </a:lnRef>
          <a:fillRef idx="1">
            <a:schemeClr val="accent1"/>
          </a:fillRef>
          <a:effectRef idx="0">
            <a:schemeClr val="accent1"/>
          </a:effectRef>
          <a:fontRef idx="minor">
            <a:schemeClr val="lt1"/>
          </a:fontRef>
        </p:style>
        <p:txBody>
          <a:bodyPr rtlCol="0" anchor="ctr">
            <a:flatTx/>
          </a:bodyPr>
          <a:lstStyle/>
          <a:p>
            <a:pPr algn="ctr"/>
            <a:r>
              <a:rPr lang="it-IT" dirty="0">
                <a:latin typeface="Calibri" panose="020F0502020204030204" pitchFamily="34" charset="0"/>
                <a:ea typeface="Calibri" panose="020F0502020204030204" pitchFamily="34" charset="0"/>
                <a:cs typeface="Calibri" panose="020F0502020204030204" pitchFamily="34" charset="0"/>
              </a:rPr>
              <a:t>Fattori situazionali</a:t>
            </a:r>
          </a:p>
        </p:txBody>
      </p:sp>
      <p:sp>
        <p:nvSpPr>
          <p:cNvPr id="16" name="Ovale 15">
            <a:extLst>
              <a:ext uri="{FF2B5EF4-FFF2-40B4-BE49-F238E27FC236}">
                <a16:creationId xmlns:a16="http://schemas.microsoft.com/office/drawing/2014/main" id="{AA38199E-0BCD-3184-B451-688673716B32}"/>
              </a:ext>
            </a:extLst>
          </p:cNvPr>
          <p:cNvSpPr/>
          <p:nvPr/>
        </p:nvSpPr>
        <p:spPr>
          <a:xfrm>
            <a:off x="7149645" y="4405280"/>
            <a:ext cx="4437888" cy="1332000"/>
          </a:xfrm>
          <a:prstGeom prst="ellipse">
            <a:avLst/>
          </a:prstGeom>
          <a:solidFill>
            <a:srgbClr val="F8EDC8"/>
          </a:solidFill>
          <a:ln>
            <a:solidFill>
              <a:srgbClr val="F8EDC8"/>
            </a:solidFill>
          </a:ln>
          <a:effectLst>
            <a:softEdge rad="228600"/>
          </a:effectLst>
          <a:scene3d>
            <a:camera prst="isometricOffAxis2Top">
              <a:rot lat="18591720" lon="1050505" rev="20700000"/>
            </a:camera>
            <a:lightRig rig="threePt" dir="t"/>
          </a:scene3d>
          <a:sp3d extrusionH="190500" prstMaterial="matte">
            <a:bevelT h="101600"/>
          </a:sp3d>
        </p:spPr>
        <p:style>
          <a:lnRef idx="2">
            <a:schemeClr val="accent1">
              <a:shade val="15000"/>
            </a:schemeClr>
          </a:lnRef>
          <a:fillRef idx="1">
            <a:schemeClr val="accent1"/>
          </a:fillRef>
          <a:effectRef idx="0">
            <a:schemeClr val="accent1"/>
          </a:effectRef>
          <a:fontRef idx="minor">
            <a:schemeClr val="lt1"/>
          </a:fontRef>
        </p:style>
        <p:txBody>
          <a:bodyPr rtlCol="0" anchor="ctr">
            <a:flatTx/>
          </a:bodyPr>
          <a:lstStyle/>
          <a:p>
            <a:pPr algn="ct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Fattori sociali</a:t>
            </a:r>
          </a:p>
        </p:txBody>
      </p:sp>
      <p:sp>
        <p:nvSpPr>
          <p:cNvPr id="17" name="Ovale 16">
            <a:extLst>
              <a:ext uri="{FF2B5EF4-FFF2-40B4-BE49-F238E27FC236}">
                <a16:creationId xmlns:a16="http://schemas.microsoft.com/office/drawing/2014/main" id="{C37CEF4E-C4BC-B48B-963B-9670AEEEBFFA}"/>
              </a:ext>
            </a:extLst>
          </p:cNvPr>
          <p:cNvSpPr/>
          <p:nvPr/>
        </p:nvSpPr>
        <p:spPr>
          <a:xfrm>
            <a:off x="7149645" y="3501128"/>
            <a:ext cx="4437888" cy="1332000"/>
          </a:xfrm>
          <a:prstGeom prst="ellipse">
            <a:avLst/>
          </a:prstGeom>
          <a:solidFill>
            <a:srgbClr val="E6AEB2"/>
          </a:solidFill>
          <a:ln>
            <a:solidFill>
              <a:srgbClr val="E6AEB2"/>
            </a:solidFill>
          </a:ln>
          <a:effectLst>
            <a:softEdge rad="228600"/>
          </a:effectLst>
          <a:scene3d>
            <a:camera prst="isometricOffAxis2Top">
              <a:rot lat="18591720" lon="1050505" rev="20700000"/>
            </a:camera>
            <a:lightRig rig="threePt" dir="t"/>
          </a:scene3d>
          <a:sp3d extrusionH="190500" prstMaterial="matte">
            <a:bevelT h="101600"/>
          </a:sp3d>
        </p:spPr>
        <p:style>
          <a:lnRef idx="2">
            <a:schemeClr val="accent1">
              <a:shade val="15000"/>
            </a:schemeClr>
          </a:lnRef>
          <a:fillRef idx="1">
            <a:schemeClr val="accent1"/>
          </a:fillRef>
          <a:effectRef idx="0">
            <a:schemeClr val="accent1"/>
          </a:effectRef>
          <a:fontRef idx="minor">
            <a:schemeClr val="lt1"/>
          </a:fontRef>
        </p:style>
        <p:txBody>
          <a:bodyPr rtlCol="0" anchor="ctr">
            <a:flatTx/>
          </a:bodyPr>
          <a:lstStyle/>
          <a:p>
            <a:pPr algn="ctr"/>
            <a:r>
              <a:rPr lang="it-IT" dirty="0">
                <a:solidFill>
                  <a:schemeClr val="tx1"/>
                </a:solidFill>
                <a:latin typeface="Calibri" panose="020F0502020204030204" pitchFamily="34" charset="0"/>
                <a:ea typeface="Calibri" panose="020F0502020204030204" pitchFamily="34" charset="0"/>
                <a:cs typeface="Calibri" panose="020F0502020204030204" pitchFamily="34" charset="0"/>
              </a:rPr>
              <a:t>Meccanismi neurofisiologici</a:t>
            </a:r>
          </a:p>
        </p:txBody>
      </p:sp>
      <p:sp>
        <p:nvSpPr>
          <p:cNvPr id="15" name="Ovale 14">
            <a:extLst>
              <a:ext uri="{FF2B5EF4-FFF2-40B4-BE49-F238E27FC236}">
                <a16:creationId xmlns:a16="http://schemas.microsoft.com/office/drawing/2014/main" id="{EEC18F13-78D4-D09E-B99B-65D134B537C9}"/>
              </a:ext>
            </a:extLst>
          </p:cNvPr>
          <p:cNvSpPr/>
          <p:nvPr/>
        </p:nvSpPr>
        <p:spPr>
          <a:xfrm>
            <a:off x="7149645" y="2596976"/>
            <a:ext cx="4437888" cy="1332000"/>
          </a:xfrm>
          <a:prstGeom prst="ellipse">
            <a:avLst/>
          </a:prstGeom>
          <a:solidFill>
            <a:srgbClr val="009489"/>
          </a:solidFill>
          <a:ln>
            <a:solidFill>
              <a:srgbClr val="009188"/>
            </a:solidFill>
          </a:ln>
          <a:effectLst>
            <a:softEdge rad="228600"/>
          </a:effectLst>
          <a:scene3d>
            <a:camera prst="isometricOffAxis2Top">
              <a:rot lat="18591720" lon="1050505" rev="20700000"/>
            </a:camera>
            <a:lightRig rig="threePt" dir="t"/>
          </a:scene3d>
          <a:sp3d extrusionH="190500" prstMaterial="matte">
            <a:bevelT h="101600"/>
          </a:sp3d>
        </p:spPr>
        <p:style>
          <a:lnRef idx="2">
            <a:schemeClr val="accent1">
              <a:shade val="15000"/>
            </a:schemeClr>
          </a:lnRef>
          <a:fillRef idx="1">
            <a:schemeClr val="accent1"/>
          </a:fillRef>
          <a:effectRef idx="0">
            <a:schemeClr val="accent1"/>
          </a:effectRef>
          <a:fontRef idx="minor">
            <a:schemeClr val="lt1"/>
          </a:fontRef>
        </p:style>
        <p:txBody>
          <a:bodyPr rtlCol="0" anchor="ctr">
            <a:flatTx/>
          </a:bodyPr>
          <a:lstStyle/>
          <a:p>
            <a:pPr algn="ctr"/>
            <a:r>
              <a:rPr lang="it-IT" dirty="0">
                <a:latin typeface="Calibri" panose="020F0502020204030204" pitchFamily="34" charset="0"/>
                <a:ea typeface="Calibri" panose="020F0502020204030204" pitchFamily="34" charset="0"/>
                <a:cs typeface="Calibri" panose="020F0502020204030204" pitchFamily="34" charset="0"/>
              </a:rPr>
              <a:t>Influenze ambientali</a:t>
            </a:r>
          </a:p>
        </p:txBody>
      </p:sp>
      <p:sp>
        <p:nvSpPr>
          <p:cNvPr id="14" name="Ovale 13">
            <a:extLst>
              <a:ext uri="{FF2B5EF4-FFF2-40B4-BE49-F238E27FC236}">
                <a16:creationId xmlns:a16="http://schemas.microsoft.com/office/drawing/2014/main" id="{78CC2659-9C83-D778-BD63-46290E10F3E5}"/>
              </a:ext>
            </a:extLst>
          </p:cNvPr>
          <p:cNvSpPr/>
          <p:nvPr/>
        </p:nvSpPr>
        <p:spPr>
          <a:xfrm>
            <a:off x="7149645" y="1692824"/>
            <a:ext cx="4437888" cy="1332000"/>
          </a:xfrm>
          <a:prstGeom prst="ellipse">
            <a:avLst/>
          </a:prstGeom>
          <a:solidFill>
            <a:srgbClr val="D18537"/>
          </a:solidFill>
          <a:ln>
            <a:solidFill>
              <a:srgbClr val="D08537"/>
            </a:solidFill>
          </a:ln>
          <a:effectLst>
            <a:softEdge rad="228600"/>
          </a:effectLst>
          <a:scene3d>
            <a:camera prst="isometricOffAxis2Top">
              <a:rot lat="18591720" lon="1050505" rev="20700000"/>
            </a:camera>
            <a:lightRig rig="threePt" dir="t"/>
          </a:scene3d>
          <a:sp3d extrusionH="190500" prstMaterial="matte">
            <a:bevelT h="101600"/>
          </a:sp3d>
        </p:spPr>
        <p:style>
          <a:lnRef idx="2">
            <a:schemeClr val="accent1">
              <a:shade val="15000"/>
            </a:schemeClr>
          </a:lnRef>
          <a:fillRef idx="1">
            <a:schemeClr val="accent1"/>
          </a:fillRef>
          <a:effectRef idx="0">
            <a:schemeClr val="accent1"/>
          </a:effectRef>
          <a:fontRef idx="minor">
            <a:schemeClr val="lt1"/>
          </a:fontRef>
        </p:style>
        <p:txBody>
          <a:bodyPr rtlCol="0" anchor="ctr">
            <a:flatTx/>
          </a:bodyPr>
          <a:lstStyle/>
          <a:p>
            <a:pPr algn="ctr"/>
            <a:r>
              <a:rPr lang="it-IT" dirty="0">
                <a:latin typeface="Calibri" panose="020F0502020204030204" pitchFamily="34" charset="0"/>
                <a:ea typeface="Calibri" panose="020F0502020204030204" pitchFamily="34" charset="0"/>
                <a:cs typeface="Calibri" panose="020F0502020204030204" pitchFamily="34" charset="0"/>
              </a:rPr>
              <a:t>Controllo individuale</a:t>
            </a:r>
          </a:p>
        </p:txBody>
      </p:sp>
    </p:spTree>
    <p:extLst>
      <p:ext uri="{BB962C8B-B14F-4D97-AF65-F5344CB8AC3E}">
        <p14:creationId xmlns:p14="http://schemas.microsoft.com/office/powerpoint/2010/main" val="24034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7" grpId="0" animBg="1"/>
      <p:bldP spid="15"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B5F97B7-9AB4-FA8B-826E-E7CCA1D0AD2E}"/>
              </a:ext>
            </a:extLst>
          </p:cNvPr>
          <p:cNvPicPr>
            <a:picLocks noChangeAspect="1"/>
          </p:cNvPicPr>
          <p:nvPr/>
        </p:nvPicPr>
        <p:blipFill rotWithShape="1">
          <a:blip r:embed="rId3">
            <a:extLst>
              <a:ext uri="{28A0092B-C50C-407E-A947-70E740481C1C}">
                <a14:useLocalDpi xmlns:a14="http://schemas.microsoft.com/office/drawing/2010/main" val="0"/>
              </a:ext>
            </a:extLst>
          </a:blip>
          <a:srcRect r="1083"/>
          <a:stretch/>
        </p:blipFill>
        <p:spPr>
          <a:xfrm>
            <a:off x="1152946" y="760364"/>
            <a:ext cx="9886108" cy="6097635"/>
          </a:xfrm>
          <a:prstGeom prst="rect">
            <a:avLst/>
          </a:prstGeom>
        </p:spPr>
      </p:pic>
      <p:sp>
        <p:nvSpPr>
          <p:cNvPr id="4" name="TextBox 69">
            <a:extLst>
              <a:ext uri="{FF2B5EF4-FFF2-40B4-BE49-F238E27FC236}">
                <a16:creationId xmlns:a16="http://schemas.microsoft.com/office/drawing/2014/main" id="{A197F30A-6B3D-FE68-599A-693A2DF1FB46}"/>
              </a:ext>
            </a:extLst>
          </p:cNvPr>
          <p:cNvSpPr txBox="1"/>
          <p:nvPr/>
        </p:nvSpPr>
        <p:spPr>
          <a:xfrm>
            <a:off x="0" y="6673334"/>
            <a:ext cx="12192000" cy="184666"/>
          </a:xfrm>
          <a:prstGeom prst="rect">
            <a:avLst/>
          </a:prstGeom>
          <a:noFill/>
        </p:spPr>
        <p:txBody>
          <a:bodyPr wrap="square">
            <a:spAutoFit/>
          </a:bodyPr>
          <a:lstStyle/>
          <a:p>
            <a:r>
              <a:rPr lang="it-IT" sz="600" dirty="0">
                <a:latin typeface="Constantia" panose="02030602050306030303" pitchFamily="18" charset="0"/>
                <a:ea typeface="Calibri" panose="020F0502020204030204" pitchFamily="34" charset="0"/>
                <a:cs typeface="Courier New" panose="02070309020205020404" pitchFamily="49" charset="0"/>
              </a:rPr>
              <a:t>Illustrazione adattata da EFFETTI METABOLICI E PONDERALI DEL TRATTAMENTO CON LIRAGLUTIDE 3,0 MG NEL PAZIENTE OBESO. L'ESPERIENZA DELLA U.O.C. ENDOCRINOLOGIA, POLICLINICO DI SANT'ORSOLA. Tesi di Laurea in Endocrinologia e Malattie del Metabolismo Presentata da Giulia Maria Pontesilli </a:t>
            </a:r>
          </a:p>
        </p:txBody>
      </p:sp>
      <p:sp>
        <p:nvSpPr>
          <p:cNvPr id="2" name="CasellaDiTesto 1">
            <a:extLst>
              <a:ext uri="{FF2B5EF4-FFF2-40B4-BE49-F238E27FC236}">
                <a16:creationId xmlns:a16="http://schemas.microsoft.com/office/drawing/2014/main" id="{8B72A60C-E7BD-22BC-DDD8-204129D068C3}"/>
              </a:ext>
            </a:extLst>
          </p:cNvPr>
          <p:cNvSpPr txBox="1"/>
          <p:nvPr/>
        </p:nvSpPr>
        <p:spPr>
          <a:xfrm>
            <a:off x="1708484" y="123991"/>
            <a:ext cx="8775032" cy="707886"/>
          </a:xfrm>
          <a:prstGeom prst="rect">
            <a:avLst/>
          </a:prstGeom>
          <a:noFill/>
        </p:spPr>
        <p:txBody>
          <a:bodyPr wrap="square">
            <a:spAutoFit/>
          </a:bodyPr>
          <a:lstStyle/>
          <a:p>
            <a:pPr algn="ctr"/>
            <a:r>
              <a:rPr lang="it-IT" sz="4000" dirty="0">
                <a:latin typeface="Brush Script MT" panose="03060802040406070304" pitchFamily="66" charset="0"/>
                <a:cs typeface="Courier New" panose="02070309020205020404" pitchFamily="49" charset="0"/>
              </a:rPr>
              <a:t>Il Sistema Omeostatico</a:t>
            </a:r>
          </a:p>
        </p:txBody>
      </p:sp>
    </p:spTree>
    <p:extLst>
      <p:ext uri="{BB962C8B-B14F-4D97-AF65-F5344CB8AC3E}">
        <p14:creationId xmlns:p14="http://schemas.microsoft.com/office/powerpoint/2010/main" val="26466602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C4B5115-872E-2D95-3D2E-FD6ED790A570}"/>
              </a:ext>
            </a:extLst>
          </p:cNvPr>
          <p:cNvPicPr>
            <a:picLocks noChangeAspect="1"/>
          </p:cNvPicPr>
          <p:nvPr/>
        </p:nvPicPr>
        <p:blipFill rotWithShape="1">
          <a:blip r:embed="rId3">
            <a:extLst>
              <a:ext uri="{28A0092B-C50C-407E-A947-70E740481C1C}">
                <a14:useLocalDpi xmlns:a14="http://schemas.microsoft.com/office/drawing/2010/main" val="0"/>
              </a:ext>
            </a:extLst>
          </a:blip>
          <a:srcRect l="7405" t="28123" r="58591" b="26081"/>
          <a:stretch/>
        </p:blipFill>
        <p:spPr>
          <a:xfrm>
            <a:off x="3751012" y="1463623"/>
            <a:ext cx="4335131" cy="4078104"/>
          </a:xfrm>
          <a:prstGeom prst="rect">
            <a:avLst/>
          </a:prstGeom>
        </p:spPr>
      </p:pic>
      <p:sp>
        <p:nvSpPr>
          <p:cNvPr id="6" name="CasellaDiTesto 5">
            <a:extLst>
              <a:ext uri="{FF2B5EF4-FFF2-40B4-BE49-F238E27FC236}">
                <a16:creationId xmlns:a16="http://schemas.microsoft.com/office/drawing/2014/main" id="{4DE5C702-1075-2246-10E4-E3E97372E219}"/>
              </a:ext>
            </a:extLst>
          </p:cNvPr>
          <p:cNvSpPr txBox="1"/>
          <p:nvPr/>
        </p:nvSpPr>
        <p:spPr>
          <a:xfrm>
            <a:off x="1708484" y="431768"/>
            <a:ext cx="8775032" cy="707886"/>
          </a:xfrm>
          <a:prstGeom prst="rect">
            <a:avLst/>
          </a:prstGeom>
          <a:noFill/>
        </p:spPr>
        <p:txBody>
          <a:bodyPr wrap="square">
            <a:spAutoFit/>
          </a:bodyPr>
          <a:lstStyle/>
          <a:p>
            <a:pPr algn="ctr"/>
            <a:r>
              <a:rPr lang="it-IT" sz="4000" dirty="0">
                <a:latin typeface="Brush Script MT" panose="03060802040406070304" pitchFamily="66" charset="0"/>
                <a:cs typeface="Courier New" panose="02070309020205020404" pitchFamily="49" charset="0"/>
              </a:rPr>
              <a:t>Il Sistema Edonico</a:t>
            </a:r>
          </a:p>
        </p:txBody>
      </p:sp>
      <p:grpSp>
        <p:nvGrpSpPr>
          <p:cNvPr id="13" name="Gruppo 12">
            <a:extLst>
              <a:ext uri="{FF2B5EF4-FFF2-40B4-BE49-F238E27FC236}">
                <a16:creationId xmlns:a16="http://schemas.microsoft.com/office/drawing/2014/main" id="{BF665446-6639-1BCE-1C0B-2E1F59E33AA2}"/>
              </a:ext>
            </a:extLst>
          </p:cNvPr>
          <p:cNvGrpSpPr/>
          <p:nvPr/>
        </p:nvGrpSpPr>
        <p:grpSpPr>
          <a:xfrm>
            <a:off x="589981" y="2310967"/>
            <a:ext cx="2952111" cy="2513945"/>
            <a:chOff x="1400364" y="3612746"/>
            <a:chExt cx="1892203" cy="1359658"/>
          </a:xfrm>
        </p:grpSpPr>
        <p:sp>
          <p:nvSpPr>
            <p:cNvPr id="7" name="Rettangolo 58">
              <a:extLst>
                <a:ext uri="{FF2B5EF4-FFF2-40B4-BE49-F238E27FC236}">
                  <a16:creationId xmlns:a16="http://schemas.microsoft.com/office/drawing/2014/main" id="{BDA4FDF2-D5B3-DFA3-AF78-3F799C29597A}"/>
                </a:ext>
              </a:extLst>
            </p:cNvPr>
            <p:cNvSpPr/>
            <p:nvPr/>
          </p:nvSpPr>
          <p:spPr bwMode="auto">
            <a:xfrm>
              <a:off x="1643515" y="3612746"/>
              <a:ext cx="1649052" cy="32998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l-GR" sz="1200" dirty="0">
                  <a:solidFill>
                    <a:schemeClr val="tx1"/>
                  </a:solidFill>
                  <a:ea typeface="Calibri" panose="020F0502020204030204" pitchFamily="34" charset="0"/>
                  <a:cs typeface="Courier New" panose="02070309020205020404" pitchFamily="49" charset="0"/>
                </a:rPr>
                <a:t>β</a:t>
              </a:r>
              <a:r>
                <a:rPr lang="it-IT" sz="1200" dirty="0">
                  <a:solidFill>
                    <a:schemeClr val="tx1"/>
                  </a:solidFill>
                  <a:ea typeface="Calibri" panose="020F0502020204030204" pitchFamily="34" charset="0"/>
                  <a:cs typeface="Courier New" panose="02070309020205020404" pitchFamily="49" charset="0"/>
                </a:rPr>
                <a:t>-endorfina</a:t>
              </a:r>
            </a:p>
            <a:p>
              <a:pPr algn="ctr" eaLnBrk="1" fontAlgn="auto" hangingPunct="1">
                <a:spcBef>
                  <a:spcPts val="0"/>
                </a:spcBef>
                <a:spcAft>
                  <a:spcPts val="0"/>
                </a:spcAft>
                <a:defRPr/>
              </a:pPr>
              <a:r>
                <a:rPr lang="it-IT" sz="1200" dirty="0" err="1">
                  <a:solidFill>
                    <a:schemeClr val="tx1"/>
                  </a:solidFill>
                  <a:ea typeface="Calibri" panose="020F0502020204030204" pitchFamily="34" charset="0"/>
                  <a:cs typeface="Courier New" panose="02070309020205020404" pitchFamily="49" charset="0"/>
                </a:rPr>
                <a:t>Endomorfine</a:t>
              </a:r>
              <a:endParaRPr lang="it-IT" sz="1200" dirty="0">
                <a:solidFill>
                  <a:schemeClr val="tx1"/>
                </a:solidFill>
                <a:ea typeface="Calibri" panose="020F0502020204030204" pitchFamily="34" charset="0"/>
                <a:cs typeface="Courier New" panose="02070309020205020404" pitchFamily="49" charset="0"/>
              </a:endParaRPr>
            </a:p>
          </p:txBody>
        </p:sp>
        <p:sp>
          <p:nvSpPr>
            <p:cNvPr id="8" name="Rettangolo 59">
              <a:extLst>
                <a:ext uri="{FF2B5EF4-FFF2-40B4-BE49-F238E27FC236}">
                  <a16:creationId xmlns:a16="http://schemas.microsoft.com/office/drawing/2014/main" id="{19D2F5AC-8E12-009F-D636-DA607706A02E}"/>
                </a:ext>
              </a:extLst>
            </p:cNvPr>
            <p:cNvSpPr/>
            <p:nvPr/>
          </p:nvSpPr>
          <p:spPr bwMode="auto">
            <a:xfrm>
              <a:off x="1643515" y="3996200"/>
              <a:ext cx="1649052" cy="334566"/>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it-IT" sz="1200" dirty="0" err="1">
                  <a:solidFill>
                    <a:schemeClr val="tx1"/>
                  </a:solidFill>
                  <a:ea typeface="Calibri" panose="020F0502020204030204" pitchFamily="34" charset="0"/>
                  <a:cs typeface="Courier New" panose="02070309020205020404" pitchFamily="49" charset="0"/>
                </a:rPr>
                <a:t>Dinorfina</a:t>
              </a:r>
              <a:r>
                <a:rPr lang="it-IT" sz="1200" dirty="0">
                  <a:solidFill>
                    <a:schemeClr val="tx1"/>
                  </a:solidFill>
                  <a:ea typeface="Calibri" panose="020F0502020204030204" pitchFamily="34" charset="0"/>
                  <a:cs typeface="Courier New" panose="02070309020205020404" pitchFamily="49" charset="0"/>
                </a:rPr>
                <a:t> A</a:t>
              </a:r>
            </a:p>
            <a:p>
              <a:pPr algn="ctr" eaLnBrk="1" fontAlgn="auto" hangingPunct="1">
                <a:spcBef>
                  <a:spcPts val="0"/>
                </a:spcBef>
                <a:spcAft>
                  <a:spcPts val="0"/>
                </a:spcAft>
                <a:defRPr/>
              </a:pPr>
              <a:r>
                <a:rPr lang="it-IT" sz="1200" dirty="0" err="1">
                  <a:solidFill>
                    <a:schemeClr val="tx1"/>
                  </a:solidFill>
                  <a:ea typeface="Calibri" panose="020F0502020204030204" pitchFamily="34" charset="0"/>
                  <a:cs typeface="Courier New" panose="02070309020205020404" pitchFamily="49" charset="0"/>
                </a:rPr>
                <a:t>Dinorfina</a:t>
              </a:r>
              <a:r>
                <a:rPr lang="it-IT" sz="1200" dirty="0">
                  <a:solidFill>
                    <a:schemeClr val="tx1"/>
                  </a:solidFill>
                  <a:ea typeface="Calibri" panose="020F0502020204030204" pitchFamily="34" charset="0"/>
                  <a:cs typeface="Courier New" panose="02070309020205020404" pitchFamily="49" charset="0"/>
                </a:rPr>
                <a:t> B</a:t>
              </a:r>
            </a:p>
          </p:txBody>
        </p:sp>
        <p:sp>
          <p:nvSpPr>
            <p:cNvPr id="9" name="Rettangolo 60">
              <a:extLst>
                <a:ext uri="{FF2B5EF4-FFF2-40B4-BE49-F238E27FC236}">
                  <a16:creationId xmlns:a16="http://schemas.microsoft.com/office/drawing/2014/main" id="{942763C0-F166-7685-C149-108A18F98812}"/>
                </a:ext>
              </a:extLst>
            </p:cNvPr>
            <p:cNvSpPr/>
            <p:nvPr/>
          </p:nvSpPr>
          <p:spPr bwMode="auto">
            <a:xfrm>
              <a:off x="1626371" y="4401042"/>
              <a:ext cx="1666194" cy="571362"/>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l-GR" sz="1200" dirty="0">
                  <a:solidFill>
                    <a:schemeClr val="tx1"/>
                  </a:solidFill>
                  <a:ea typeface="Calibri" panose="020F0502020204030204" pitchFamily="34" charset="0"/>
                  <a:cs typeface="Courier New" panose="02070309020205020404" pitchFamily="49" charset="0"/>
                </a:rPr>
                <a:t>β</a:t>
              </a:r>
              <a:r>
                <a:rPr lang="it-IT" sz="1200" dirty="0">
                  <a:solidFill>
                    <a:schemeClr val="tx1"/>
                  </a:solidFill>
                  <a:ea typeface="Calibri" panose="020F0502020204030204" pitchFamily="34" charset="0"/>
                  <a:cs typeface="Courier New" panose="02070309020205020404" pitchFamily="49" charset="0"/>
                </a:rPr>
                <a:t>-endorfina</a:t>
              </a:r>
            </a:p>
            <a:p>
              <a:pPr algn="ctr" eaLnBrk="1" fontAlgn="auto" hangingPunct="1">
                <a:spcBef>
                  <a:spcPts val="0"/>
                </a:spcBef>
                <a:spcAft>
                  <a:spcPts val="0"/>
                </a:spcAft>
                <a:defRPr/>
              </a:pPr>
              <a:r>
                <a:rPr lang="it-IT" sz="1200" dirty="0">
                  <a:solidFill>
                    <a:schemeClr val="tx1"/>
                  </a:solidFill>
                  <a:ea typeface="Calibri" panose="020F0502020204030204" pitchFamily="34" charset="0"/>
                  <a:cs typeface="Courier New" panose="02070309020205020404" pitchFamily="49" charset="0"/>
                </a:rPr>
                <a:t>Metionina</a:t>
              </a:r>
            </a:p>
            <a:p>
              <a:pPr algn="ctr" eaLnBrk="1" fontAlgn="auto" hangingPunct="1">
                <a:spcBef>
                  <a:spcPts val="0"/>
                </a:spcBef>
                <a:spcAft>
                  <a:spcPts val="0"/>
                </a:spcAft>
                <a:defRPr/>
              </a:pPr>
              <a:r>
                <a:rPr lang="it-IT" sz="1200" dirty="0">
                  <a:solidFill>
                    <a:schemeClr val="tx1"/>
                  </a:solidFill>
                  <a:ea typeface="Calibri" panose="020F0502020204030204" pitchFamily="34" charset="0"/>
                  <a:cs typeface="Courier New" panose="02070309020205020404" pitchFamily="49" charset="0"/>
                </a:rPr>
                <a:t>Encefalina</a:t>
              </a:r>
            </a:p>
            <a:p>
              <a:pPr algn="ctr" eaLnBrk="1" fontAlgn="auto" hangingPunct="1">
                <a:spcBef>
                  <a:spcPts val="0"/>
                </a:spcBef>
                <a:spcAft>
                  <a:spcPts val="0"/>
                </a:spcAft>
                <a:defRPr/>
              </a:pPr>
              <a:r>
                <a:rPr lang="it-IT" sz="1200" dirty="0">
                  <a:solidFill>
                    <a:schemeClr val="tx1"/>
                  </a:solidFill>
                  <a:ea typeface="Calibri" panose="020F0502020204030204" pitchFamily="34" charset="0"/>
                  <a:cs typeface="Courier New" panose="02070309020205020404" pitchFamily="49" charset="0"/>
                </a:rPr>
                <a:t>Leucina</a:t>
              </a:r>
            </a:p>
          </p:txBody>
        </p:sp>
        <p:sp>
          <p:nvSpPr>
            <p:cNvPr id="10" name="Ovale 61">
              <a:extLst>
                <a:ext uri="{FF2B5EF4-FFF2-40B4-BE49-F238E27FC236}">
                  <a16:creationId xmlns:a16="http://schemas.microsoft.com/office/drawing/2014/main" id="{CAE29F8E-7CD7-F398-1045-B149873E6DBB}"/>
                </a:ext>
              </a:extLst>
            </p:cNvPr>
            <p:cNvSpPr/>
            <p:nvPr/>
          </p:nvSpPr>
          <p:spPr bwMode="auto">
            <a:xfrm>
              <a:off x="1400365" y="4020483"/>
              <a:ext cx="352255" cy="236794"/>
            </a:xfrm>
            <a:prstGeom prst="ellipse">
              <a:avLst/>
            </a:prstGeom>
            <a:solidFill>
              <a:srgbClr val="F5B5D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l-GR" dirty="0">
                  <a:solidFill>
                    <a:schemeClr val="tx1"/>
                  </a:solidFill>
                  <a:ea typeface="Calibri" panose="020F0502020204030204" pitchFamily="34" charset="0"/>
                  <a:cs typeface="Courier New" panose="02070309020205020404" pitchFamily="49" charset="0"/>
                </a:rPr>
                <a:t>κ</a:t>
              </a:r>
              <a:endParaRPr lang="it-IT" dirty="0">
                <a:solidFill>
                  <a:schemeClr val="tx1"/>
                </a:solidFill>
                <a:ea typeface="Calibri" panose="020F0502020204030204" pitchFamily="34" charset="0"/>
                <a:cs typeface="Courier New" panose="02070309020205020404" pitchFamily="49" charset="0"/>
              </a:endParaRPr>
            </a:p>
          </p:txBody>
        </p:sp>
        <p:sp>
          <p:nvSpPr>
            <p:cNvPr id="11" name="Ovale 62">
              <a:extLst>
                <a:ext uri="{FF2B5EF4-FFF2-40B4-BE49-F238E27FC236}">
                  <a16:creationId xmlns:a16="http://schemas.microsoft.com/office/drawing/2014/main" id="{FC309998-3119-4392-95E5-8576CEDF476A}"/>
                </a:ext>
              </a:extLst>
            </p:cNvPr>
            <p:cNvSpPr/>
            <p:nvPr/>
          </p:nvSpPr>
          <p:spPr bwMode="auto">
            <a:xfrm>
              <a:off x="1400364" y="4576727"/>
              <a:ext cx="352255" cy="238322"/>
            </a:xfrm>
            <a:prstGeom prst="ellipse">
              <a:avLst/>
            </a:prstGeom>
            <a:solidFill>
              <a:srgbClr val="F5B5D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l-GR" dirty="0">
                  <a:solidFill>
                    <a:schemeClr val="tx1"/>
                  </a:solidFill>
                  <a:ea typeface="Calibri" panose="020F0502020204030204" pitchFamily="34" charset="0"/>
                  <a:cs typeface="Courier New" panose="02070309020205020404" pitchFamily="49" charset="0"/>
                </a:rPr>
                <a:t>δ</a:t>
              </a:r>
              <a:endParaRPr lang="it-IT" dirty="0">
                <a:solidFill>
                  <a:schemeClr val="tx1"/>
                </a:solidFill>
                <a:ea typeface="Calibri" panose="020F0502020204030204" pitchFamily="34" charset="0"/>
                <a:cs typeface="Courier New" panose="02070309020205020404" pitchFamily="49" charset="0"/>
              </a:endParaRPr>
            </a:p>
          </p:txBody>
        </p:sp>
        <p:sp>
          <p:nvSpPr>
            <p:cNvPr id="12" name="Ovale 63">
              <a:extLst>
                <a:ext uri="{FF2B5EF4-FFF2-40B4-BE49-F238E27FC236}">
                  <a16:creationId xmlns:a16="http://schemas.microsoft.com/office/drawing/2014/main" id="{91D367D5-C783-3FAE-0F00-41F1D5971984}"/>
                </a:ext>
              </a:extLst>
            </p:cNvPr>
            <p:cNvSpPr/>
            <p:nvPr/>
          </p:nvSpPr>
          <p:spPr bwMode="auto">
            <a:xfrm>
              <a:off x="1400366" y="3663161"/>
              <a:ext cx="352255" cy="238322"/>
            </a:xfrm>
            <a:prstGeom prst="ellipse">
              <a:avLst/>
            </a:prstGeom>
            <a:solidFill>
              <a:srgbClr val="F5B5D7"/>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l-GR" dirty="0">
                  <a:solidFill>
                    <a:schemeClr val="tx1"/>
                  </a:solidFill>
                  <a:ea typeface="Calibri" panose="020F0502020204030204" pitchFamily="34" charset="0"/>
                  <a:cs typeface="Courier New" panose="02070309020205020404" pitchFamily="49" charset="0"/>
                </a:rPr>
                <a:t>μ</a:t>
              </a:r>
              <a:endParaRPr lang="it-IT" dirty="0">
                <a:solidFill>
                  <a:schemeClr val="tx1"/>
                </a:solidFill>
                <a:ea typeface="Calibri" panose="020F0502020204030204" pitchFamily="34" charset="0"/>
                <a:cs typeface="Courier New" panose="02070309020205020404" pitchFamily="49" charset="0"/>
              </a:endParaRPr>
            </a:p>
          </p:txBody>
        </p:sp>
      </p:grpSp>
      <p:sp>
        <p:nvSpPr>
          <p:cNvPr id="33" name="CasellaDiTesto 32">
            <a:extLst>
              <a:ext uri="{FF2B5EF4-FFF2-40B4-BE49-F238E27FC236}">
                <a16:creationId xmlns:a16="http://schemas.microsoft.com/office/drawing/2014/main" id="{977EB1E8-A86B-C4B4-F339-ABCA4BCE8BB9}"/>
              </a:ext>
            </a:extLst>
          </p:cNvPr>
          <p:cNvSpPr txBox="1"/>
          <p:nvPr/>
        </p:nvSpPr>
        <p:spPr>
          <a:xfrm>
            <a:off x="969332" y="1509867"/>
            <a:ext cx="2572760" cy="369332"/>
          </a:xfrm>
          <a:prstGeom prst="rect">
            <a:avLst/>
          </a:prstGeom>
          <a:noFill/>
        </p:spPr>
        <p:txBody>
          <a:bodyPr wrap="square">
            <a:spAutoFit/>
          </a:bodyPr>
          <a:lstStyle/>
          <a:p>
            <a:pPr algn="ctr"/>
            <a:r>
              <a:rPr lang="it-IT" b="1" dirty="0">
                <a:cs typeface="Courier New" panose="02070309020205020404" pitchFamily="49" charset="0"/>
              </a:rPr>
              <a:t>OPPIOIDI ENDOGENI </a:t>
            </a:r>
          </a:p>
        </p:txBody>
      </p:sp>
      <p:sp>
        <p:nvSpPr>
          <p:cNvPr id="35" name="CasellaDiTesto 34">
            <a:extLst>
              <a:ext uri="{FF2B5EF4-FFF2-40B4-BE49-F238E27FC236}">
                <a16:creationId xmlns:a16="http://schemas.microsoft.com/office/drawing/2014/main" id="{6C7AA779-95AA-D8BE-521F-427742B9FEF6}"/>
              </a:ext>
            </a:extLst>
          </p:cNvPr>
          <p:cNvSpPr txBox="1"/>
          <p:nvPr/>
        </p:nvSpPr>
        <p:spPr>
          <a:xfrm>
            <a:off x="942585" y="5071084"/>
            <a:ext cx="2599507" cy="830997"/>
          </a:xfrm>
          <a:prstGeom prst="rect">
            <a:avLst/>
          </a:prstGeom>
          <a:noFill/>
        </p:spPr>
        <p:txBody>
          <a:bodyPr wrap="square">
            <a:spAutoFit/>
          </a:bodyPr>
          <a:lstStyle/>
          <a:p>
            <a:pPr algn="just"/>
            <a:r>
              <a:rPr lang="it-IT" sz="1200" dirty="0">
                <a:cs typeface="Courier New" panose="02070309020205020404" pitchFamily="49" charset="0"/>
              </a:rPr>
              <a:t>Le aree in cui tali recettori sono prevalentemente espressi in relazione all’alimentazione sono </a:t>
            </a:r>
            <a:r>
              <a:rPr lang="it-IT" sz="1200" b="1" dirty="0">
                <a:solidFill>
                  <a:srgbClr val="009489"/>
                </a:solidFill>
                <a:cs typeface="Courier New" panose="02070309020205020404" pitchFamily="49" charset="0"/>
              </a:rPr>
              <a:t>VTA</a:t>
            </a:r>
            <a:r>
              <a:rPr lang="it-IT" sz="1200" dirty="0">
                <a:cs typeface="Courier New" panose="02070309020205020404" pitchFamily="49" charset="0"/>
              </a:rPr>
              <a:t>,</a:t>
            </a:r>
            <a:r>
              <a:rPr lang="it-IT" sz="1200" b="1" dirty="0">
                <a:cs typeface="Courier New" panose="02070309020205020404" pitchFamily="49" charset="0"/>
              </a:rPr>
              <a:t> </a:t>
            </a:r>
            <a:r>
              <a:rPr lang="it-IT" sz="1200" b="1" dirty="0">
                <a:solidFill>
                  <a:schemeClr val="accent6">
                    <a:lumMod val="60000"/>
                    <a:lumOff val="40000"/>
                  </a:schemeClr>
                </a:solidFill>
                <a:cs typeface="Courier New" panose="02070309020205020404" pitchFamily="49" charset="0"/>
              </a:rPr>
              <a:t>NAC</a:t>
            </a:r>
            <a:r>
              <a:rPr lang="it-IT" sz="1200" b="1" dirty="0">
                <a:cs typeface="Courier New" panose="02070309020205020404" pitchFamily="49" charset="0"/>
              </a:rPr>
              <a:t> </a:t>
            </a:r>
            <a:r>
              <a:rPr lang="it-IT" sz="1200" dirty="0">
                <a:cs typeface="Courier New" panose="02070309020205020404" pitchFamily="49" charset="0"/>
              </a:rPr>
              <a:t>e</a:t>
            </a:r>
            <a:r>
              <a:rPr lang="it-IT" sz="1200" b="1" dirty="0">
                <a:cs typeface="Courier New" panose="02070309020205020404" pitchFamily="49" charset="0"/>
              </a:rPr>
              <a:t> </a:t>
            </a:r>
            <a:r>
              <a:rPr lang="it-IT" sz="1200" b="1" dirty="0">
                <a:solidFill>
                  <a:srgbClr val="7030A0"/>
                </a:solidFill>
                <a:cs typeface="Courier New" panose="02070309020205020404" pitchFamily="49" charset="0"/>
              </a:rPr>
              <a:t>globo pallido ventrale</a:t>
            </a:r>
            <a:r>
              <a:rPr lang="it-IT" sz="1200" dirty="0">
                <a:cs typeface="Courier New" panose="02070309020205020404" pitchFamily="49" charset="0"/>
              </a:rPr>
              <a:t>.</a:t>
            </a:r>
          </a:p>
        </p:txBody>
      </p:sp>
      <p:grpSp>
        <p:nvGrpSpPr>
          <p:cNvPr id="38" name="Gruppo 37">
            <a:extLst>
              <a:ext uri="{FF2B5EF4-FFF2-40B4-BE49-F238E27FC236}">
                <a16:creationId xmlns:a16="http://schemas.microsoft.com/office/drawing/2014/main" id="{2D70D3AF-8536-82BB-1940-51DAEFF47B0D}"/>
              </a:ext>
            </a:extLst>
          </p:cNvPr>
          <p:cNvGrpSpPr/>
          <p:nvPr/>
        </p:nvGrpSpPr>
        <p:grpSpPr>
          <a:xfrm>
            <a:off x="8086146" y="1879199"/>
            <a:ext cx="3928434" cy="2944293"/>
            <a:chOff x="7877223" y="1509867"/>
            <a:chExt cx="4210492" cy="2944293"/>
          </a:xfrm>
        </p:grpSpPr>
        <p:sp>
          <p:nvSpPr>
            <p:cNvPr id="31" name="CasellaDiTesto 30">
              <a:extLst>
                <a:ext uri="{FF2B5EF4-FFF2-40B4-BE49-F238E27FC236}">
                  <a16:creationId xmlns:a16="http://schemas.microsoft.com/office/drawing/2014/main" id="{45122719-D8AB-B313-FF91-4C92EF734E3F}"/>
                </a:ext>
              </a:extLst>
            </p:cNvPr>
            <p:cNvSpPr txBox="1"/>
            <p:nvPr/>
          </p:nvSpPr>
          <p:spPr>
            <a:xfrm>
              <a:off x="7877223" y="2515168"/>
              <a:ext cx="4210492" cy="1938992"/>
            </a:xfrm>
            <a:prstGeom prst="rect">
              <a:avLst/>
            </a:prstGeom>
            <a:noFill/>
          </p:spPr>
          <p:txBody>
            <a:bodyPr wrap="square">
              <a:spAutoFit/>
            </a:bodyPr>
            <a:lstStyle/>
            <a:p>
              <a:pPr algn="just"/>
              <a:r>
                <a:rPr lang="it-IT" sz="1200" dirty="0">
                  <a:cs typeface="Courier New" panose="02070309020205020404" pitchFamily="49" charset="0"/>
                </a:rPr>
                <a:t>I </a:t>
              </a:r>
              <a:r>
                <a:rPr lang="it-IT" sz="1200" b="1" dirty="0">
                  <a:solidFill>
                    <a:srgbClr val="009489"/>
                  </a:solidFill>
                  <a:cs typeface="Courier New" panose="02070309020205020404" pitchFamily="49" charset="0"/>
                </a:rPr>
                <a:t>neuroni dopaminergici </a:t>
              </a:r>
              <a:r>
                <a:rPr lang="it-IT" sz="1200" dirty="0">
                  <a:cs typeface="Courier New" panose="02070309020205020404" pitchFamily="49" charset="0"/>
                </a:rPr>
                <a:t>nell’</a:t>
              </a:r>
              <a:r>
                <a:rPr lang="it-IT" sz="1200" dirty="0">
                  <a:solidFill>
                    <a:srgbClr val="009188"/>
                  </a:solidFill>
                  <a:cs typeface="Courier New" panose="02070309020205020404" pitchFamily="49" charset="0"/>
                </a:rPr>
                <a:t>area </a:t>
              </a:r>
              <a:r>
                <a:rPr lang="it-IT" sz="1200" dirty="0" err="1">
                  <a:solidFill>
                    <a:srgbClr val="009188"/>
                  </a:solidFill>
                  <a:cs typeface="Courier New" panose="02070309020205020404" pitchFamily="49" charset="0"/>
                </a:rPr>
                <a:t>tegmentale</a:t>
              </a:r>
              <a:r>
                <a:rPr lang="it-IT" sz="1200" dirty="0">
                  <a:solidFill>
                    <a:srgbClr val="009188"/>
                  </a:solidFill>
                  <a:cs typeface="Courier New" panose="02070309020205020404" pitchFamily="49" charset="0"/>
                </a:rPr>
                <a:t> ventrale (</a:t>
              </a:r>
              <a:r>
                <a:rPr lang="it-IT" sz="1200" b="1" dirty="0">
                  <a:solidFill>
                    <a:srgbClr val="009188"/>
                  </a:solidFill>
                  <a:cs typeface="Courier New" panose="02070309020205020404" pitchFamily="49" charset="0"/>
                </a:rPr>
                <a:t>VTA</a:t>
              </a:r>
              <a:r>
                <a:rPr lang="it-IT" sz="1200" dirty="0">
                  <a:solidFill>
                    <a:srgbClr val="009188"/>
                  </a:solidFill>
                  <a:cs typeface="Courier New" panose="02070309020205020404" pitchFamily="49" charset="0"/>
                </a:rPr>
                <a:t>) </a:t>
              </a:r>
              <a:r>
                <a:rPr lang="it-IT" sz="1200" dirty="0">
                  <a:cs typeface="Courier New" panose="02070309020205020404" pitchFamily="49" charset="0"/>
                </a:rPr>
                <a:t>proiettano al </a:t>
              </a:r>
              <a:r>
                <a:rPr lang="it-IT" sz="1200" dirty="0">
                  <a:solidFill>
                    <a:schemeClr val="accent6">
                      <a:lumMod val="60000"/>
                      <a:lumOff val="40000"/>
                    </a:schemeClr>
                  </a:solidFill>
                  <a:cs typeface="Courier New" panose="02070309020205020404" pitchFamily="49" charset="0"/>
                </a:rPr>
                <a:t>corpo striato ventrale, incluso il nucleo </a:t>
              </a:r>
              <a:r>
                <a:rPr lang="it-IT" sz="1200" dirty="0" err="1">
                  <a:solidFill>
                    <a:schemeClr val="accent6">
                      <a:lumMod val="60000"/>
                      <a:lumOff val="40000"/>
                    </a:schemeClr>
                  </a:solidFill>
                  <a:cs typeface="Courier New" panose="02070309020205020404" pitchFamily="49" charset="0"/>
                </a:rPr>
                <a:t>accumbens</a:t>
              </a:r>
              <a:r>
                <a:rPr lang="it-IT" sz="1200" dirty="0">
                  <a:solidFill>
                    <a:schemeClr val="accent6">
                      <a:lumMod val="60000"/>
                      <a:lumOff val="40000"/>
                    </a:schemeClr>
                  </a:solidFill>
                  <a:cs typeface="Courier New" panose="02070309020205020404" pitchFamily="49" charset="0"/>
                </a:rPr>
                <a:t> (</a:t>
              </a:r>
              <a:r>
                <a:rPr lang="it-IT" sz="1200" b="1" dirty="0">
                  <a:solidFill>
                    <a:schemeClr val="accent6">
                      <a:lumMod val="60000"/>
                      <a:lumOff val="40000"/>
                    </a:schemeClr>
                  </a:solidFill>
                  <a:cs typeface="Courier New" panose="02070309020205020404" pitchFamily="49" charset="0"/>
                </a:rPr>
                <a:t>NAC</a:t>
              </a:r>
              <a:r>
                <a:rPr lang="it-IT" sz="1200" dirty="0">
                  <a:solidFill>
                    <a:schemeClr val="accent6">
                      <a:lumMod val="60000"/>
                      <a:lumOff val="40000"/>
                    </a:schemeClr>
                  </a:solidFill>
                  <a:cs typeface="Courier New" panose="02070309020205020404" pitchFamily="49" charset="0"/>
                </a:rPr>
                <a:t>), </a:t>
              </a:r>
              <a:r>
                <a:rPr lang="it-IT" sz="1200" dirty="0">
                  <a:cs typeface="Courier New" panose="02070309020205020404" pitchFamily="49" charset="0"/>
                </a:rPr>
                <a:t>esprimente i recettori D1 e D2 per la dopamina, che a sua volta invia il segnale ad altre regioni del sistema limbico: </a:t>
              </a:r>
              <a:r>
                <a:rPr lang="it-IT" sz="1200" b="1" dirty="0">
                  <a:solidFill>
                    <a:schemeClr val="accent1">
                      <a:lumMod val="60000"/>
                      <a:lumOff val="40000"/>
                    </a:schemeClr>
                  </a:solidFill>
                  <a:cs typeface="Courier New" panose="02070309020205020404" pitchFamily="49" charset="0"/>
                </a:rPr>
                <a:t>corteccia prefrontale, amigdala ed ippocampo</a:t>
              </a:r>
              <a:r>
                <a:rPr lang="it-IT" sz="1200" dirty="0">
                  <a:cs typeface="Courier New" panose="02070309020205020404" pitchFamily="49" charset="0"/>
                </a:rPr>
                <a:t>.</a:t>
              </a:r>
            </a:p>
            <a:p>
              <a:pPr algn="just"/>
              <a:endParaRPr lang="it-IT" sz="1200" dirty="0">
                <a:cs typeface="Courier New" panose="02070309020205020404" pitchFamily="49" charset="0"/>
              </a:endParaRPr>
            </a:p>
            <a:p>
              <a:pPr algn="just"/>
              <a:r>
                <a:rPr lang="it-IT" sz="1200" dirty="0">
                  <a:cs typeface="Courier New" panose="02070309020205020404" pitchFamily="49" charset="0"/>
                </a:rPr>
                <a:t>Il sistema che modula gli stimoli correlati alla ricompensa è quello </a:t>
              </a:r>
              <a:r>
                <a:rPr lang="it-IT" sz="1200" b="1" dirty="0">
                  <a:solidFill>
                    <a:schemeClr val="accent6">
                      <a:lumMod val="60000"/>
                      <a:lumOff val="40000"/>
                    </a:schemeClr>
                  </a:solidFill>
                  <a:cs typeface="Courier New" panose="02070309020205020404" pitchFamily="49" charset="0"/>
                </a:rPr>
                <a:t>nigro-striatale</a:t>
              </a:r>
              <a:r>
                <a:rPr lang="it-IT" sz="1200" dirty="0">
                  <a:cs typeface="Courier New" panose="02070309020205020404" pitchFamily="49" charset="0"/>
                </a:rPr>
                <a:t>, che invia segnali dalla sostanza nigra allo striato dorsale.</a:t>
              </a:r>
            </a:p>
          </p:txBody>
        </p:sp>
        <p:sp>
          <p:nvSpPr>
            <p:cNvPr id="37" name="CasellaDiTesto 36">
              <a:extLst>
                <a:ext uri="{FF2B5EF4-FFF2-40B4-BE49-F238E27FC236}">
                  <a16:creationId xmlns:a16="http://schemas.microsoft.com/office/drawing/2014/main" id="{137DC52C-6056-598A-CEFC-9A3DA2D21B10}"/>
                </a:ext>
              </a:extLst>
            </p:cNvPr>
            <p:cNvSpPr txBox="1"/>
            <p:nvPr/>
          </p:nvSpPr>
          <p:spPr>
            <a:xfrm>
              <a:off x="7877223" y="1509867"/>
              <a:ext cx="4210492" cy="646331"/>
            </a:xfrm>
            <a:prstGeom prst="rect">
              <a:avLst/>
            </a:prstGeom>
            <a:noFill/>
          </p:spPr>
          <p:txBody>
            <a:bodyPr wrap="square">
              <a:spAutoFit/>
            </a:bodyPr>
            <a:lstStyle/>
            <a:p>
              <a:pPr algn="ctr"/>
              <a:r>
                <a:rPr lang="it-IT" b="1" dirty="0">
                  <a:cs typeface="Courier New" panose="02070309020205020404" pitchFamily="49" charset="0"/>
                </a:rPr>
                <a:t>PATHWAY </a:t>
              </a:r>
            </a:p>
            <a:p>
              <a:pPr algn="ctr"/>
              <a:r>
                <a:rPr lang="it-IT" b="1" dirty="0">
                  <a:cs typeface="Courier New" panose="02070309020205020404" pitchFamily="49" charset="0"/>
                </a:rPr>
                <a:t>MESOLIMBICO-DOPAMINERGICO</a:t>
              </a:r>
            </a:p>
          </p:txBody>
        </p:sp>
      </p:grpSp>
    </p:spTree>
    <p:extLst>
      <p:ext uri="{BB962C8B-B14F-4D97-AF65-F5344CB8AC3E}">
        <p14:creationId xmlns:p14="http://schemas.microsoft.com/office/powerpoint/2010/main" val="41522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34F6BBC-7883-B60E-BC2C-24479B2E95F6}"/>
              </a:ext>
            </a:extLst>
          </p:cNvPr>
          <p:cNvPicPr>
            <a:picLocks noChangeAspect="1"/>
          </p:cNvPicPr>
          <p:nvPr/>
        </p:nvPicPr>
        <p:blipFill rotWithShape="1">
          <a:blip r:embed="rId3">
            <a:extLst>
              <a:ext uri="{28A0092B-C50C-407E-A947-70E740481C1C}">
                <a14:useLocalDpi xmlns:a14="http://schemas.microsoft.com/office/drawing/2010/main" val="0"/>
              </a:ext>
            </a:extLst>
          </a:blip>
          <a:srcRect l="10842" t="17430" r="45247" b="34871"/>
          <a:stretch/>
        </p:blipFill>
        <p:spPr>
          <a:xfrm>
            <a:off x="0" y="0"/>
            <a:ext cx="9034818" cy="6855114"/>
          </a:xfrm>
          <a:prstGeom prst="rect">
            <a:avLst/>
          </a:prstGeom>
        </p:spPr>
      </p:pic>
      <p:sp>
        <p:nvSpPr>
          <p:cNvPr id="5" name="CasellaDiTesto 4">
            <a:extLst>
              <a:ext uri="{FF2B5EF4-FFF2-40B4-BE49-F238E27FC236}">
                <a16:creationId xmlns:a16="http://schemas.microsoft.com/office/drawing/2014/main" id="{B3AE39B4-ADA6-505E-E8F1-9A9116E9DA85}"/>
              </a:ext>
            </a:extLst>
          </p:cNvPr>
          <p:cNvSpPr txBox="1"/>
          <p:nvPr/>
        </p:nvSpPr>
        <p:spPr>
          <a:xfrm>
            <a:off x="0" y="6641432"/>
            <a:ext cx="2358189" cy="184666"/>
          </a:xfrm>
          <a:prstGeom prst="rect">
            <a:avLst/>
          </a:prstGeom>
          <a:noFill/>
        </p:spPr>
        <p:txBody>
          <a:bodyPr wrap="square" rtlCol="0">
            <a:spAutoFit/>
          </a:bodyPr>
          <a:lstStyle/>
          <a:p>
            <a:r>
              <a:rPr lang="it-IT" sz="600" dirty="0">
                <a:latin typeface="Courier New" panose="02070309020205020404" pitchFamily="49" charset="0"/>
                <a:cs typeface="Courier New" panose="02070309020205020404" pitchFamily="49" charset="0"/>
              </a:rPr>
              <a:t>Illustrazione di Paola Romano, MD</a:t>
            </a:r>
          </a:p>
        </p:txBody>
      </p:sp>
      <p:sp>
        <p:nvSpPr>
          <p:cNvPr id="7" name="CasellaDiTesto 6">
            <a:extLst>
              <a:ext uri="{FF2B5EF4-FFF2-40B4-BE49-F238E27FC236}">
                <a16:creationId xmlns:a16="http://schemas.microsoft.com/office/drawing/2014/main" id="{831F7E8D-C619-0227-05E4-51CF9D79C65B}"/>
              </a:ext>
            </a:extLst>
          </p:cNvPr>
          <p:cNvSpPr txBox="1"/>
          <p:nvPr/>
        </p:nvSpPr>
        <p:spPr>
          <a:xfrm>
            <a:off x="7018363" y="452736"/>
            <a:ext cx="4295632" cy="1384995"/>
          </a:xfrm>
          <a:prstGeom prst="rect">
            <a:avLst/>
          </a:prstGeom>
          <a:noFill/>
        </p:spPr>
        <p:txBody>
          <a:bodyPr wrap="square">
            <a:spAutoFit/>
          </a:bodyPr>
          <a:lstStyle/>
          <a:p>
            <a:pPr algn="just"/>
            <a:r>
              <a:rPr lang="it-IT" sz="1400" dirty="0">
                <a:latin typeface="Courier New" panose="02070309020205020404" pitchFamily="49" charset="0"/>
                <a:cs typeface="Courier New" panose="02070309020205020404" pitchFamily="49" charset="0"/>
              </a:rPr>
              <a:t>Nei soggetti affetti da obesità, le regioni cerebrali implicate nel sistema edonico sono maggiormente responsive a stimoli legati a cibi </a:t>
            </a:r>
            <a:r>
              <a:rPr lang="it-IT" sz="1400" dirty="0" err="1">
                <a:latin typeface="Courier New" panose="02070309020205020404" pitchFamily="49" charset="0"/>
                <a:cs typeface="Courier New" panose="02070309020205020404" pitchFamily="49" charset="0"/>
              </a:rPr>
              <a:t>palatabili</a:t>
            </a:r>
            <a:r>
              <a:rPr lang="it-IT" sz="1400" dirty="0">
                <a:latin typeface="Courier New" panose="02070309020205020404" pitchFamily="49" charset="0"/>
                <a:cs typeface="Courier New" panose="02070309020205020404" pitchFamily="49" charset="0"/>
              </a:rPr>
              <a:t>, ma si attivano meno in risposta al loro consumo. </a:t>
            </a:r>
          </a:p>
        </p:txBody>
      </p:sp>
      <p:sp>
        <p:nvSpPr>
          <p:cNvPr id="9" name="CasellaDiTesto 8">
            <a:extLst>
              <a:ext uri="{FF2B5EF4-FFF2-40B4-BE49-F238E27FC236}">
                <a16:creationId xmlns:a16="http://schemas.microsoft.com/office/drawing/2014/main" id="{DC652A61-3A04-9FBD-AD61-69AC31FD92FC}"/>
              </a:ext>
            </a:extLst>
          </p:cNvPr>
          <p:cNvSpPr txBox="1"/>
          <p:nvPr/>
        </p:nvSpPr>
        <p:spPr>
          <a:xfrm>
            <a:off x="7018363" y="2112202"/>
            <a:ext cx="4295632" cy="1169551"/>
          </a:xfrm>
          <a:prstGeom prst="rect">
            <a:avLst/>
          </a:prstGeom>
          <a:noFill/>
        </p:spPr>
        <p:txBody>
          <a:bodyPr wrap="square">
            <a:spAutoFit/>
          </a:bodyPr>
          <a:lstStyle/>
          <a:p>
            <a:r>
              <a:rPr lang="it-IT" sz="1400" dirty="0">
                <a:latin typeface="Courier New" panose="02070309020205020404" pitchFamily="49" charset="0"/>
                <a:cs typeface="Courier New" panose="02070309020205020404" pitchFamily="49" charset="0"/>
              </a:rPr>
              <a:t>A questo si associa una ridotta capacità di trarre gratificazione dal consumo di cibo e la conseguente necessità di aumentare le quantità introdotte.</a:t>
            </a:r>
          </a:p>
        </p:txBody>
      </p:sp>
      <p:sp>
        <p:nvSpPr>
          <p:cNvPr id="10" name="CasellaDiTesto 9">
            <a:extLst>
              <a:ext uri="{FF2B5EF4-FFF2-40B4-BE49-F238E27FC236}">
                <a16:creationId xmlns:a16="http://schemas.microsoft.com/office/drawing/2014/main" id="{B494D520-2B53-AF36-8C99-4AE9EDC5D0A6}"/>
              </a:ext>
            </a:extLst>
          </p:cNvPr>
          <p:cNvSpPr txBox="1"/>
          <p:nvPr/>
        </p:nvSpPr>
        <p:spPr>
          <a:xfrm>
            <a:off x="3751998" y="4066163"/>
            <a:ext cx="3330055" cy="830997"/>
          </a:xfrm>
          <a:prstGeom prst="rect">
            <a:avLst/>
          </a:prstGeom>
          <a:noFill/>
        </p:spPr>
        <p:txBody>
          <a:bodyPr wrap="square" rtlCol="0">
            <a:spAutoFit/>
          </a:bodyPr>
          <a:lstStyle/>
          <a:p>
            <a:pPr algn="ctr"/>
            <a:r>
              <a:rPr lang="it-IT" sz="2400" b="1" dirty="0">
                <a:latin typeface="Courier New" panose="02070309020205020404" pitchFamily="49" charset="0"/>
                <a:cs typeface="Courier New" panose="02070309020205020404" pitchFamily="49" charset="0"/>
              </a:rPr>
              <a:t>DIPENDENZA</a:t>
            </a:r>
            <a:r>
              <a:rPr lang="it-IT" sz="2400" dirty="0">
                <a:latin typeface="Courier New" panose="02070309020205020404" pitchFamily="49" charset="0"/>
                <a:cs typeface="Courier New" panose="02070309020205020404" pitchFamily="49" charset="0"/>
              </a:rPr>
              <a:t> </a:t>
            </a:r>
          </a:p>
          <a:p>
            <a:pPr algn="ctr"/>
            <a:r>
              <a:rPr lang="it-IT" sz="2400" dirty="0">
                <a:latin typeface="Courier New" panose="02070309020205020404" pitchFamily="49" charset="0"/>
                <a:cs typeface="Courier New" panose="02070309020205020404" pitchFamily="49" charset="0"/>
              </a:rPr>
              <a:t>DA CIBO</a:t>
            </a:r>
          </a:p>
        </p:txBody>
      </p:sp>
    </p:spTree>
    <p:extLst>
      <p:ext uri="{BB962C8B-B14F-4D97-AF65-F5344CB8AC3E}">
        <p14:creationId xmlns:p14="http://schemas.microsoft.com/office/powerpoint/2010/main" val="13164288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58E21B8-17EE-177A-26B1-0F1F67DA855E}"/>
              </a:ext>
            </a:extLst>
          </p:cNvPr>
          <p:cNvSpPr txBox="1"/>
          <p:nvPr/>
        </p:nvSpPr>
        <p:spPr>
          <a:xfrm>
            <a:off x="569842" y="2548436"/>
            <a:ext cx="11052313" cy="3539430"/>
          </a:xfrm>
          <a:prstGeom prst="rect">
            <a:avLst/>
          </a:prstGeom>
          <a:noFill/>
        </p:spPr>
        <p:txBody>
          <a:bodyPr wrap="square" rtlCol="0">
            <a:spAutoFit/>
          </a:bodyPr>
          <a:lstStyle/>
          <a:p>
            <a:pPr algn="just"/>
            <a:r>
              <a:rPr lang="en-US" sz="2000" dirty="0">
                <a:latin typeface="Constantia" panose="02030602050306030303" pitchFamily="18" charset="0"/>
                <a:cs typeface="Courier New" panose="02070309020205020404" pitchFamily="49" charset="0"/>
              </a:rPr>
              <a:t>In so far as weight is regarded as an indicator of health (</a:t>
            </a:r>
            <a:r>
              <a:rPr lang="en-US" sz="2000" dirty="0" err="1">
                <a:latin typeface="Constantia" panose="02030602050306030303" pitchFamily="18" charset="0"/>
                <a:cs typeface="Courier New" panose="02070309020205020404" pitchFamily="49" charset="0"/>
              </a:rPr>
              <a:t>Jutel</a:t>
            </a:r>
            <a:r>
              <a:rPr lang="en-US" sz="2000" dirty="0">
                <a:latin typeface="Constantia" panose="02030602050306030303" pitchFamily="18" charset="0"/>
                <a:cs typeface="Courier New" panose="02070309020205020404" pitchFamily="49" charset="0"/>
              </a:rPr>
              <a:t>, 2005), health becomes visually accessible: it is manifest in the parameters of the body. Slim and overweight bodies signal very different living patterns. While the overweight body evidences </a:t>
            </a:r>
            <a:r>
              <a:rPr lang="en-US" sz="2400" dirty="0">
                <a:solidFill>
                  <a:srgbClr val="FF0000"/>
                </a:solidFill>
                <a:latin typeface="Brush Script MT" panose="03060802040406070304" pitchFamily="66" charset="0"/>
                <a:cs typeface="Courier New" panose="02070309020205020404" pitchFamily="49" charset="0"/>
              </a:rPr>
              <a:t>self-indulgence and a lack of self-discipline</a:t>
            </a:r>
            <a:r>
              <a:rPr lang="en-US" sz="2000" dirty="0">
                <a:latin typeface="Constantia" panose="02030602050306030303" pitchFamily="18" charset="0"/>
                <a:cs typeface="Courier New" panose="02070309020205020404" pitchFamily="49" charset="0"/>
              </a:rPr>
              <a:t>, the slim body demonstrates a high level of self-control. The link between body-weight and consumption of food is taken as a given (Lupton, 1996). The body may be experienced as a source of pride if socially and normatively acceptable, but as </a:t>
            </a:r>
            <a:r>
              <a:rPr lang="en-US" sz="2000" u="sng" dirty="0">
                <a:latin typeface="Constantia" panose="02030602050306030303" pitchFamily="18" charset="0"/>
                <a:cs typeface="Courier New" panose="02070309020205020404" pitchFamily="49" charset="0"/>
              </a:rPr>
              <a:t>a source of anxiety and humiliation if not</a:t>
            </a:r>
            <a:r>
              <a:rPr lang="en-US" sz="2000" dirty="0">
                <a:latin typeface="Constantia" panose="02030602050306030303" pitchFamily="18" charset="0"/>
                <a:cs typeface="Courier New" panose="02070309020205020404" pitchFamily="49" charset="0"/>
              </a:rPr>
              <a:t>.</a:t>
            </a:r>
          </a:p>
          <a:p>
            <a:pPr algn="just"/>
            <a:r>
              <a:rPr lang="en-US" sz="2400" b="1" u="sng" dirty="0">
                <a:solidFill>
                  <a:srgbClr val="FF0000"/>
                </a:solidFill>
                <a:latin typeface="Brush Script MT" panose="03060802040406070304" pitchFamily="66" charset="0"/>
                <a:cs typeface="Courier New" panose="02070309020205020404" pitchFamily="49" charset="0"/>
              </a:rPr>
              <a:t>Obese people </a:t>
            </a:r>
            <a:r>
              <a:rPr lang="en-US" sz="2400" dirty="0">
                <a:solidFill>
                  <a:srgbClr val="FF0000"/>
                </a:solidFill>
                <a:latin typeface="Brush Script MT" panose="03060802040406070304" pitchFamily="66" charset="0"/>
                <a:cs typeface="Courier New" panose="02070309020205020404" pitchFamily="49" charset="0"/>
              </a:rPr>
              <a:t>are frequently portrayed as </a:t>
            </a:r>
            <a:r>
              <a:rPr lang="en-US" sz="2400" u="sng" dirty="0">
                <a:solidFill>
                  <a:srgbClr val="FF0000"/>
                </a:solidFill>
                <a:latin typeface="Brush Script MT" panose="03060802040406070304" pitchFamily="66" charset="0"/>
                <a:cs typeface="Courier New" panose="02070309020205020404" pitchFamily="49" charset="0"/>
              </a:rPr>
              <a:t>ugly, stupid, lazy, mean, self-indulgent, sloppy and emotionally weaker </a:t>
            </a:r>
            <a:r>
              <a:rPr lang="en-US" sz="2400" dirty="0">
                <a:solidFill>
                  <a:srgbClr val="FF0000"/>
                </a:solidFill>
                <a:latin typeface="Brush Script MT" panose="03060802040406070304" pitchFamily="66" charset="0"/>
                <a:cs typeface="Courier New" panose="02070309020205020404" pitchFamily="49" charset="0"/>
              </a:rPr>
              <a:t>than </a:t>
            </a:r>
            <a:r>
              <a:rPr lang="en-US" sz="2400" b="1" dirty="0">
                <a:solidFill>
                  <a:srgbClr val="FF0000"/>
                </a:solidFill>
                <a:latin typeface="Brush Script MT" panose="03060802040406070304" pitchFamily="66" charset="0"/>
                <a:cs typeface="Courier New" panose="02070309020205020404" pitchFamily="49" charset="0"/>
              </a:rPr>
              <a:t>‘normal’ people </a:t>
            </a:r>
            <a:r>
              <a:rPr lang="en-US" sz="2000" dirty="0">
                <a:latin typeface="Constantia" panose="02030602050306030303" pitchFamily="18" charset="0"/>
                <a:cs typeface="Courier New" panose="02070309020205020404" pitchFamily="49" charset="0"/>
              </a:rPr>
              <a:t>(Gilman, 2008). Control and virtue are to be found in slenderness, which gives underweight people a higher status than the overweight. </a:t>
            </a:r>
            <a:r>
              <a:rPr lang="en-US" sz="2400" b="1" u="sng" dirty="0">
                <a:solidFill>
                  <a:srgbClr val="FF0000"/>
                </a:solidFill>
                <a:latin typeface="Brush Script MT" panose="03060802040406070304" pitchFamily="66" charset="0"/>
                <a:cs typeface="Courier New" panose="02070309020205020404" pitchFamily="49" charset="0"/>
              </a:rPr>
              <a:t>People are deemed responsible for their own health</a:t>
            </a:r>
            <a:r>
              <a:rPr lang="en-US" sz="2400" dirty="0">
                <a:solidFill>
                  <a:srgbClr val="FF0000"/>
                </a:solidFill>
                <a:latin typeface="Brush Script MT" panose="03060802040406070304" pitchFamily="66" charset="0"/>
                <a:cs typeface="Courier New" panose="02070309020205020404" pitchFamily="49" charset="0"/>
              </a:rPr>
              <a:t>. </a:t>
            </a:r>
            <a:endParaRPr lang="it-IT" sz="2000" dirty="0">
              <a:solidFill>
                <a:srgbClr val="FF0000"/>
              </a:solidFill>
              <a:latin typeface="Brush Script MT" panose="03060802040406070304" pitchFamily="66" charset="0"/>
              <a:cs typeface="Courier New" panose="02070309020205020404" pitchFamily="49" charset="0"/>
            </a:endParaRPr>
          </a:p>
        </p:txBody>
      </p:sp>
      <p:pic>
        <p:nvPicPr>
          <p:cNvPr id="6" name="Immagine 5">
            <a:extLst>
              <a:ext uri="{FF2B5EF4-FFF2-40B4-BE49-F238E27FC236}">
                <a16:creationId xmlns:a16="http://schemas.microsoft.com/office/drawing/2014/main" id="{CBBC1FF4-471A-6808-7BB1-ADCF2D129B2E}"/>
              </a:ext>
            </a:extLst>
          </p:cNvPr>
          <p:cNvPicPr>
            <a:picLocks noChangeAspect="1"/>
          </p:cNvPicPr>
          <p:nvPr/>
        </p:nvPicPr>
        <p:blipFill rotWithShape="1">
          <a:blip r:embed="rId2"/>
          <a:srcRect b="20421"/>
          <a:stretch/>
        </p:blipFill>
        <p:spPr>
          <a:xfrm>
            <a:off x="2582076" y="198782"/>
            <a:ext cx="7027846" cy="2077279"/>
          </a:xfrm>
          <a:prstGeom prst="rect">
            <a:avLst/>
          </a:prstGeom>
        </p:spPr>
      </p:pic>
      <p:sp>
        <p:nvSpPr>
          <p:cNvPr id="7" name="CasellaDiTesto 6">
            <a:extLst>
              <a:ext uri="{FF2B5EF4-FFF2-40B4-BE49-F238E27FC236}">
                <a16:creationId xmlns:a16="http://schemas.microsoft.com/office/drawing/2014/main" id="{E81B5290-DA2C-B735-26CF-4AA8068775CA}"/>
              </a:ext>
            </a:extLst>
          </p:cNvPr>
          <p:cNvSpPr txBox="1"/>
          <p:nvPr/>
        </p:nvSpPr>
        <p:spPr>
          <a:xfrm>
            <a:off x="0" y="6642556"/>
            <a:ext cx="11797748" cy="184666"/>
          </a:xfrm>
          <a:prstGeom prst="rect">
            <a:avLst/>
          </a:prstGeom>
          <a:noFill/>
        </p:spPr>
        <p:txBody>
          <a:bodyPr wrap="square" rtlCol="0">
            <a:spAutoFit/>
          </a:bodyPr>
          <a:lstStyle/>
          <a:p>
            <a:r>
              <a:rPr lang="en-US" sz="600" kern="100" dirty="0" err="1">
                <a:effectLst/>
                <a:latin typeface="Courier New" panose="02070309020205020404" pitchFamily="49" charset="0"/>
                <a:ea typeface="Times New Roman" panose="02020603050405020304" pitchFamily="18" charset="0"/>
                <a:cs typeface="Courier New" panose="02070309020205020404" pitchFamily="49" charset="0"/>
              </a:rPr>
              <a:t>Grønning</a:t>
            </a:r>
            <a:r>
              <a:rPr lang="en-US" sz="600" kern="100" dirty="0">
                <a:effectLst/>
                <a:latin typeface="Courier New" panose="02070309020205020404" pitchFamily="49" charset="0"/>
                <a:ea typeface="Times New Roman" panose="02020603050405020304" pitchFamily="18" charset="0"/>
                <a:cs typeface="Courier New" panose="02070309020205020404" pitchFamily="49" charset="0"/>
              </a:rPr>
              <a:t>, I., </a:t>
            </a:r>
            <a:r>
              <a:rPr lang="en-US" sz="600" kern="100" dirty="0" err="1">
                <a:effectLst/>
                <a:latin typeface="Courier New" panose="02070309020205020404" pitchFamily="49" charset="0"/>
                <a:ea typeface="Times New Roman" panose="02020603050405020304" pitchFamily="18" charset="0"/>
                <a:cs typeface="Courier New" panose="02070309020205020404" pitchFamily="49" charset="0"/>
              </a:rPr>
              <a:t>Scambler</a:t>
            </a:r>
            <a:r>
              <a:rPr lang="en-US" sz="600" kern="100" dirty="0">
                <a:effectLst/>
                <a:latin typeface="Courier New" panose="02070309020205020404" pitchFamily="49" charset="0"/>
                <a:ea typeface="Times New Roman" panose="02020603050405020304" pitchFamily="18" charset="0"/>
                <a:cs typeface="Courier New" panose="02070309020205020404" pitchFamily="49" charset="0"/>
              </a:rPr>
              <a:t>, G., &amp; </a:t>
            </a:r>
            <a:r>
              <a:rPr lang="en-US" sz="600" kern="100" dirty="0" err="1">
                <a:effectLst/>
                <a:latin typeface="Courier New" panose="02070309020205020404" pitchFamily="49" charset="0"/>
                <a:ea typeface="Times New Roman" panose="02020603050405020304" pitchFamily="18" charset="0"/>
                <a:cs typeface="Courier New" panose="02070309020205020404" pitchFamily="49" charset="0"/>
              </a:rPr>
              <a:t>Tjora</a:t>
            </a:r>
            <a:r>
              <a:rPr lang="en-US" sz="600" kern="100" dirty="0">
                <a:effectLst/>
                <a:latin typeface="Courier New" panose="02070309020205020404" pitchFamily="49" charset="0"/>
                <a:ea typeface="Times New Roman" panose="02020603050405020304" pitchFamily="18" charset="0"/>
                <a:cs typeface="Courier New" panose="02070309020205020404" pitchFamily="49" charset="0"/>
              </a:rPr>
              <a:t>, A. (2013). From fatness to badness: The modern morality of obesity. </a:t>
            </a:r>
            <a:r>
              <a:rPr lang="en-US" sz="600" i="1" kern="100" dirty="0">
                <a:effectLst/>
                <a:latin typeface="Courier New" panose="02070309020205020404" pitchFamily="49" charset="0"/>
                <a:ea typeface="Times New Roman" panose="02020603050405020304" pitchFamily="18" charset="0"/>
                <a:cs typeface="Courier New" panose="02070309020205020404" pitchFamily="49" charset="0"/>
              </a:rPr>
              <a:t>Health: An Interdisciplinary Journal for the Social Study of Health, Illness and Medicine</a:t>
            </a:r>
            <a:r>
              <a:rPr lang="en-US" sz="600" kern="100" dirty="0">
                <a:effectLst/>
                <a:latin typeface="Courier New" panose="02070309020205020404" pitchFamily="49" charset="0"/>
                <a:ea typeface="Times New Roman" panose="02020603050405020304" pitchFamily="18" charset="0"/>
                <a:cs typeface="Courier New" panose="02070309020205020404" pitchFamily="49" charset="0"/>
              </a:rPr>
              <a:t>, </a:t>
            </a:r>
            <a:r>
              <a:rPr lang="en-US" sz="600" i="1" kern="100" dirty="0">
                <a:effectLst/>
                <a:latin typeface="Courier New" panose="02070309020205020404" pitchFamily="49" charset="0"/>
                <a:ea typeface="Times New Roman" panose="02020603050405020304" pitchFamily="18" charset="0"/>
                <a:cs typeface="Courier New" panose="02070309020205020404" pitchFamily="49" charset="0"/>
              </a:rPr>
              <a:t>17</a:t>
            </a:r>
            <a:r>
              <a:rPr lang="en-US" sz="600" kern="100" dirty="0">
                <a:effectLst/>
                <a:latin typeface="Courier New" panose="02070309020205020404" pitchFamily="49" charset="0"/>
                <a:ea typeface="Times New Roman" panose="02020603050405020304" pitchFamily="18" charset="0"/>
                <a:cs typeface="Courier New" panose="02070309020205020404" pitchFamily="49" charset="0"/>
              </a:rPr>
              <a:t>(3), 266–283. https://doi.org/10.1177/1363459312447254</a:t>
            </a:r>
            <a:endParaRPr lang="it-IT" sz="600" kern="100" dirty="0">
              <a:effectLst/>
              <a:latin typeface="Courier New" panose="02070309020205020404" pitchFamily="49" charset="0"/>
              <a:ea typeface="Calibri" panose="020F0502020204030204" pitchFamily="34" charset="0"/>
              <a:cs typeface="Courier New" panose="02070309020205020404" pitchFamily="49" charset="0"/>
            </a:endParaRPr>
          </a:p>
        </p:txBody>
      </p:sp>
    </p:spTree>
    <p:extLst>
      <p:ext uri="{BB962C8B-B14F-4D97-AF65-F5344CB8AC3E}">
        <p14:creationId xmlns:p14="http://schemas.microsoft.com/office/powerpoint/2010/main" val="4239672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C35C242-CBE6-81F1-6C68-B810AE188D9E}"/>
              </a:ext>
            </a:extLst>
          </p:cNvPr>
          <p:cNvSpPr txBox="1"/>
          <p:nvPr/>
        </p:nvSpPr>
        <p:spPr>
          <a:xfrm>
            <a:off x="4418975" y="497075"/>
            <a:ext cx="3354049" cy="707886"/>
          </a:xfrm>
          <a:prstGeom prst="rect">
            <a:avLst/>
          </a:prstGeom>
          <a:noFill/>
        </p:spPr>
        <p:txBody>
          <a:bodyPr wrap="square">
            <a:spAutoFit/>
          </a:bodyPr>
          <a:lstStyle/>
          <a:p>
            <a:pPr algn="ctr"/>
            <a:r>
              <a:rPr lang="it-IT" sz="4000" kern="100" dirty="0">
                <a:solidFill>
                  <a:srgbClr val="000000"/>
                </a:solidFill>
                <a:effectLst/>
                <a:latin typeface="Brush Script MT" panose="03060802040406070304" pitchFamily="66" charset="0"/>
                <a:ea typeface="Calibri" panose="020F0502020204030204" pitchFamily="34" charset="0"/>
                <a:cs typeface="Courier New" panose="02070309020205020404" pitchFamily="49" charset="0"/>
              </a:rPr>
              <a:t>Leptina</a:t>
            </a:r>
            <a:endParaRPr lang="it-IT" sz="4000" dirty="0">
              <a:latin typeface="Brush Script MT" panose="03060802040406070304" pitchFamily="66" charset="0"/>
              <a:cs typeface="Courier New" panose="02070309020205020404" pitchFamily="49" charset="0"/>
            </a:endParaRPr>
          </a:p>
        </p:txBody>
      </p:sp>
      <p:pic>
        <p:nvPicPr>
          <p:cNvPr id="6" name="Immagine 5">
            <a:extLst>
              <a:ext uri="{FF2B5EF4-FFF2-40B4-BE49-F238E27FC236}">
                <a16:creationId xmlns:a16="http://schemas.microsoft.com/office/drawing/2014/main" id="{8EB50363-A452-F02E-4F41-4CE11469B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537" y="2414517"/>
            <a:ext cx="2028967" cy="2028967"/>
          </a:xfrm>
          <a:prstGeom prst="rect">
            <a:avLst/>
          </a:prstGeom>
        </p:spPr>
      </p:pic>
      <p:sp>
        <p:nvSpPr>
          <p:cNvPr id="10" name="CasellaDiTesto 9">
            <a:extLst>
              <a:ext uri="{FF2B5EF4-FFF2-40B4-BE49-F238E27FC236}">
                <a16:creationId xmlns:a16="http://schemas.microsoft.com/office/drawing/2014/main" id="{0B3CF96B-9BB2-CC80-1FAA-A4A90399B9A7}"/>
              </a:ext>
            </a:extLst>
          </p:cNvPr>
          <p:cNvSpPr txBox="1"/>
          <p:nvPr/>
        </p:nvSpPr>
        <p:spPr>
          <a:xfrm>
            <a:off x="4418975" y="2506888"/>
            <a:ext cx="7522816" cy="523220"/>
          </a:xfrm>
          <a:prstGeom prst="rect">
            <a:avLst/>
          </a:prstGeom>
          <a:noFill/>
          <a:scene3d>
            <a:camera prst="orthographicFront"/>
            <a:lightRig rig="threePt" dir="t"/>
          </a:scene3d>
          <a:sp3d>
            <a:bevelB w="152400"/>
          </a:sp3d>
        </p:spPr>
        <p:txBody>
          <a:bodyPr wrap="square">
            <a:spAutoFit/>
          </a:bodyPr>
          <a:lstStyle/>
          <a:p>
            <a:pPr marL="228600" algn="just">
              <a:spcAft>
                <a:spcPts val="800"/>
              </a:spcAft>
            </a:pPr>
            <a:r>
              <a:rPr lang="it-IT"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sua espressione è regolata da insulina, glucocorticoidi, fattore di trascrizione FOS-like </a:t>
            </a:r>
            <a:r>
              <a:rPr lang="it-IT"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antigen</a:t>
            </a:r>
            <a:r>
              <a:rPr lang="it-IT"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 (FOSL2) e la leptina stessa. </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12" name="CasellaDiTesto 11">
            <a:extLst>
              <a:ext uri="{FF2B5EF4-FFF2-40B4-BE49-F238E27FC236}">
                <a16:creationId xmlns:a16="http://schemas.microsoft.com/office/drawing/2014/main" id="{F6774F1C-A807-8F1F-B873-555E99243C76}"/>
              </a:ext>
            </a:extLst>
          </p:cNvPr>
          <p:cNvSpPr txBox="1"/>
          <p:nvPr/>
        </p:nvSpPr>
        <p:spPr>
          <a:xfrm>
            <a:off x="4418975" y="3517854"/>
            <a:ext cx="7522816" cy="543162"/>
          </a:xfrm>
          <a:prstGeom prst="rect">
            <a:avLst/>
          </a:prstGeom>
          <a:noFill/>
          <a:scene3d>
            <a:camera prst="orthographicFront"/>
            <a:lightRig rig="threePt" dir="t"/>
          </a:scene3d>
          <a:sp3d>
            <a:bevelB w="152400"/>
          </a:sp3d>
        </p:spPr>
        <p:txBody>
          <a:bodyPr wrap="square">
            <a:spAutoFit/>
          </a:bodyPr>
          <a:lstStyle/>
          <a:p>
            <a:pPr marL="228600" algn="just">
              <a:lnSpc>
                <a:spcPct val="107000"/>
              </a:lnSpc>
              <a:spcAft>
                <a:spcPts val="800"/>
              </a:spcAft>
            </a:pPr>
            <a:r>
              <a:rPr lang="it-IT"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livelli di leptina circolante sono direttamente proporzionali alla massa grassa e fluttuano in base allo stato nutrizionale, calando nei momenti di digiuno.</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14" name="CasellaDiTesto 13">
            <a:extLst>
              <a:ext uri="{FF2B5EF4-FFF2-40B4-BE49-F238E27FC236}">
                <a16:creationId xmlns:a16="http://schemas.microsoft.com/office/drawing/2014/main" id="{BD22570F-38BB-A181-06DA-41E8B37ED15F}"/>
              </a:ext>
            </a:extLst>
          </p:cNvPr>
          <p:cNvSpPr txBox="1"/>
          <p:nvPr/>
        </p:nvSpPr>
        <p:spPr>
          <a:xfrm>
            <a:off x="4418974" y="4550756"/>
            <a:ext cx="7522816" cy="312650"/>
          </a:xfrm>
          <a:prstGeom prst="rect">
            <a:avLst/>
          </a:prstGeom>
          <a:noFill/>
          <a:scene3d>
            <a:camera prst="orthographicFront"/>
            <a:lightRig rig="threePt" dir="t"/>
          </a:scene3d>
          <a:sp3d>
            <a:bevelB w="152400"/>
          </a:sp3d>
        </p:spPr>
        <p:txBody>
          <a:bodyPr wrap="square">
            <a:spAutoFit/>
          </a:bodyPr>
          <a:lstStyle/>
          <a:p>
            <a:pPr marL="228600" algn="just">
              <a:lnSpc>
                <a:spcPct val="107000"/>
              </a:lnSpc>
              <a:spcAft>
                <a:spcPts val="800"/>
              </a:spcAft>
            </a:pPr>
            <a:r>
              <a:rPr lang="it-IT"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 leptina si lega al rispettivo recettore ipotalamico (</a:t>
            </a:r>
            <a:r>
              <a:rPr lang="it-IT" sz="1400"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LEPRb</a:t>
            </a:r>
            <a:r>
              <a:rPr lang="it-IT"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provocando un calo nell’appetito.</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15" name="CasellaDiTesto 14">
            <a:extLst>
              <a:ext uri="{FF2B5EF4-FFF2-40B4-BE49-F238E27FC236}">
                <a16:creationId xmlns:a16="http://schemas.microsoft.com/office/drawing/2014/main" id="{B45EEB8D-9CD5-1B8D-293A-C26C9E4341B2}"/>
              </a:ext>
            </a:extLst>
          </p:cNvPr>
          <p:cNvSpPr txBox="1"/>
          <p:nvPr/>
        </p:nvSpPr>
        <p:spPr>
          <a:xfrm>
            <a:off x="4418974" y="1770573"/>
            <a:ext cx="7522816" cy="307777"/>
          </a:xfrm>
          <a:prstGeom prst="rect">
            <a:avLst/>
          </a:prstGeom>
          <a:noFill/>
          <a:scene3d>
            <a:camera prst="orthographicFront"/>
            <a:lightRig rig="threePt" dir="t"/>
          </a:scene3d>
          <a:sp3d>
            <a:bevelB w="152400"/>
          </a:sp3d>
        </p:spPr>
        <p:txBody>
          <a:bodyPr wrap="square">
            <a:spAutoFit/>
          </a:bodyPr>
          <a:lstStyle/>
          <a:p>
            <a:pPr marL="228600" algn="just">
              <a:spcAft>
                <a:spcPts val="800"/>
              </a:spcAft>
            </a:pPr>
            <a:r>
              <a:rPr lang="it-IT" sz="14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Polipeptide prodotto principalmente dal tessuto adiposo bianco. </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16" name="CasellaDiTesto 15">
            <a:extLst>
              <a:ext uri="{FF2B5EF4-FFF2-40B4-BE49-F238E27FC236}">
                <a16:creationId xmlns:a16="http://schemas.microsoft.com/office/drawing/2014/main" id="{2B7167DE-FB33-5261-26DC-ADEC337669B6}"/>
              </a:ext>
            </a:extLst>
          </p:cNvPr>
          <p:cNvSpPr txBox="1"/>
          <p:nvPr/>
        </p:nvSpPr>
        <p:spPr>
          <a:xfrm>
            <a:off x="3822197" y="6052152"/>
            <a:ext cx="4547604" cy="523220"/>
          </a:xfrm>
          <a:prstGeom prst="rect">
            <a:avLst/>
          </a:prstGeom>
          <a:noFill/>
        </p:spPr>
        <p:txBody>
          <a:bodyPr wrap="square">
            <a:spAutoFit/>
          </a:bodyPr>
          <a:lstStyle/>
          <a:p>
            <a:pPr algn="ctr"/>
            <a:r>
              <a:rPr lang="it-IT" sz="2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LEPTINO-RESISTENZA</a:t>
            </a:r>
            <a:endParaRPr lang="it-IT"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6698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80B9EB8-F65E-95FD-BDA7-C1F8D472251F}"/>
              </a:ext>
            </a:extLst>
          </p:cNvPr>
          <p:cNvSpPr txBox="1"/>
          <p:nvPr/>
        </p:nvSpPr>
        <p:spPr>
          <a:xfrm>
            <a:off x="0" y="5733140"/>
            <a:ext cx="2322317" cy="1124860"/>
          </a:xfrm>
          <a:prstGeom prst="rect">
            <a:avLst/>
          </a:prstGeom>
          <a:noFill/>
        </p:spPr>
        <p:txBody>
          <a:bodyPr wrap="square">
            <a:spAutoFit/>
          </a:bodyPr>
          <a:lstStyle/>
          <a:p>
            <a:pPr indent="-304800">
              <a:lnSpc>
                <a:spcPct val="107000"/>
              </a:lnSpc>
              <a:spcAft>
                <a:spcPts val="800"/>
              </a:spcAft>
            </a:pPr>
            <a:r>
              <a:rPr lang="en-US" sz="700" kern="100" dirty="0">
                <a:effectLst/>
                <a:latin typeface="Calibri" panose="020F0502020204030204" pitchFamily="34" charset="0"/>
                <a:ea typeface="Calibri" panose="020F0502020204030204" pitchFamily="34" charset="0"/>
                <a:cs typeface="Calibri" panose="020F0502020204030204" pitchFamily="34" charset="0"/>
              </a:rPr>
              <a:t>Speakman, J. R., </a:t>
            </a:r>
            <a:r>
              <a:rPr lang="en-US" sz="700" kern="100" dirty="0" err="1">
                <a:effectLst/>
                <a:latin typeface="Calibri" panose="020F0502020204030204" pitchFamily="34" charset="0"/>
                <a:ea typeface="Calibri" panose="020F0502020204030204" pitchFamily="34" charset="0"/>
                <a:cs typeface="Calibri" panose="020F0502020204030204" pitchFamily="34" charset="0"/>
              </a:rPr>
              <a:t>Levitsky</a:t>
            </a:r>
            <a:r>
              <a:rPr lang="en-US" sz="700" kern="100" dirty="0">
                <a:effectLst/>
                <a:latin typeface="Calibri" panose="020F0502020204030204" pitchFamily="34" charset="0"/>
                <a:ea typeface="Calibri" panose="020F0502020204030204" pitchFamily="34" charset="0"/>
                <a:cs typeface="Calibri" panose="020F0502020204030204" pitchFamily="34" charset="0"/>
              </a:rPr>
              <a:t>, D. A., Allison, D. B., Bray, M. S., de Castro, J. M., Clegg, D. J., Clapham, J. C., </a:t>
            </a:r>
            <a:r>
              <a:rPr lang="en-US" sz="700" kern="100" dirty="0" err="1">
                <a:effectLst/>
                <a:latin typeface="Calibri" panose="020F0502020204030204" pitchFamily="34" charset="0"/>
                <a:ea typeface="Calibri" panose="020F0502020204030204" pitchFamily="34" charset="0"/>
                <a:cs typeface="Calibri" panose="020F0502020204030204" pitchFamily="34" charset="0"/>
              </a:rPr>
              <a:t>Dulloo</a:t>
            </a:r>
            <a:r>
              <a:rPr lang="en-US" sz="700" kern="100" dirty="0">
                <a:effectLst/>
                <a:latin typeface="Calibri" panose="020F0502020204030204" pitchFamily="34" charset="0"/>
                <a:ea typeface="Calibri" panose="020F0502020204030204" pitchFamily="34" charset="0"/>
                <a:cs typeface="Calibri" panose="020F0502020204030204" pitchFamily="34" charset="0"/>
              </a:rPr>
              <a:t>, A. G., </a:t>
            </a:r>
            <a:r>
              <a:rPr lang="en-US" sz="700" kern="100" dirty="0" err="1">
                <a:effectLst/>
                <a:latin typeface="Calibri" panose="020F0502020204030204" pitchFamily="34" charset="0"/>
                <a:ea typeface="Calibri" panose="020F0502020204030204" pitchFamily="34" charset="0"/>
                <a:cs typeface="Calibri" panose="020F0502020204030204" pitchFamily="34" charset="0"/>
              </a:rPr>
              <a:t>Gruer</a:t>
            </a:r>
            <a:r>
              <a:rPr lang="en-US" sz="700" kern="100" dirty="0">
                <a:effectLst/>
                <a:latin typeface="Calibri" panose="020F0502020204030204" pitchFamily="34" charset="0"/>
                <a:ea typeface="Calibri" panose="020F0502020204030204" pitchFamily="34" charset="0"/>
                <a:cs typeface="Calibri" panose="020F0502020204030204" pitchFamily="34" charset="0"/>
              </a:rPr>
              <a:t>, L., Haw, S., </a:t>
            </a:r>
            <a:r>
              <a:rPr lang="en-US" sz="700" kern="100" dirty="0" err="1">
                <a:effectLst/>
                <a:latin typeface="Calibri" panose="020F0502020204030204" pitchFamily="34" charset="0"/>
                <a:ea typeface="Calibri" panose="020F0502020204030204" pitchFamily="34" charset="0"/>
                <a:cs typeface="Calibri" panose="020F0502020204030204" pitchFamily="34" charset="0"/>
              </a:rPr>
              <a:t>Hebebrand</a:t>
            </a:r>
            <a:r>
              <a:rPr lang="en-US" sz="700" kern="100" dirty="0">
                <a:effectLst/>
                <a:latin typeface="Calibri" panose="020F0502020204030204" pitchFamily="34" charset="0"/>
                <a:ea typeface="Calibri" panose="020F0502020204030204" pitchFamily="34" charset="0"/>
                <a:cs typeface="Calibri" panose="020F0502020204030204" pitchFamily="34" charset="0"/>
              </a:rPr>
              <a:t>, J., Hetherington, M. M., Higgs, S., </a:t>
            </a:r>
            <a:r>
              <a:rPr lang="en-US" sz="700" kern="100" dirty="0" err="1">
                <a:effectLst/>
                <a:latin typeface="Calibri" panose="020F0502020204030204" pitchFamily="34" charset="0"/>
                <a:ea typeface="Calibri" panose="020F0502020204030204" pitchFamily="34" charset="0"/>
                <a:cs typeface="Calibri" panose="020F0502020204030204" pitchFamily="34" charset="0"/>
              </a:rPr>
              <a:t>Jebb</a:t>
            </a:r>
            <a:r>
              <a:rPr lang="en-US" sz="700" kern="100" dirty="0">
                <a:effectLst/>
                <a:latin typeface="Calibri" panose="020F0502020204030204" pitchFamily="34" charset="0"/>
                <a:ea typeface="Calibri" panose="020F0502020204030204" pitchFamily="34" charset="0"/>
                <a:cs typeface="Calibri" panose="020F0502020204030204" pitchFamily="34" charset="0"/>
              </a:rPr>
              <a:t>, S. A., Loos, R. J. F., Luckman, S., Luke, A., Mohammed-Ali, V., </a:t>
            </a:r>
            <a:r>
              <a:rPr lang="en-US" sz="700" kern="100" dirty="0" err="1">
                <a:effectLst/>
                <a:latin typeface="Calibri" panose="020F0502020204030204" pitchFamily="34" charset="0"/>
                <a:ea typeface="Calibri" panose="020F0502020204030204" pitchFamily="34" charset="0"/>
                <a:cs typeface="Calibri" panose="020F0502020204030204" pitchFamily="34" charset="0"/>
              </a:rPr>
              <a:t>O’Rahilly</a:t>
            </a:r>
            <a:r>
              <a:rPr lang="en-US" sz="700" kern="100" dirty="0">
                <a:effectLst/>
                <a:latin typeface="Calibri" panose="020F0502020204030204" pitchFamily="34" charset="0"/>
                <a:ea typeface="Calibri" panose="020F0502020204030204" pitchFamily="34" charset="0"/>
                <a:cs typeface="Calibri" panose="020F0502020204030204" pitchFamily="34" charset="0"/>
              </a:rPr>
              <a:t>, S., … </a:t>
            </a:r>
            <a:r>
              <a:rPr lang="en-US" sz="700" kern="100" dirty="0" err="1">
                <a:effectLst/>
                <a:latin typeface="Calibri" panose="020F0502020204030204" pitchFamily="34" charset="0"/>
                <a:ea typeface="Calibri" panose="020F0502020204030204" pitchFamily="34" charset="0"/>
                <a:cs typeface="Calibri" panose="020F0502020204030204" pitchFamily="34" charset="0"/>
              </a:rPr>
              <a:t>Westerterp-Plantenga</a:t>
            </a:r>
            <a:r>
              <a:rPr lang="en-US" sz="700" kern="100" dirty="0">
                <a:effectLst/>
                <a:latin typeface="Calibri" panose="020F0502020204030204" pitchFamily="34" charset="0"/>
                <a:ea typeface="Calibri" panose="020F0502020204030204" pitchFamily="34" charset="0"/>
                <a:cs typeface="Calibri" panose="020F0502020204030204" pitchFamily="34" charset="0"/>
              </a:rPr>
              <a:t>, M. S. (2011). Set points, settling points and some alternative models: theoretical options to understand how genes and environments combine to regulate body adiposity. </a:t>
            </a:r>
            <a:r>
              <a:rPr lang="it-IT" sz="700" i="1" kern="100" dirty="0" err="1">
                <a:effectLst/>
                <a:latin typeface="Calibri" panose="020F0502020204030204" pitchFamily="34" charset="0"/>
                <a:ea typeface="Calibri" panose="020F0502020204030204" pitchFamily="34" charset="0"/>
                <a:cs typeface="Calibri" panose="020F0502020204030204" pitchFamily="34" charset="0"/>
              </a:rPr>
              <a:t>Disease</a:t>
            </a:r>
            <a:r>
              <a:rPr lang="it-IT" sz="700" i="1" kern="100" dirty="0">
                <a:effectLst/>
                <a:latin typeface="Calibri" panose="020F0502020204030204" pitchFamily="34" charset="0"/>
                <a:ea typeface="Calibri" panose="020F0502020204030204" pitchFamily="34" charset="0"/>
                <a:cs typeface="Calibri" panose="020F0502020204030204" pitchFamily="34" charset="0"/>
              </a:rPr>
              <a:t> Models &amp; </a:t>
            </a:r>
            <a:r>
              <a:rPr lang="it-IT" sz="700" i="1" kern="100" dirty="0" err="1">
                <a:effectLst/>
                <a:latin typeface="Calibri" panose="020F0502020204030204" pitchFamily="34" charset="0"/>
                <a:ea typeface="Calibri" panose="020F0502020204030204" pitchFamily="34" charset="0"/>
                <a:cs typeface="Calibri" panose="020F0502020204030204" pitchFamily="34" charset="0"/>
              </a:rPr>
              <a:t>Mechanisms</a:t>
            </a:r>
            <a:r>
              <a:rPr lang="it-IT" sz="700" kern="100" dirty="0">
                <a:effectLst/>
                <a:latin typeface="Calibri" panose="020F0502020204030204" pitchFamily="34" charset="0"/>
                <a:ea typeface="Calibri" panose="020F0502020204030204" pitchFamily="34" charset="0"/>
                <a:cs typeface="Calibri" panose="020F0502020204030204" pitchFamily="34" charset="0"/>
              </a:rPr>
              <a:t>,</a:t>
            </a:r>
          </a:p>
        </p:txBody>
      </p:sp>
      <p:pic>
        <p:nvPicPr>
          <p:cNvPr id="5" name="Immagine 4">
            <a:extLst>
              <a:ext uri="{FF2B5EF4-FFF2-40B4-BE49-F238E27FC236}">
                <a16:creationId xmlns:a16="http://schemas.microsoft.com/office/drawing/2014/main" id="{715D63E3-4E44-24B1-F67E-80F8D9740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129"/>
            <a:ext cx="12192000" cy="4177742"/>
          </a:xfrm>
          <a:prstGeom prst="rect">
            <a:avLst/>
          </a:prstGeom>
        </p:spPr>
      </p:pic>
      <p:sp>
        <p:nvSpPr>
          <p:cNvPr id="6" name="CasellaDiTesto 5">
            <a:extLst>
              <a:ext uri="{FF2B5EF4-FFF2-40B4-BE49-F238E27FC236}">
                <a16:creationId xmlns:a16="http://schemas.microsoft.com/office/drawing/2014/main" id="{AFAB738C-D929-2104-EE4C-529B910ED330}"/>
              </a:ext>
            </a:extLst>
          </p:cNvPr>
          <p:cNvSpPr txBox="1"/>
          <p:nvPr/>
        </p:nvSpPr>
        <p:spPr>
          <a:xfrm>
            <a:off x="1768317" y="380505"/>
            <a:ext cx="8655367" cy="584775"/>
          </a:xfrm>
          <a:prstGeom prst="rect">
            <a:avLst/>
          </a:prstGeom>
          <a:noFill/>
        </p:spPr>
        <p:txBody>
          <a:bodyPr wrap="square">
            <a:spAutoFit/>
          </a:bodyPr>
          <a:lstStyle/>
          <a:p>
            <a:pPr algn="ctr"/>
            <a:r>
              <a:rPr lang="en-US" sz="3200" b="1" dirty="0">
                <a:latin typeface="Brush Script MT" panose="03060802040406070304" pitchFamily="66" charset="0"/>
                <a:cs typeface="Courier New" panose="02070309020205020404" pitchFamily="49" charset="0"/>
              </a:rPr>
              <a:t>The </a:t>
            </a:r>
            <a:r>
              <a:rPr lang="en-US" sz="3200" b="1" dirty="0" err="1">
                <a:latin typeface="Brush Script MT" panose="03060802040406070304" pitchFamily="66" charset="0"/>
                <a:cs typeface="Courier New" panose="02070309020205020404" pitchFamily="49" charset="0"/>
              </a:rPr>
              <a:t>Lipostatic</a:t>
            </a:r>
            <a:r>
              <a:rPr lang="en-US" sz="3200" b="1" dirty="0">
                <a:latin typeface="Brush Script MT" panose="03060802040406070304" pitchFamily="66" charset="0"/>
                <a:cs typeface="Courier New" panose="02070309020205020404" pitchFamily="49" charset="0"/>
              </a:rPr>
              <a:t> Model</a:t>
            </a:r>
            <a:endParaRPr lang="it-IT" sz="3200" b="1" dirty="0">
              <a:latin typeface="Brush Script MT" panose="03060802040406070304" pitchFamily="66" charset="0"/>
              <a:cs typeface="Courier New" panose="02070309020205020404" pitchFamily="49" charset="0"/>
            </a:endParaRPr>
          </a:p>
        </p:txBody>
      </p:sp>
    </p:spTree>
    <p:extLst>
      <p:ext uri="{BB962C8B-B14F-4D97-AF65-F5344CB8AC3E}">
        <p14:creationId xmlns:p14="http://schemas.microsoft.com/office/powerpoint/2010/main" val="170312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42DF7D5-D94A-5ECE-8BBB-4F612C640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567" y="749837"/>
            <a:ext cx="9202866" cy="5358326"/>
          </a:xfrm>
          <a:prstGeom prst="rect">
            <a:avLst/>
          </a:prstGeom>
        </p:spPr>
      </p:pic>
      <p:sp>
        <p:nvSpPr>
          <p:cNvPr id="5" name="CasellaDiTesto 4">
            <a:extLst>
              <a:ext uri="{FF2B5EF4-FFF2-40B4-BE49-F238E27FC236}">
                <a16:creationId xmlns:a16="http://schemas.microsoft.com/office/drawing/2014/main" id="{44566FE9-0C12-3754-8D55-0C45DC405429}"/>
              </a:ext>
            </a:extLst>
          </p:cNvPr>
          <p:cNvSpPr txBox="1"/>
          <p:nvPr/>
        </p:nvSpPr>
        <p:spPr>
          <a:xfrm>
            <a:off x="1768317" y="380505"/>
            <a:ext cx="8655367" cy="707886"/>
          </a:xfrm>
          <a:prstGeom prst="rect">
            <a:avLst/>
          </a:prstGeom>
          <a:noFill/>
        </p:spPr>
        <p:txBody>
          <a:bodyPr wrap="square">
            <a:spAutoFit/>
          </a:bodyPr>
          <a:lstStyle/>
          <a:p>
            <a:pPr algn="ctr"/>
            <a:r>
              <a:rPr lang="en-US" sz="4000" dirty="0">
                <a:latin typeface="Brush Script MT" panose="03060802040406070304" pitchFamily="66" charset="0"/>
                <a:cs typeface="Courier New" panose="02070309020205020404" pitchFamily="49" charset="0"/>
              </a:rPr>
              <a:t>The Dual Intervention Point Model</a:t>
            </a:r>
            <a:endParaRPr lang="it-IT" sz="4000" dirty="0">
              <a:latin typeface="Brush Script MT" panose="03060802040406070304" pitchFamily="66" charset="0"/>
              <a:cs typeface="Courier New" panose="02070309020205020404" pitchFamily="49" charset="0"/>
            </a:endParaRPr>
          </a:p>
        </p:txBody>
      </p:sp>
      <p:sp>
        <p:nvSpPr>
          <p:cNvPr id="6" name="CasellaDiTesto 5">
            <a:extLst>
              <a:ext uri="{FF2B5EF4-FFF2-40B4-BE49-F238E27FC236}">
                <a16:creationId xmlns:a16="http://schemas.microsoft.com/office/drawing/2014/main" id="{AB8F5568-4DA9-1191-230F-4547FF0157C5}"/>
              </a:ext>
            </a:extLst>
          </p:cNvPr>
          <p:cNvSpPr txBox="1"/>
          <p:nvPr/>
        </p:nvSpPr>
        <p:spPr>
          <a:xfrm>
            <a:off x="-1904" y="6652238"/>
            <a:ext cx="12193904" cy="205762"/>
          </a:xfrm>
          <a:prstGeom prst="rect">
            <a:avLst/>
          </a:prstGeom>
          <a:noFill/>
        </p:spPr>
        <p:txBody>
          <a:bodyPr wrap="square">
            <a:spAutoFit/>
          </a:bodyPr>
          <a:lstStyle/>
          <a:p>
            <a:pPr indent="-304800">
              <a:lnSpc>
                <a:spcPct val="107000"/>
              </a:lnSpc>
              <a:spcAft>
                <a:spcPts val="800"/>
              </a:spcAft>
            </a:pPr>
            <a:r>
              <a:rPr lang="en-US" sz="700" kern="100" dirty="0">
                <a:effectLst/>
                <a:latin typeface="Calibri" panose="020F0502020204030204" pitchFamily="34" charset="0"/>
                <a:ea typeface="Calibri" panose="020F0502020204030204" pitchFamily="34" charset="0"/>
                <a:cs typeface="Calibri" panose="020F0502020204030204" pitchFamily="34" charset="0"/>
              </a:rPr>
              <a:t>Speakman, J. R. et al. Set points, settling points and some alternative models: theoretical options to understand how genes and environments combine to regulate body adiposity. </a:t>
            </a:r>
            <a:r>
              <a:rPr lang="it-IT" sz="700" i="1" kern="100" dirty="0" err="1">
                <a:effectLst/>
                <a:latin typeface="Calibri" panose="020F0502020204030204" pitchFamily="34" charset="0"/>
                <a:ea typeface="Calibri" panose="020F0502020204030204" pitchFamily="34" charset="0"/>
                <a:cs typeface="Calibri" panose="020F0502020204030204" pitchFamily="34" charset="0"/>
              </a:rPr>
              <a:t>Disease</a:t>
            </a:r>
            <a:r>
              <a:rPr lang="it-IT" sz="700" i="1" kern="100" dirty="0">
                <a:effectLst/>
                <a:latin typeface="Calibri" panose="020F0502020204030204" pitchFamily="34" charset="0"/>
                <a:ea typeface="Calibri" panose="020F0502020204030204" pitchFamily="34" charset="0"/>
                <a:cs typeface="Calibri" panose="020F0502020204030204" pitchFamily="34" charset="0"/>
              </a:rPr>
              <a:t> Models &amp; </a:t>
            </a:r>
            <a:r>
              <a:rPr lang="it-IT" sz="700" i="1" kern="100" dirty="0" err="1">
                <a:effectLst/>
                <a:latin typeface="Calibri" panose="020F0502020204030204" pitchFamily="34" charset="0"/>
                <a:ea typeface="Calibri" panose="020F0502020204030204" pitchFamily="34" charset="0"/>
                <a:cs typeface="Calibri" panose="020F0502020204030204" pitchFamily="34" charset="0"/>
              </a:rPr>
              <a:t>Mechanisms</a:t>
            </a:r>
            <a:r>
              <a:rPr lang="it-IT" sz="700" i="1" kern="100" dirty="0">
                <a:effectLst/>
                <a:latin typeface="Calibri" panose="020F0502020204030204" pitchFamily="34" charset="0"/>
                <a:ea typeface="Calibri" panose="020F0502020204030204" pitchFamily="34" charset="0"/>
                <a:cs typeface="Calibri" panose="020F0502020204030204" pitchFamily="34" charset="0"/>
              </a:rPr>
              <a:t>, 2011</a:t>
            </a:r>
            <a:endParaRPr lang="it-IT" sz="7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0973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BDDDF"/>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7D9DA5F-5815-EE6C-3F7F-7192F733B0B7}"/>
              </a:ext>
            </a:extLst>
          </p:cNvPr>
          <p:cNvPicPr>
            <a:picLocks noChangeAspect="1"/>
          </p:cNvPicPr>
          <p:nvPr/>
        </p:nvPicPr>
        <p:blipFill rotWithShape="1">
          <a:blip r:embed="rId3">
            <a:extLst>
              <a:ext uri="{28A0092B-C50C-407E-A947-70E740481C1C}">
                <a14:useLocalDpi xmlns:a14="http://schemas.microsoft.com/office/drawing/2010/main" val="0"/>
              </a:ext>
            </a:extLst>
          </a:blip>
          <a:srcRect l="27688" t="2985" r="31167" b="3881"/>
          <a:stretch/>
        </p:blipFill>
        <p:spPr>
          <a:xfrm>
            <a:off x="3811433" y="235424"/>
            <a:ext cx="4039738" cy="6387153"/>
          </a:xfrm>
          <a:prstGeom prst="rect">
            <a:avLst/>
          </a:prstGeom>
        </p:spPr>
      </p:pic>
      <p:sp>
        <p:nvSpPr>
          <p:cNvPr id="6" name="CasellaDiTesto 5">
            <a:extLst>
              <a:ext uri="{FF2B5EF4-FFF2-40B4-BE49-F238E27FC236}">
                <a16:creationId xmlns:a16="http://schemas.microsoft.com/office/drawing/2014/main" id="{B3AE39B4-ADA6-505E-E8F1-9A9116E9DA85}"/>
              </a:ext>
            </a:extLst>
          </p:cNvPr>
          <p:cNvSpPr txBox="1"/>
          <p:nvPr/>
        </p:nvSpPr>
        <p:spPr>
          <a:xfrm>
            <a:off x="0" y="6641432"/>
            <a:ext cx="2358189" cy="219454"/>
          </a:xfrm>
          <a:prstGeom prst="rect">
            <a:avLst/>
          </a:prstGeom>
          <a:noFill/>
        </p:spPr>
        <p:txBody>
          <a:bodyPr wrap="square" rtlCol="0">
            <a:spAutoFit/>
          </a:bodyPr>
          <a:lstStyle/>
          <a:p>
            <a:r>
              <a:rPr lang="it-IT" sz="800" dirty="0">
                <a:latin typeface="Calibri" panose="020F0502020204030204" pitchFamily="34" charset="0"/>
                <a:ea typeface="Calibri" panose="020F0502020204030204" pitchFamily="34" charset="0"/>
                <a:cs typeface="Calibri" panose="020F0502020204030204" pitchFamily="34" charset="0"/>
              </a:rPr>
              <a:t>Illustrazione di Paola Romano, MD</a:t>
            </a:r>
          </a:p>
        </p:txBody>
      </p:sp>
      <p:sp>
        <p:nvSpPr>
          <p:cNvPr id="8" name="CasellaDiTesto 7">
            <a:extLst>
              <a:ext uri="{FF2B5EF4-FFF2-40B4-BE49-F238E27FC236}">
                <a16:creationId xmlns:a16="http://schemas.microsoft.com/office/drawing/2014/main" id="{54381AC4-4846-5C6D-3E38-A207DF42EF45}"/>
              </a:ext>
            </a:extLst>
          </p:cNvPr>
          <p:cNvSpPr txBox="1"/>
          <p:nvPr/>
        </p:nvSpPr>
        <p:spPr>
          <a:xfrm>
            <a:off x="97688" y="2956046"/>
            <a:ext cx="4521001" cy="830997"/>
          </a:xfrm>
          <a:prstGeom prst="rect">
            <a:avLst/>
          </a:prstGeom>
          <a:noFill/>
        </p:spPr>
        <p:txBody>
          <a:bodyPr wrap="square">
            <a:spAutoFit/>
          </a:bodyPr>
          <a:lstStyle/>
          <a:p>
            <a:pPr algn="just"/>
            <a:r>
              <a:rPr lang="it-IT" sz="1600" dirty="0">
                <a:latin typeface="Calibri" panose="020F0502020204030204" pitchFamily="34" charset="0"/>
                <a:ea typeface="Calibri" panose="020F0502020204030204" pitchFamily="34" charset="0"/>
                <a:cs typeface="Calibri" panose="020F0502020204030204" pitchFamily="34" charset="0"/>
              </a:rPr>
              <a:t>Rischio di obesità del nascituro aumentato del </a:t>
            </a:r>
            <a:r>
              <a:rPr lang="it-IT" sz="1600" b="1" dirty="0">
                <a:latin typeface="Calibri" panose="020F0502020204030204" pitchFamily="34" charset="0"/>
                <a:ea typeface="Calibri" panose="020F0502020204030204" pitchFamily="34" charset="0"/>
                <a:cs typeface="Calibri" panose="020F0502020204030204" pitchFamily="34" charset="0"/>
              </a:rPr>
              <a:t>264%</a:t>
            </a:r>
            <a:r>
              <a:rPr lang="it-IT" sz="1600" dirty="0">
                <a:latin typeface="Calibri" panose="020F0502020204030204" pitchFamily="34" charset="0"/>
                <a:ea typeface="Calibri" panose="020F0502020204030204" pitchFamily="34" charset="0"/>
                <a:cs typeface="Calibri" panose="020F0502020204030204" pitchFamily="34" charset="0"/>
              </a:rPr>
              <a:t> per le madri affette da obesità prima del concepimento.</a:t>
            </a:r>
          </a:p>
        </p:txBody>
      </p:sp>
      <p:sp>
        <p:nvSpPr>
          <p:cNvPr id="9" name="CasellaDiTesto 8">
            <a:extLst>
              <a:ext uri="{FF2B5EF4-FFF2-40B4-BE49-F238E27FC236}">
                <a16:creationId xmlns:a16="http://schemas.microsoft.com/office/drawing/2014/main" id="{D6040A9D-3DFF-00BC-8CCE-8747257BB072}"/>
              </a:ext>
            </a:extLst>
          </p:cNvPr>
          <p:cNvSpPr txBox="1"/>
          <p:nvPr/>
        </p:nvSpPr>
        <p:spPr>
          <a:xfrm>
            <a:off x="63028" y="810905"/>
            <a:ext cx="4912895" cy="1077218"/>
          </a:xfrm>
          <a:prstGeom prst="rect">
            <a:avLst/>
          </a:prstGeom>
          <a:noFill/>
        </p:spPr>
        <p:txBody>
          <a:bodyPr wrap="square">
            <a:spAutoFit/>
          </a:bodyPr>
          <a:lstStyle/>
          <a:p>
            <a:pPr algn="ctr"/>
            <a:r>
              <a:rPr lang="it-IT" sz="3200" b="1" dirty="0">
                <a:latin typeface="Brush Script MT" panose="03060802040406070304" pitchFamily="66" charset="0"/>
                <a:cs typeface="Courier New" panose="02070309020205020404" pitchFamily="49" charset="0"/>
              </a:rPr>
              <a:t>Trasmissione Intergenerazionale dell’Obesità</a:t>
            </a:r>
          </a:p>
        </p:txBody>
      </p:sp>
      <p:pic>
        <p:nvPicPr>
          <p:cNvPr id="10" name="Picture 2">
            <a:extLst>
              <a:ext uri="{FF2B5EF4-FFF2-40B4-BE49-F238E27FC236}">
                <a16:creationId xmlns:a16="http://schemas.microsoft.com/office/drawing/2014/main" id="{9396A8CB-2736-2D42-6A93-BFE8DC2E1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9404" y="989057"/>
            <a:ext cx="4335749" cy="4879886"/>
          </a:xfrm>
          <a:prstGeom prst="rect">
            <a:avLst/>
          </a:prstGeom>
        </p:spPr>
      </p:pic>
      <p:sp>
        <p:nvSpPr>
          <p:cNvPr id="11" name="TextBox 5">
            <a:extLst>
              <a:ext uri="{FF2B5EF4-FFF2-40B4-BE49-F238E27FC236}">
                <a16:creationId xmlns:a16="http://schemas.microsoft.com/office/drawing/2014/main" id="{8B942C33-5640-E7C6-89B4-630F06B9B099}"/>
              </a:ext>
            </a:extLst>
          </p:cNvPr>
          <p:cNvSpPr txBox="1"/>
          <p:nvPr/>
        </p:nvSpPr>
        <p:spPr>
          <a:xfrm>
            <a:off x="7642092" y="5868943"/>
            <a:ext cx="4414688" cy="338554"/>
          </a:xfrm>
          <a:prstGeom prst="rect">
            <a:avLst/>
          </a:prstGeom>
          <a:noFill/>
        </p:spPr>
        <p:txBody>
          <a:bodyPr wrap="square">
            <a:spAutoFit/>
          </a:bodyPr>
          <a:lstStyle/>
          <a:p>
            <a:r>
              <a:rPr lang="it-IT" sz="800" dirty="0" err="1">
                <a:effectLst/>
                <a:latin typeface="Calibri" panose="020F0502020204030204" pitchFamily="34" charset="0"/>
                <a:ea typeface="Calibri" panose="020F0502020204030204" pitchFamily="34" charset="0"/>
                <a:cs typeface="Calibri" panose="020F0502020204030204" pitchFamily="34" charset="0"/>
              </a:rPr>
              <a:t>Heslehurst</a:t>
            </a:r>
            <a:r>
              <a:rPr lang="it-IT" sz="800" dirty="0">
                <a:effectLst/>
                <a:latin typeface="Calibri" panose="020F0502020204030204" pitchFamily="34" charset="0"/>
                <a:ea typeface="Calibri" panose="020F0502020204030204" pitchFamily="34" charset="0"/>
                <a:cs typeface="Calibri" panose="020F0502020204030204" pitchFamily="34" charset="0"/>
              </a:rPr>
              <a:t> N, Vieira R, </a:t>
            </a:r>
            <a:r>
              <a:rPr lang="it-IT" sz="800" dirty="0" err="1">
                <a:effectLst/>
                <a:latin typeface="Calibri" panose="020F0502020204030204" pitchFamily="34" charset="0"/>
                <a:ea typeface="Calibri" panose="020F0502020204030204" pitchFamily="34" charset="0"/>
                <a:cs typeface="Calibri" panose="020F0502020204030204" pitchFamily="34" charset="0"/>
              </a:rPr>
              <a:t>Akhter</a:t>
            </a:r>
            <a:r>
              <a:rPr lang="it-IT" sz="800" dirty="0">
                <a:effectLst/>
                <a:latin typeface="Calibri" panose="020F0502020204030204" pitchFamily="34" charset="0"/>
                <a:ea typeface="Calibri" panose="020F0502020204030204" pitchFamily="34" charset="0"/>
                <a:cs typeface="Calibri" panose="020F0502020204030204" pitchFamily="34" charset="0"/>
              </a:rPr>
              <a:t> Z, Bailey H, </a:t>
            </a:r>
            <a:r>
              <a:rPr lang="it-IT" sz="800" dirty="0" err="1">
                <a:effectLst/>
                <a:latin typeface="Calibri" panose="020F0502020204030204" pitchFamily="34" charset="0"/>
                <a:ea typeface="Calibri" panose="020F0502020204030204" pitchFamily="34" charset="0"/>
                <a:cs typeface="Calibri" panose="020F0502020204030204" pitchFamily="34" charset="0"/>
              </a:rPr>
              <a:t>Slack</a:t>
            </a:r>
            <a:r>
              <a:rPr lang="it-IT" sz="800" dirty="0">
                <a:effectLst/>
                <a:latin typeface="Calibri" panose="020F0502020204030204" pitchFamily="34" charset="0"/>
                <a:ea typeface="Calibri" panose="020F0502020204030204" pitchFamily="34" charset="0"/>
                <a:cs typeface="Calibri" panose="020F0502020204030204" pitchFamily="34" charset="0"/>
              </a:rPr>
              <a:t> E, </a:t>
            </a:r>
            <a:r>
              <a:rPr lang="it-IT" sz="800" dirty="0" err="1">
                <a:effectLst/>
                <a:latin typeface="Calibri" panose="020F0502020204030204" pitchFamily="34" charset="0"/>
                <a:ea typeface="Calibri" panose="020F0502020204030204" pitchFamily="34" charset="0"/>
                <a:cs typeface="Calibri" panose="020F0502020204030204" pitchFamily="34" charset="0"/>
              </a:rPr>
              <a:t>Ngongalah</a:t>
            </a:r>
            <a:r>
              <a:rPr lang="it-IT" sz="800" dirty="0">
                <a:effectLst/>
                <a:latin typeface="Calibri" panose="020F0502020204030204" pitchFamily="34" charset="0"/>
                <a:ea typeface="Calibri" panose="020F0502020204030204" pitchFamily="34" charset="0"/>
                <a:cs typeface="Calibri" panose="020F0502020204030204" pitchFamily="34" charset="0"/>
              </a:rPr>
              <a:t> L, et al. </a:t>
            </a:r>
            <a:r>
              <a:rPr lang="en-US" sz="800" dirty="0">
                <a:effectLst/>
                <a:latin typeface="Calibri" panose="020F0502020204030204" pitchFamily="34" charset="0"/>
                <a:ea typeface="Calibri" panose="020F0502020204030204" pitchFamily="34" charset="0"/>
                <a:cs typeface="Calibri" panose="020F0502020204030204" pitchFamily="34" charset="0"/>
              </a:rPr>
              <a:t>The association between maternal body mass index and child obesity: A systematic review and meta-analysis. 2019</a:t>
            </a:r>
            <a:endParaRPr lang="it-IT" sz="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3703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EF2064-AC94-BF84-FDE9-861C3593973A}"/>
              </a:ext>
            </a:extLst>
          </p:cNvPr>
          <p:cNvSpPr txBox="1"/>
          <p:nvPr/>
        </p:nvSpPr>
        <p:spPr>
          <a:xfrm>
            <a:off x="0" y="6669391"/>
            <a:ext cx="9420808" cy="200055"/>
          </a:xfrm>
          <a:prstGeom prst="rect">
            <a:avLst/>
          </a:prstGeom>
          <a:noFill/>
        </p:spPr>
        <p:txBody>
          <a:bodyPr wrap="square">
            <a:spAutoFit/>
          </a:bodyPr>
          <a:lstStyle/>
          <a:p>
            <a:r>
              <a:rPr lang="it-IT" sz="700" dirty="0">
                <a:effectLst/>
                <a:latin typeface="Calibri" panose="020F0502020204030204" pitchFamily="34" charset="0"/>
                <a:ea typeface="Calibri" panose="020F0502020204030204" pitchFamily="34" charset="0"/>
                <a:cs typeface="Calibri" panose="020F0502020204030204" pitchFamily="34" charset="0"/>
              </a:rPr>
              <a:t>Han L, </a:t>
            </a:r>
            <a:r>
              <a:rPr lang="it-IT" sz="700" dirty="0" err="1">
                <a:effectLst/>
                <a:latin typeface="Calibri" panose="020F0502020204030204" pitchFamily="34" charset="0"/>
                <a:ea typeface="Calibri" panose="020F0502020204030204" pitchFamily="34" charset="0"/>
                <a:cs typeface="Calibri" panose="020F0502020204030204" pitchFamily="34" charset="0"/>
              </a:rPr>
              <a:t>Ren</a:t>
            </a:r>
            <a:r>
              <a:rPr lang="it-IT" sz="700" dirty="0">
                <a:effectLst/>
                <a:latin typeface="Calibri" panose="020F0502020204030204" pitchFamily="34" charset="0"/>
                <a:ea typeface="Calibri" panose="020F0502020204030204" pitchFamily="34" charset="0"/>
                <a:cs typeface="Calibri" panose="020F0502020204030204" pitchFamily="34" charset="0"/>
              </a:rPr>
              <a:t> C, Li L, Li X, </a:t>
            </a:r>
            <a:r>
              <a:rPr lang="it-IT" sz="700" dirty="0" err="1">
                <a:effectLst/>
                <a:latin typeface="Calibri" panose="020F0502020204030204" pitchFamily="34" charset="0"/>
                <a:ea typeface="Calibri" panose="020F0502020204030204" pitchFamily="34" charset="0"/>
                <a:cs typeface="Calibri" panose="020F0502020204030204" pitchFamily="34" charset="0"/>
              </a:rPr>
              <a:t>Ge</a:t>
            </a:r>
            <a:r>
              <a:rPr lang="it-IT" sz="700" dirty="0">
                <a:effectLst/>
                <a:latin typeface="Calibri" panose="020F0502020204030204" pitchFamily="34" charset="0"/>
                <a:ea typeface="Calibri" panose="020F0502020204030204" pitchFamily="34" charset="0"/>
                <a:cs typeface="Calibri" panose="020F0502020204030204" pitchFamily="34" charset="0"/>
              </a:rPr>
              <a:t> J, </a:t>
            </a:r>
            <a:r>
              <a:rPr lang="it-IT" sz="700" dirty="0" err="1">
                <a:effectLst/>
                <a:latin typeface="Calibri" panose="020F0502020204030204" pitchFamily="34" charset="0"/>
                <a:ea typeface="Calibri" panose="020F0502020204030204" pitchFamily="34" charset="0"/>
                <a:cs typeface="Calibri" panose="020F0502020204030204" pitchFamily="34" charset="0"/>
              </a:rPr>
              <a:t>Wang</a:t>
            </a:r>
            <a:r>
              <a:rPr lang="it-IT" sz="700" dirty="0">
                <a:effectLst/>
                <a:latin typeface="Calibri" panose="020F0502020204030204" pitchFamily="34" charset="0"/>
                <a:ea typeface="Calibri" panose="020F0502020204030204" pitchFamily="34" charset="0"/>
                <a:cs typeface="Calibri" panose="020F0502020204030204" pitchFamily="34" charset="0"/>
              </a:rPr>
              <a:t> H, et al. </a:t>
            </a:r>
            <a:r>
              <a:rPr lang="en-US" sz="700" dirty="0">
                <a:effectLst/>
                <a:latin typeface="Calibri" panose="020F0502020204030204" pitchFamily="34" charset="0"/>
                <a:ea typeface="Calibri" panose="020F0502020204030204" pitchFamily="34" charset="0"/>
                <a:cs typeface="Calibri" panose="020F0502020204030204" pitchFamily="34" charset="0"/>
              </a:rPr>
              <a:t>Embryonic defects induced by maternal obesity in mice derive from Stella insufficiency in oocytes. </a:t>
            </a:r>
            <a:r>
              <a:rPr lang="it-IT" sz="700" dirty="0" err="1">
                <a:effectLst/>
                <a:latin typeface="Calibri" panose="020F0502020204030204" pitchFamily="34" charset="0"/>
                <a:ea typeface="Calibri" panose="020F0502020204030204" pitchFamily="34" charset="0"/>
                <a:cs typeface="Calibri" panose="020F0502020204030204" pitchFamily="34" charset="0"/>
              </a:rPr>
              <a:t>Nat</a:t>
            </a:r>
            <a:r>
              <a:rPr lang="it-IT" sz="700" dirty="0">
                <a:effectLst/>
                <a:latin typeface="Calibri" panose="020F0502020204030204" pitchFamily="34" charset="0"/>
                <a:ea typeface="Calibri" panose="020F0502020204030204" pitchFamily="34" charset="0"/>
                <a:cs typeface="Calibri" panose="020F0502020204030204" pitchFamily="34" charset="0"/>
              </a:rPr>
              <a:t> Genet 2018</a:t>
            </a:r>
            <a:endParaRPr lang="it-IT" sz="7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929290D-1D47-BE2F-0B1F-9679FE18F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68" y="861178"/>
            <a:ext cx="7758795" cy="5555635"/>
          </a:xfrm>
          <a:prstGeom prst="rect">
            <a:avLst/>
          </a:prstGeom>
        </p:spPr>
      </p:pic>
      <p:sp>
        <p:nvSpPr>
          <p:cNvPr id="9" name="TextBox 8">
            <a:extLst>
              <a:ext uri="{FF2B5EF4-FFF2-40B4-BE49-F238E27FC236}">
                <a16:creationId xmlns:a16="http://schemas.microsoft.com/office/drawing/2014/main" id="{C61A0D30-F33D-7ADE-925D-F94A81964371}"/>
              </a:ext>
            </a:extLst>
          </p:cNvPr>
          <p:cNvSpPr txBox="1"/>
          <p:nvPr/>
        </p:nvSpPr>
        <p:spPr>
          <a:xfrm>
            <a:off x="8126963" y="755780"/>
            <a:ext cx="3840203" cy="1015663"/>
          </a:xfrm>
          <a:prstGeom prst="rect">
            <a:avLst/>
          </a:prstGeom>
          <a:noFill/>
          <a:ln>
            <a:solidFill>
              <a:srgbClr val="0070C0"/>
            </a:solidFill>
          </a:ln>
        </p:spPr>
        <p:txBody>
          <a:bodyPr wrap="square" rtlCol="0">
            <a:spAutoFit/>
          </a:bodyPr>
          <a:lstStyle/>
          <a:p>
            <a:r>
              <a:rPr lang="it-IT" sz="1200" dirty="0">
                <a:latin typeface="Calibri" panose="020F0502020204030204" pitchFamily="34" charset="0"/>
                <a:ea typeface="Calibri" panose="020F0502020204030204" pitchFamily="34" charset="0"/>
                <a:cs typeface="Calibri" panose="020F0502020204030204" pitchFamily="34" charset="0"/>
              </a:rPr>
              <a:t>Ovociti del modello animale obeso:</a:t>
            </a:r>
          </a:p>
          <a:p>
            <a:pPr marL="285750" indent="-285750">
              <a:buFontTx/>
              <a:buChar char="-"/>
            </a:pPr>
            <a:r>
              <a:rPr lang="it-IT" sz="1200" dirty="0">
                <a:latin typeface="Calibri" panose="020F0502020204030204" pitchFamily="34" charset="0"/>
                <a:ea typeface="Calibri" panose="020F0502020204030204" pitchFamily="34" charset="0"/>
                <a:cs typeface="Calibri" panose="020F0502020204030204" pitchFamily="34" charset="0"/>
              </a:rPr>
              <a:t>Piccoli</a:t>
            </a:r>
          </a:p>
          <a:p>
            <a:pPr marL="285750" indent="-285750">
              <a:buFontTx/>
              <a:buChar char="-"/>
            </a:pPr>
            <a:r>
              <a:rPr lang="it-IT" sz="1200" dirty="0">
                <a:latin typeface="Calibri" panose="020F0502020204030204" pitchFamily="34" charset="0"/>
                <a:ea typeface="Calibri" panose="020F0502020204030204" pitchFamily="34" charset="0"/>
                <a:cs typeface="Calibri" panose="020F0502020204030204" pitchFamily="34" charset="0"/>
              </a:rPr>
              <a:t>Ritardo nella maturazione meiotica</a:t>
            </a:r>
          </a:p>
          <a:p>
            <a:pPr marL="285750" indent="-285750">
              <a:buFontTx/>
              <a:buChar char="-"/>
            </a:pPr>
            <a:r>
              <a:rPr lang="it-IT" sz="1200" dirty="0">
                <a:latin typeface="Calibri" panose="020F0502020204030204" pitchFamily="34" charset="0"/>
                <a:ea typeface="Calibri" panose="020F0502020204030204" pitchFamily="34" charset="0"/>
                <a:cs typeface="Calibri" panose="020F0502020204030204" pitchFamily="34" charset="0"/>
              </a:rPr>
              <a:t>Aumento dell’apoptosi follicolare</a:t>
            </a:r>
          </a:p>
          <a:p>
            <a:pPr marL="285750" indent="-285750">
              <a:buFontTx/>
              <a:buChar char="-"/>
            </a:pPr>
            <a:r>
              <a:rPr lang="it-IT" sz="1200" dirty="0">
                <a:latin typeface="Calibri" panose="020F0502020204030204" pitchFamily="34" charset="0"/>
                <a:ea typeface="Calibri" panose="020F0502020204030204" pitchFamily="34" charset="0"/>
                <a:cs typeface="Calibri" panose="020F0502020204030204" pitchFamily="34" charset="0"/>
              </a:rPr>
              <a:t>Difetti di allineamento dei cromosomi</a:t>
            </a:r>
          </a:p>
        </p:txBody>
      </p:sp>
      <p:sp>
        <p:nvSpPr>
          <p:cNvPr id="10" name="TextBox 9">
            <a:extLst>
              <a:ext uri="{FF2B5EF4-FFF2-40B4-BE49-F238E27FC236}">
                <a16:creationId xmlns:a16="http://schemas.microsoft.com/office/drawing/2014/main" id="{31BA93D4-B573-0479-9C90-2383D07EAC23}"/>
              </a:ext>
            </a:extLst>
          </p:cNvPr>
          <p:cNvSpPr txBox="1"/>
          <p:nvPr/>
        </p:nvSpPr>
        <p:spPr>
          <a:xfrm>
            <a:off x="8390880" y="2147713"/>
            <a:ext cx="3312369" cy="276999"/>
          </a:xfrm>
          <a:prstGeom prst="rect">
            <a:avLst/>
          </a:prstGeom>
          <a:noFill/>
          <a:ln>
            <a:solidFill>
              <a:srgbClr val="0070C0"/>
            </a:solidFill>
          </a:ln>
        </p:spPr>
        <p:txBody>
          <a:bodyPr wrap="square" rtlCol="0">
            <a:spAutoFit/>
          </a:bodyPr>
          <a:lstStyle/>
          <a:p>
            <a:pPr algn="ctr"/>
            <a:r>
              <a:rPr lang="it-IT" sz="1200" dirty="0">
                <a:latin typeface="Calibri" panose="020F0502020204030204" pitchFamily="34" charset="0"/>
                <a:ea typeface="Calibri" panose="020F0502020204030204" pitchFamily="34" charset="0"/>
                <a:cs typeface="Calibri" panose="020F0502020204030204" pitchFamily="34" charset="0"/>
              </a:rPr>
              <a:t>Embrioni con </a:t>
            </a:r>
            <a:r>
              <a:rPr lang="it-IT" sz="1200" dirty="0" err="1">
                <a:latin typeface="Calibri" panose="020F0502020204030204" pitchFamily="34" charset="0"/>
                <a:ea typeface="Calibri" panose="020F0502020204030204" pitchFamily="34" charset="0"/>
                <a:cs typeface="Calibri" panose="020F0502020204030204" pitchFamily="34" charset="0"/>
              </a:rPr>
              <a:t>aneuploidia</a:t>
            </a:r>
            <a:r>
              <a:rPr lang="it-IT" sz="1200" dirty="0">
                <a:latin typeface="Calibri" panose="020F0502020204030204" pitchFamily="34" charset="0"/>
                <a:ea typeface="Calibri" panose="020F0502020204030204" pitchFamily="34" charset="0"/>
                <a:cs typeface="Calibri" panose="020F0502020204030204" pitchFamily="34" charset="0"/>
              </a:rPr>
              <a:t> massiva</a:t>
            </a:r>
          </a:p>
        </p:txBody>
      </p:sp>
      <p:sp>
        <p:nvSpPr>
          <p:cNvPr id="12" name="TextBox 11">
            <a:extLst>
              <a:ext uri="{FF2B5EF4-FFF2-40B4-BE49-F238E27FC236}">
                <a16:creationId xmlns:a16="http://schemas.microsoft.com/office/drawing/2014/main" id="{908AA615-94D2-50FC-BC0B-B109FFA6E21F}"/>
              </a:ext>
            </a:extLst>
          </p:cNvPr>
          <p:cNvSpPr txBox="1"/>
          <p:nvPr/>
        </p:nvSpPr>
        <p:spPr>
          <a:xfrm>
            <a:off x="9225633" y="2675288"/>
            <a:ext cx="1642863" cy="276999"/>
          </a:xfrm>
          <a:prstGeom prst="rect">
            <a:avLst/>
          </a:prstGeom>
          <a:noFill/>
          <a:ln>
            <a:solidFill>
              <a:srgbClr val="0070C0"/>
            </a:solidFill>
          </a:ln>
        </p:spPr>
        <p:txBody>
          <a:bodyPr wrap="square" rtlCol="0">
            <a:spAutoFit/>
          </a:bodyPr>
          <a:lstStyle/>
          <a:p>
            <a:pPr algn="ctr"/>
            <a:r>
              <a:rPr lang="it-IT" sz="1200" dirty="0">
                <a:latin typeface="Calibri" panose="020F0502020204030204" pitchFamily="34" charset="0"/>
                <a:ea typeface="Calibri" panose="020F0502020204030204" pitchFamily="34" charset="0"/>
                <a:cs typeface="Calibri" panose="020F0502020204030204" pitchFamily="34" charset="0"/>
              </a:rPr>
              <a:t>Aborti spontanei</a:t>
            </a:r>
          </a:p>
        </p:txBody>
      </p:sp>
      <p:sp>
        <p:nvSpPr>
          <p:cNvPr id="13" name="TextBox 12">
            <a:extLst>
              <a:ext uri="{FF2B5EF4-FFF2-40B4-BE49-F238E27FC236}">
                <a16:creationId xmlns:a16="http://schemas.microsoft.com/office/drawing/2014/main" id="{D9C518F9-BB5C-E4ED-91FF-BD4473F1EB7B}"/>
              </a:ext>
            </a:extLst>
          </p:cNvPr>
          <p:cNvSpPr txBox="1"/>
          <p:nvPr/>
        </p:nvSpPr>
        <p:spPr>
          <a:xfrm>
            <a:off x="9225633" y="5255002"/>
            <a:ext cx="1656186" cy="276999"/>
          </a:xfrm>
          <a:prstGeom prst="rect">
            <a:avLst/>
          </a:prstGeom>
          <a:noFill/>
          <a:ln>
            <a:solidFill>
              <a:srgbClr val="0070C0"/>
            </a:solidFill>
          </a:ln>
        </p:spPr>
        <p:txBody>
          <a:bodyPr wrap="square" rtlCol="0">
            <a:spAutoFit/>
          </a:bodyPr>
          <a:lstStyle/>
          <a:p>
            <a:pPr algn="ctr"/>
            <a:r>
              <a:rPr lang="it-IT" sz="1200" dirty="0">
                <a:latin typeface="Calibri" panose="020F0502020204030204" pitchFamily="34" charset="0"/>
                <a:ea typeface="Calibri" panose="020F0502020204030204" pitchFamily="34" charset="0"/>
                <a:cs typeface="Calibri" panose="020F0502020204030204" pitchFamily="34" charset="0"/>
              </a:rPr>
              <a:t>Stress ossidativo</a:t>
            </a:r>
          </a:p>
        </p:txBody>
      </p:sp>
      <p:sp>
        <p:nvSpPr>
          <p:cNvPr id="15" name="TextBox 14">
            <a:extLst>
              <a:ext uri="{FF2B5EF4-FFF2-40B4-BE49-F238E27FC236}">
                <a16:creationId xmlns:a16="http://schemas.microsoft.com/office/drawing/2014/main" id="{BCD6AF0C-407C-FC67-7741-7F6F69AF50B0}"/>
              </a:ext>
            </a:extLst>
          </p:cNvPr>
          <p:cNvSpPr txBox="1"/>
          <p:nvPr/>
        </p:nvSpPr>
        <p:spPr>
          <a:xfrm>
            <a:off x="10131695" y="3530033"/>
            <a:ext cx="1835471" cy="892552"/>
          </a:xfrm>
          <a:prstGeom prst="rect">
            <a:avLst/>
          </a:prstGeom>
          <a:noFill/>
          <a:ln>
            <a:solidFill>
              <a:srgbClr val="0070C0"/>
            </a:solidFill>
          </a:ln>
        </p:spPr>
        <p:txBody>
          <a:bodyPr wrap="square" rtlCol="0">
            <a:spAutoFit/>
          </a:bodyPr>
          <a:lstStyle/>
          <a:p>
            <a:pPr algn="ctr"/>
            <a:r>
              <a:rPr lang="it-IT" sz="1200" dirty="0">
                <a:latin typeface="Calibri" panose="020F0502020204030204" pitchFamily="34" charset="0"/>
                <a:ea typeface="Calibri" panose="020F0502020204030204" pitchFamily="34" charset="0"/>
                <a:cs typeface="Calibri" panose="020F0502020204030204" pitchFamily="34" charset="0"/>
              </a:rPr>
              <a:t>Danno mitocondriale</a:t>
            </a:r>
          </a:p>
          <a:p>
            <a:pPr algn="ctr"/>
            <a:r>
              <a:rPr lang="it-IT" sz="1000" dirty="0">
                <a:latin typeface="Calibri" panose="020F0502020204030204" pitchFamily="34" charset="0"/>
                <a:ea typeface="Calibri" panose="020F0502020204030204" pitchFamily="34" charset="0"/>
                <a:cs typeface="Calibri" panose="020F0502020204030204" pitchFamily="34" charset="0"/>
              </a:rPr>
              <a:t>(mitocondri responsabili delle fasi di maturazione dell’ovocita, impianto, sviluppo dell’embrione)</a:t>
            </a:r>
          </a:p>
        </p:txBody>
      </p:sp>
      <p:sp>
        <p:nvSpPr>
          <p:cNvPr id="17" name="TextBox 16">
            <a:extLst>
              <a:ext uri="{FF2B5EF4-FFF2-40B4-BE49-F238E27FC236}">
                <a16:creationId xmlns:a16="http://schemas.microsoft.com/office/drawing/2014/main" id="{30E1848A-3F28-B9DE-F406-28C972C96163}"/>
              </a:ext>
            </a:extLst>
          </p:cNvPr>
          <p:cNvSpPr txBox="1"/>
          <p:nvPr/>
        </p:nvSpPr>
        <p:spPr>
          <a:xfrm>
            <a:off x="8397541" y="5913391"/>
            <a:ext cx="3312369" cy="276999"/>
          </a:xfrm>
          <a:prstGeom prst="rect">
            <a:avLst/>
          </a:prstGeom>
          <a:noFill/>
          <a:ln>
            <a:solidFill>
              <a:srgbClr val="0070C0"/>
            </a:solidFill>
          </a:ln>
        </p:spPr>
        <p:txBody>
          <a:bodyPr wrap="square" rtlCol="0">
            <a:spAutoFit/>
          </a:bodyPr>
          <a:lstStyle/>
          <a:p>
            <a:pPr algn="ctr"/>
            <a:r>
              <a:rPr lang="it-IT" sz="1200" dirty="0" err="1">
                <a:latin typeface="Calibri" panose="020F0502020204030204" pitchFamily="34" charset="0"/>
                <a:ea typeface="Calibri" panose="020F0502020204030204" pitchFamily="34" charset="0"/>
                <a:cs typeface="Calibri" panose="020F0502020204030204" pitchFamily="34" charset="0"/>
              </a:rPr>
              <a:t>Lipotossicità</a:t>
            </a:r>
            <a:endParaRPr lang="it-IT" sz="1200" dirty="0">
              <a:latin typeface="Calibri" panose="020F0502020204030204" pitchFamily="34" charset="0"/>
              <a:ea typeface="Calibri" panose="020F0502020204030204" pitchFamily="34" charset="0"/>
              <a:cs typeface="Calibri" panose="020F0502020204030204" pitchFamily="34" charset="0"/>
            </a:endParaRPr>
          </a:p>
        </p:txBody>
      </p:sp>
      <p:cxnSp>
        <p:nvCxnSpPr>
          <p:cNvPr id="21" name="Straight Arrow Connector 20">
            <a:extLst>
              <a:ext uri="{FF2B5EF4-FFF2-40B4-BE49-F238E27FC236}">
                <a16:creationId xmlns:a16="http://schemas.microsoft.com/office/drawing/2014/main" id="{B572FC7F-3A3B-57C2-EA50-463BCD5C3498}"/>
              </a:ext>
            </a:extLst>
          </p:cNvPr>
          <p:cNvCxnSpPr>
            <a:stCxn id="9" idx="2"/>
            <a:endCxn id="10" idx="0"/>
          </p:cNvCxnSpPr>
          <p:nvPr/>
        </p:nvCxnSpPr>
        <p:spPr>
          <a:xfrm>
            <a:off x="10047065" y="1771443"/>
            <a:ext cx="0" cy="376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05C43DD-8ED7-D01A-0DE4-F01868BDA90E}"/>
              </a:ext>
            </a:extLst>
          </p:cNvPr>
          <p:cNvCxnSpPr>
            <a:cxnSpLocks/>
            <a:stCxn id="10" idx="2"/>
            <a:endCxn id="12" idx="0"/>
          </p:cNvCxnSpPr>
          <p:nvPr/>
        </p:nvCxnSpPr>
        <p:spPr>
          <a:xfrm>
            <a:off x="10047065" y="2424712"/>
            <a:ext cx="0" cy="2505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5ECEE6C-2036-B9E2-C4B2-BA19F7F523CF}"/>
              </a:ext>
            </a:extLst>
          </p:cNvPr>
          <p:cNvCxnSpPr>
            <a:cxnSpLocks/>
            <a:stCxn id="17" idx="0"/>
            <a:endCxn id="13" idx="2"/>
          </p:cNvCxnSpPr>
          <p:nvPr/>
        </p:nvCxnSpPr>
        <p:spPr>
          <a:xfrm flipV="1">
            <a:off x="10053726" y="5532001"/>
            <a:ext cx="0" cy="3813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17A5318C-268C-0C0D-6F48-8AB8D298F13E}"/>
              </a:ext>
            </a:extLst>
          </p:cNvPr>
          <p:cNvCxnSpPr>
            <a:cxnSpLocks/>
            <a:stCxn id="13" idx="0"/>
            <a:endCxn id="12" idx="2"/>
          </p:cNvCxnSpPr>
          <p:nvPr/>
        </p:nvCxnSpPr>
        <p:spPr>
          <a:xfrm flipH="1" flipV="1">
            <a:off x="10047065" y="2952287"/>
            <a:ext cx="6661" cy="23027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01520EF8-8A9D-CEA7-16CB-087E7867E5DE}"/>
              </a:ext>
            </a:extLst>
          </p:cNvPr>
          <p:cNvCxnSpPr>
            <a:cxnSpLocks/>
            <a:stCxn id="13" idx="3"/>
            <a:endCxn id="15" idx="2"/>
          </p:cNvCxnSpPr>
          <p:nvPr/>
        </p:nvCxnSpPr>
        <p:spPr>
          <a:xfrm flipV="1">
            <a:off x="10881819" y="4422585"/>
            <a:ext cx="167612" cy="9709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9661D0C6-4296-7B40-02E5-AFBAA3E30875}"/>
              </a:ext>
            </a:extLst>
          </p:cNvPr>
          <p:cNvCxnSpPr>
            <a:cxnSpLocks/>
            <a:stCxn id="15" idx="0"/>
            <a:endCxn id="12" idx="3"/>
          </p:cNvCxnSpPr>
          <p:nvPr/>
        </p:nvCxnSpPr>
        <p:spPr>
          <a:xfrm flipH="1" flipV="1">
            <a:off x="10868496" y="2813788"/>
            <a:ext cx="180935" cy="71624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0A2B4932-F41D-9FFD-59D9-13C95DEBF510}"/>
              </a:ext>
            </a:extLst>
          </p:cNvPr>
          <p:cNvSpPr txBox="1"/>
          <p:nvPr/>
        </p:nvSpPr>
        <p:spPr>
          <a:xfrm>
            <a:off x="3127861" y="276080"/>
            <a:ext cx="6097772" cy="584775"/>
          </a:xfrm>
          <a:prstGeom prst="rect">
            <a:avLst/>
          </a:prstGeom>
          <a:noFill/>
        </p:spPr>
        <p:txBody>
          <a:bodyPr wrap="square">
            <a:spAutoFit/>
          </a:bodyPr>
          <a:lstStyle/>
          <a:p>
            <a:pPr algn="ctr"/>
            <a:r>
              <a:rPr lang="it-IT" sz="3200" b="1" dirty="0" err="1">
                <a:latin typeface="Brush Script MT" panose="03060802040406070304" pitchFamily="66" charset="0"/>
                <a:cs typeface="Courier New" panose="02070309020205020404" pitchFamily="49" charset="0"/>
              </a:rPr>
              <a:t>Obesita’</a:t>
            </a:r>
            <a:r>
              <a:rPr lang="it-IT" sz="3200" b="1" dirty="0">
                <a:latin typeface="Brush Script MT" panose="03060802040406070304" pitchFamily="66" charset="0"/>
                <a:cs typeface="Courier New" panose="02070309020205020404" pitchFamily="49" charset="0"/>
              </a:rPr>
              <a:t> E Ovociti</a:t>
            </a:r>
          </a:p>
        </p:txBody>
      </p:sp>
    </p:spTree>
    <p:extLst>
      <p:ext uri="{BB962C8B-B14F-4D97-AF65-F5344CB8AC3E}">
        <p14:creationId xmlns:p14="http://schemas.microsoft.com/office/powerpoint/2010/main" val="322704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D5B28955-30B0-A122-2DE0-E6336AEC4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287" y="0"/>
            <a:ext cx="4917426" cy="6858000"/>
          </a:xfrm>
          <a:prstGeom prst="rect">
            <a:avLst/>
          </a:prstGeom>
        </p:spPr>
      </p:pic>
      <p:sp>
        <p:nvSpPr>
          <p:cNvPr id="3" name="CasellaDiTesto 2">
            <a:extLst>
              <a:ext uri="{FF2B5EF4-FFF2-40B4-BE49-F238E27FC236}">
                <a16:creationId xmlns:a16="http://schemas.microsoft.com/office/drawing/2014/main" id="{324A53C5-921C-C471-3652-85BCA0A83BC5}"/>
              </a:ext>
            </a:extLst>
          </p:cNvPr>
          <p:cNvSpPr txBox="1"/>
          <p:nvPr/>
        </p:nvSpPr>
        <p:spPr>
          <a:xfrm>
            <a:off x="607869" y="1303848"/>
            <a:ext cx="3374583" cy="1323439"/>
          </a:xfrm>
          <a:prstGeom prst="rect">
            <a:avLst/>
          </a:prstGeom>
          <a:noFill/>
        </p:spPr>
        <p:txBody>
          <a:bodyPr wrap="square" rtlCol="0">
            <a:spAutoFit/>
          </a:bodyPr>
          <a:lstStyle/>
          <a:p>
            <a:pPr algn="r"/>
            <a:r>
              <a:rPr lang="it-IT" sz="1600" b="1" dirty="0">
                <a:latin typeface="Calibri" panose="020F0502020204030204" pitchFamily="34" charset="0"/>
                <a:ea typeface="Calibri" panose="020F0502020204030204" pitchFamily="34" charset="0"/>
                <a:cs typeface="Calibri" panose="020F0502020204030204" pitchFamily="34" charset="0"/>
              </a:rPr>
              <a:t>Placenta/ambiente intrauterino</a:t>
            </a:r>
          </a:p>
          <a:p>
            <a:pPr algn="r"/>
            <a:r>
              <a:rPr lang="it-IT" sz="1600" dirty="0">
                <a:latin typeface="Calibri" panose="020F0502020204030204" pitchFamily="34" charset="0"/>
                <a:ea typeface="Calibri" panose="020F0502020204030204" pitchFamily="34" charset="0"/>
                <a:cs typeface="Calibri" panose="020F0502020204030204" pitchFamily="34" charset="0"/>
              </a:rPr>
              <a:t>↑ IL-1, TNF-</a:t>
            </a:r>
            <a:r>
              <a:rPr lang="el-GR" sz="1600" dirty="0">
                <a:latin typeface="Calibri" panose="020F0502020204030204" pitchFamily="34" charset="0"/>
                <a:ea typeface="Calibri" panose="020F0502020204030204" pitchFamily="34" charset="0"/>
                <a:cs typeface="Calibri" panose="020F0502020204030204" pitchFamily="34" charset="0"/>
              </a:rPr>
              <a:t>α</a:t>
            </a:r>
            <a:r>
              <a:rPr lang="it-IT" sz="1600" dirty="0">
                <a:latin typeface="Calibri" panose="020F0502020204030204" pitchFamily="34" charset="0"/>
                <a:ea typeface="Calibri" panose="020F0502020204030204" pitchFamily="34" charset="0"/>
                <a:cs typeface="Calibri" panose="020F0502020204030204" pitchFamily="34" charset="0"/>
              </a:rPr>
              <a:t>, PCR</a:t>
            </a:r>
          </a:p>
          <a:p>
            <a:pPr algn="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err="1">
                <a:latin typeface="Calibri" panose="020F0502020204030204" pitchFamily="34" charset="0"/>
                <a:ea typeface="Calibri" panose="020F0502020204030204" pitchFamily="34" charset="0"/>
                <a:cs typeface="Calibri" panose="020F0502020204030204" pitchFamily="34" charset="0"/>
              </a:rPr>
              <a:t>Lipotossicità</a:t>
            </a:r>
            <a:endParaRPr lang="it-IT" sz="1600" dirty="0">
              <a:latin typeface="Calibri" panose="020F0502020204030204" pitchFamily="34" charset="0"/>
              <a:ea typeface="Calibri" panose="020F0502020204030204" pitchFamily="34" charset="0"/>
              <a:cs typeface="Calibri" panose="020F0502020204030204" pitchFamily="34" charset="0"/>
            </a:endParaRPr>
          </a:p>
          <a:p>
            <a:pPr algn="r"/>
            <a:r>
              <a:rPr lang="it-IT" sz="1600" dirty="0">
                <a:latin typeface="Calibri" panose="020F0502020204030204" pitchFamily="34" charset="0"/>
                <a:ea typeface="Calibri" panose="020F0502020204030204" pitchFamily="34" charset="0"/>
                <a:cs typeface="Calibri" panose="020F0502020204030204" pitchFamily="34" charset="0"/>
              </a:rPr>
              <a:t>↑ Stress ossidativo</a:t>
            </a:r>
          </a:p>
          <a:p>
            <a:pPr algn="r"/>
            <a:r>
              <a:rPr lang="it-IT" sz="1600" dirty="0">
                <a:latin typeface="Calibri" panose="020F0502020204030204" pitchFamily="34" charset="0"/>
                <a:ea typeface="Calibri" panose="020F0502020204030204" pitchFamily="34" charset="0"/>
                <a:cs typeface="Calibri" panose="020F0502020204030204" pitchFamily="34" charset="0"/>
              </a:rPr>
              <a:t>Attivazione </a:t>
            </a:r>
            <a:r>
              <a:rPr lang="it-IT" sz="1600" dirty="0" err="1">
                <a:latin typeface="Calibri" panose="020F0502020204030204" pitchFamily="34" charset="0"/>
                <a:ea typeface="Calibri" panose="020F0502020204030204" pitchFamily="34" charset="0"/>
                <a:cs typeface="Calibri" panose="020F0502020204030204" pitchFamily="34" charset="0"/>
              </a:rPr>
              <a:t>macrofagica</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56653321-F694-E11B-F31A-CB637DD413C3}"/>
              </a:ext>
            </a:extLst>
          </p:cNvPr>
          <p:cNvSpPr txBox="1"/>
          <p:nvPr/>
        </p:nvSpPr>
        <p:spPr>
          <a:xfrm>
            <a:off x="607869" y="4177356"/>
            <a:ext cx="3374582" cy="1077218"/>
          </a:xfrm>
          <a:prstGeom prst="rect">
            <a:avLst/>
          </a:prstGeom>
          <a:noFill/>
        </p:spPr>
        <p:txBody>
          <a:bodyPr wrap="square" rtlCol="0">
            <a:spAutoFit/>
          </a:bodyPr>
          <a:lstStyle/>
          <a:p>
            <a:pPr algn="r"/>
            <a:r>
              <a:rPr lang="it-IT" sz="1600" b="1" dirty="0">
                <a:latin typeface="Calibri" panose="020F0502020204030204" pitchFamily="34" charset="0"/>
                <a:ea typeface="Calibri" panose="020F0502020204030204" pitchFamily="34" charset="0"/>
                <a:cs typeface="Calibri" panose="020F0502020204030204" pitchFamily="34" charset="0"/>
              </a:rPr>
              <a:t>Epigenetica fetale</a:t>
            </a:r>
          </a:p>
          <a:p>
            <a:pPr algn="r"/>
            <a:r>
              <a:rPr lang="it-IT" sz="1600" dirty="0">
                <a:latin typeface="Calibri" panose="020F0502020204030204" pitchFamily="34" charset="0"/>
                <a:ea typeface="Calibri" panose="020F0502020204030204" pitchFamily="34" charset="0"/>
                <a:cs typeface="Calibri" panose="020F0502020204030204" pitchFamily="34" charset="0"/>
              </a:rPr>
              <a:t>Espressione di MicroRNA</a:t>
            </a:r>
          </a:p>
          <a:p>
            <a:pPr algn="r"/>
            <a:r>
              <a:rPr lang="it-IT" sz="1600" dirty="0" err="1">
                <a:latin typeface="Calibri" panose="020F0502020204030204" pitchFamily="34" charset="0"/>
                <a:ea typeface="Calibri" panose="020F0502020204030204" pitchFamily="34" charset="0"/>
                <a:cs typeface="Calibri" panose="020F0502020204030204" pitchFamily="34" charset="0"/>
              </a:rPr>
              <a:t>Ipometilazione</a:t>
            </a:r>
            <a:r>
              <a:rPr lang="it-IT" sz="1600" dirty="0">
                <a:latin typeface="Calibri" panose="020F0502020204030204" pitchFamily="34" charset="0"/>
                <a:ea typeface="Calibri" panose="020F0502020204030204" pitchFamily="34" charset="0"/>
                <a:cs typeface="Calibri" panose="020F0502020204030204" pitchFamily="34" charset="0"/>
              </a:rPr>
              <a:t> del DNA</a:t>
            </a:r>
          </a:p>
          <a:p>
            <a:pPr algn="r"/>
            <a:r>
              <a:rPr lang="it-IT" sz="1600" dirty="0">
                <a:latin typeface="Calibri" panose="020F0502020204030204" pitchFamily="34" charset="0"/>
                <a:ea typeface="Calibri" panose="020F0502020204030204" pitchFamily="34" charset="0"/>
                <a:cs typeface="Calibri" panose="020F0502020204030204" pitchFamily="34" charset="0"/>
              </a:rPr>
              <a:t>Silenziamento BDNF</a:t>
            </a:r>
          </a:p>
        </p:txBody>
      </p:sp>
      <p:sp>
        <p:nvSpPr>
          <p:cNvPr id="5" name="CasellaDiTesto 4">
            <a:extLst>
              <a:ext uri="{FF2B5EF4-FFF2-40B4-BE49-F238E27FC236}">
                <a16:creationId xmlns:a16="http://schemas.microsoft.com/office/drawing/2014/main" id="{264ED6EB-5FAF-6CB2-344B-E8B6252C8041}"/>
              </a:ext>
            </a:extLst>
          </p:cNvPr>
          <p:cNvSpPr txBox="1"/>
          <p:nvPr/>
        </p:nvSpPr>
        <p:spPr>
          <a:xfrm>
            <a:off x="8169442" y="3662779"/>
            <a:ext cx="4022558" cy="1815882"/>
          </a:xfrm>
          <a:prstGeom prst="rect">
            <a:avLst/>
          </a:prstGeom>
          <a:noFill/>
        </p:spPr>
        <p:txBody>
          <a:bodyPr wrap="square" rtlCol="0">
            <a:spAutoFit/>
          </a:bodyPr>
          <a:lstStyle/>
          <a:p>
            <a:r>
              <a:rPr lang="it-IT" sz="1600" b="1" dirty="0">
                <a:latin typeface="Calibri" panose="020F0502020204030204" pitchFamily="34" charset="0"/>
                <a:ea typeface="Calibri" panose="020F0502020204030204" pitchFamily="34" charset="0"/>
                <a:cs typeface="Calibri" panose="020F0502020204030204" pitchFamily="34" charset="0"/>
              </a:rPr>
              <a:t>Cervello fetale</a:t>
            </a:r>
          </a:p>
          <a:p>
            <a:r>
              <a:rPr lang="it-IT" sz="1600" dirty="0">
                <a:latin typeface="Calibri" panose="020F0502020204030204" pitchFamily="34" charset="0"/>
                <a:ea typeface="Calibri" panose="020F0502020204030204" pitchFamily="34" charset="0"/>
                <a:cs typeface="Calibri" panose="020F0502020204030204" pitchFamily="34" charset="0"/>
              </a:rPr>
              <a:t>Alterato </a:t>
            </a:r>
            <a:r>
              <a:rPr lang="it-IT" sz="1600" dirty="0" err="1">
                <a:latin typeface="Calibri" panose="020F0502020204030204" pitchFamily="34" charset="0"/>
                <a:ea typeface="Calibri" panose="020F0502020204030204" pitchFamily="34" charset="0"/>
                <a:cs typeface="Calibri" panose="020F0502020204030204" pitchFamily="34" charset="0"/>
              </a:rPr>
              <a:t>signaling</a:t>
            </a:r>
            <a:r>
              <a:rPr lang="it-IT" sz="1600" dirty="0">
                <a:latin typeface="Calibri" panose="020F0502020204030204" pitchFamily="34" charset="0"/>
                <a:ea typeface="Calibri" panose="020F0502020204030204" pitchFamily="34" charset="0"/>
                <a:cs typeface="Calibri" panose="020F0502020204030204" pitchFamily="34" charset="0"/>
              </a:rPr>
              <a:t> serotoninergico e dopaminergico</a:t>
            </a:r>
          </a:p>
          <a:p>
            <a:r>
              <a:rPr lang="it-IT" sz="1600" dirty="0">
                <a:latin typeface="Calibri" panose="020F0502020204030204" pitchFamily="34" charset="0"/>
                <a:ea typeface="Calibri" panose="020F0502020204030204" pitchFamily="34" charset="0"/>
                <a:cs typeface="Calibri" panose="020F0502020204030204" pitchFamily="34" charset="0"/>
              </a:rPr>
              <a:t>↑ Accumulo lipidi </a:t>
            </a:r>
            <a:r>
              <a:rPr lang="it-IT" sz="1600" dirty="0" err="1">
                <a:latin typeface="Calibri" panose="020F0502020204030204" pitchFamily="34" charset="0"/>
                <a:ea typeface="Calibri" panose="020F0502020204030204" pitchFamily="34" charset="0"/>
                <a:cs typeface="Calibri" panose="020F0502020204030204" pitchFamily="34" charset="0"/>
              </a:rPr>
              <a:t>perossidati</a:t>
            </a:r>
            <a:endParaRPr lang="it-IT" sz="1600" dirty="0">
              <a:latin typeface="Calibri" panose="020F0502020204030204" pitchFamily="34" charset="0"/>
              <a:ea typeface="Calibri" panose="020F0502020204030204" pitchFamily="34" charset="0"/>
              <a:cs typeface="Calibri" panose="020F0502020204030204" pitchFamily="34" charset="0"/>
            </a:endParaRPr>
          </a:p>
          <a:p>
            <a:r>
              <a:rPr lang="it-IT" sz="1600" dirty="0">
                <a:latin typeface="Calibri" panose="020F0502020204030204" pitchFamily="34" charset="0"/>
                <a:ea typeface="Calibri" panose="020F0502020204030204" pitchFamily="34" charset="0"/>
                <a:cs typeface="Calibri" panose="020F0502020204030204" pitchFamily="34" charset="0"/>
              </a:rPr>
              <a:t>↑ Citochine infiammatorie</a:t>
            </a:r>
          </a:p>
          <a:p>
            <a:r>
              <a:rPr lang="it-IT" sz="1600" dirty="0">
                <a:latin typeface="Calibri" panose="020F0502020204030204" pitchFamily="34" charset="0"/>
                <a:ea typeface="Calibri" panose="020F0502020204030204" pitchFamily="34" charset="0"/>
                <a:cs typeface="Calibri" panose="020F0502020204030204" pitchFamily="34" charset="0"/>
              </a:rPr>
              <a:t>↑ Stress ossidativo</a:t>
            </a:r>
          </a:p>
          <a:p>
            <a:r>
              <a:rPr lang="it-IT" sz="1600" dirty="0">
                <a:latin typeface="Calibri" panose="020F0502020204030204" pitchFamily="34" charset="0"/>
                <a:ea typeface="Calibri" panose="020F0502020204030204" pitchFamily="34" charset="0"/>
                <a:cs typeface="Calibri" panose="020F0502020204030204" pitchFamily="34" charset="0"/>
              </a:rPr>
              <a:t>↓ Ossitocina</a:t>
            </a:r>
          </a:p>
        </p:txBody>
      </p:sp>
      <p:sp>
        <p:nvSpPr>
          <p:cNvPr id="6" name="CasellaDiTesto 5">
            <a:extLst>
              <a:ext uri="{FF2B5EF4-FFF2-40B4-BE49-F238E27FC236}">
                <a16:creationId xmlns:a16="http://schemas.microsoft.com/office/drawing/2014/main" id="{67B983CD-9E0A-8051-01ED-E20B9535875D}"/>
              </a:ext>
            </a:extLst>
          </p:cNvPr>
          <p:cNvSpPr txBox="1"/>
          <p:nvPr/>
        </p:nvSpPr>
        <p:spPr>
          <a:xfrm>
            <a:off x="8169442" y="2598411"/>
            <a:ext cx="3029417" cy="584775"/>
          </a:xfrm>
          <a:prstGeom prst="rect">
            <a:avLst/>
          </a:prstGeom>
          <a:noFill/>
        </p:spPr>
        <p:txBody>
          <a:bodyPr wrap="square" rtlCol="0">
            <a:spAutoFit/>
          </a:bodyPr>
          <a:lstStyle/>
          <a:p>
            <a:r>
              <a:rPr lang="it-IT" sz="1600" b="1" dirty="0">
                <a:latin typeface="Calibri" panose="020F0502020204030204" pitchFamily="34" charset="0"/>
                <a:ea typeface="Calibri" panose="020F0502020204030204" pitchFamily="34" charset="0"/>
                <a:cs typeface="Calibri" panose="020F0502020204030204" pitchFamily="34" charset="0"/>
              </a:rPr>
              <a:t>Microbioma fetale</a:t>
            </a:r>
          </a:p>
          <a:p>
            <a:r>
              <a:rPr lang="it-IT" sz="1600" dirty="0">
                <a:latin typeface="Calibri" panose="020F0502020204030204" pitchFamily="34" charset="0"/>
                <a:ea typeface="Calibri" panose="020F0502020204030204" pitchFamily="34" charset="0"/>
                <a:cs typeface="Calibri" panose="020F0502020204030204" pitchFamily="34" charset="0"/>
              </a:rPr>
              <a:t>Composizione alterata</a:t>
            </a:r>
          </a:p>
        </p:txBody>
      </p:sp>
      <p:sp>
        <p:nvSpPr>
          <p:cNvPr id="7" name="CasellaDiTesto 6">
            <a:extLst>
              <a:ext uri="{FF2B5EF4-FFF2-40B4-BE49-F238E27FC236}">
                <a16:creationId xmlns:a16="http://schemas.microsoft.com/office/drawing/2014/main" id="{BB1F6C76-E764-820D-F3DE-980B01E73CB1}"/>
              </a:ext>
            </a:extLst>
          </p:cNvPr>
          <p:cNvSpPr txBox="1"/>
          <p:nvPr/>
        </p:nvSpPr>
        <p:spPr>
          <a:xfrm>
            <a:off x="8169442" y="1041600"/>
            <a:ext cx="3272329" cy="1077218"/>
          </a:xfrm>
          <a:prstGeom prst="rect">
            <a:avLst/>
          </a:prstGeom>
          <a:noFill/>
        </p:spPr>
        <p:txBody>
          <a:bodyPr wrap="square" rtlCol="0">
            <a:spAutoFit/>
          </a:bodyPr>
          <a:lstStyle/>
          <a:p>
            <a:r>
              <a:rPr lang="it-IT" sz="1600" b="1" dirty="0">
                <a:latin typeface="Calibri" panose="020F0502020204030204" pitchFamily="34" charset="0"/>
                <a:ea typeface="Calibri" panose="020F0502020204030204" pitchFamily="34" charset="0"/>
                <a:cs typeface="Calibri" panose="020F0502020204030204" pitchFamily="34" charset="0"/>
              </a:rPr>
              <a:t>Latte materno</a:t>
            </a:r>
          </a:p>
          <a:p>
            <a:r>
              <a:rPr lang="it-IT" sz="1600" dirty="0">
                <a:latin typeface="Calibri" panose="020F0502020204030204" pitchFamily="34" charset="0"/>
                <a:ea typeface="Calibri" panose="020F0502020204030204" pitchFamily="34" charset="0"/>
                <a:cs typeface="Calibri" panose="020F0502020204030204" pitchFamily="34" charset="0"/>
              </a:rPr>
              <a:t>↑IL-6</a:t>
            </a:r>
          </a:p>
          <a:p>
            <a:r>
              <a:rPr lang="it-IT" sz="1600" dirty="0">
                <a:latin typeface="Calibri" panose="020F0502020204030204" pitchFamily="34" charset="0"/>
                <a:ea typeface="Calibri" panose="020F0502020204030204" pitchFamily="34" charset="0"/>
                <a:cs typeface="Calibri" panose="020F0502020204030204" pitchFamily="34" charset="0"/>
              </a:rPr>
              <a:t>↓ Fattori neuroprotettivi (DHA, luteina…)</a:t>
            </a:r>
          </a:p>
        </p:txBody>
      </p:sp>
      <p:sp>
        <p:nvSpPr>
          <p:cNvPr id="8" name="CasellaDiTesto 7">
            <a:extLst>
              <a:ext uri="{FF2B5EF4-FFF2-40B4-BE49-F238E27FC236}">
                <a16:creationId xmlns:a16="http://schemas.microsoft.com/office/drawing/2014/main" id="{C158D828-AC0C-18B5-D50D-4C1F93AE092B}"/>
              </a:ext>
            </a:extLst>
          </p:cNvPr>
          <p:cNvSpPr txBox="1"/>
          <p:nvPr/>
        </p:nvSpPr>
        <p:spPr>
          <a:xfrm>
            <a:off x="0" y="6674787"/>
            <a:ext cx="11526253" cy="215444"/>
          </a:xfrm>
          <a:prstGeom prst="rect">
            <a:avLst/>
          </a:prstGeom>
          <a:noFill/>
        </p:spPr>
        <p:txBody>
          <a:bodyPr wrap="square" rtlCol="0">
            <a:spAutoFit/>
          </a:bodyPr>
          <a:lstStyle/>
          <a:p>
            <a:r>
              <a:rPr lang="it-IT" sz="800" dirty="0">
                <a:latin typeface="Calibri" panose="020F0502020204030204" pitchFamily="34" charset="0"/>
                <a:ea typeface="Calibri" panose="020F0502020204030204" pitchFamily="34" charset="0"/>
                <a:cs typeface="Calibri" panose="020F0502020204030204" pitchFamily="34" charset="0"/>
              </a:rPr>
              <a:t>Illustrazione adattata da Tong L, </a:t>
            </a:r>
            <a:r>
              <a:rPr lang="it-IT" sz="800" dirty="0" err="1">
                <a:latin typeface="Calibri" panose="020F0502020204030204" pitchFamily="34" charset="0"/>
                <a:ea typeface="Calibri" panose="020F0502020204030204" pitchFamily="34" charset="0"/>
                <a:cs typeface="Calibri" panose="020F0502020204030204" pitchFamily="34" charset="0"/>
              </a:rPr>
              <a:t>Kalish</a:t>
            </a:r>
            <a:r>
              <a:rPr lang="it-IT" sz="800" dirty="0">
                <a:latin typeface="Calibri" panose="020F0502020204030204" pitchFamily="34" charset="0"/>
                <a:ea typeface="Calibri" panose="020F0502020204030204" pitchFamily="34" charset="0"/>
                <a:cs typeface="Calibri" panose="020F0502020204030204" pitchFamily="34" charset="0"/>
              </a:rPr>
              <a:t> BT, The impact of </a:t>
            </a:r>
            <a:r>
              <a:rPr lang="it-IT" sz="800" dirty="0" err="1">
                <a:latin typeface="Calibri" panose="020F0502020204030204" pitchFamily="34" charset="0"/>
                <a:ea typeface="Calibri" panose="020F0502020204030204" pitchFamily="34" charset="0"/>
                <a:cs typeface="Calibri" panose="020F0502020204030204" pitchFamily="34" charset="0"/>
              </a:rPr>
              <a:t>maternal</a:t>
            </a:r>
            <a:r>
              <a:rPr lang="it-IT" sz="800" dirty="0">
                <a:latin typeface="Calibri" panose="020F0502020204030204" pitchFamily="34" charset="0"/>
                <a:ea typeface="Calibri" panose="020F0502020204030204" pitchFamily="34" charset="0"/>
                <a:cs typeface="Calibri" panose="020F0502020204030204" pitchFamily="34" charset="0"/>
              </a:rPr>
              <a:t> </a:t>
            </a:r>
            <a:r>
              <a:rPr lang="it-IT" sz="800" dirty="0" err="1">
                <a:latin typeface="Calibri" panose="020F0502020204030204" pitchFamily="34" charset="0"/>
                <a:ea typeface="Calibri" panose="020F0502020204030204" pitchFamily="34" charset="0"/>
                <a:cs typeface="Calibri" panose="020F0502020204030204" pitchFamily="34" charset="0"/>
              </a:rPr>
              <a:t>obesity</a:t>
            </a:r>
            <a:r>
              <a:rPr lang="it-IT" sz="800" dirty="0">
                <a:latin typeface="Calibri" panose="020F0502020204030204" pitchFamily="34" charset="0"/>
                <a:ea typeface="Calibri" panose="020F0502020204030204" pitchFamily="34" charset="0"/>
                <a:cs typeface="Calibri" panose="020F0502020204030204" pitchFamily="34" charset="0"/>
              </a:rPr>
              <a:t> on </a:t>
            </a:r>
            <a:r>
              <a:rPr lang="it-IT" sz="800" dirty="0" err="1">
                <a:latin typeface="Calibri" panose="020F0502020204030204" pitchFamily="34" charset="0"/>
                <a:ea typeface="Calibri" panose="020F0502020204030204" pitchFamily="34" charset="0"/>
                <a:cs typeface="Calibri" panose="020F0502020204030204" pitchFamily="34" charset="0"/>
              </a:rPr>
              <a:t>childhood</a:t>
            </a:r>
            <a:r>
              <a:rPr lang="it-IT" sz="800" dirty="0">
                <a:latin typeface="Calibri" panose="020F0502020204030204" pitchFamily="34" charset="0"/>
                <a:ea typeface="Calibri" panose="020F0502020204030204" pitchFamily="34" charset="0"/>
                <a:cs typeface="Calibri" panose="020F0502020204030204" pitchFamily="34" charset="0"/>
              </a:rPr>
              <a:t> </a:t>
            </a:r>
            <a:r>
              <a:rPr lang="it-IT" sz="800" dirty="0" err="1">
                <a:latin typeface="Calibri" panose="020F0502020204030204" pitchFamily="34" charset="0"/>
                <a:ea typeface="Calibri" panose="020F0502020204030204" pitchFamily="34" charset="0"/>
                <a:cs typeface="Calibri" panose="020F0502020204030204" pitchFamily="34" charset="0"/>
              </a:rPr>
              <a:t>neurodevelopement</a:t>
            </a:r>
            <a:r>
              <a:rPr lang="it-IT" sz="800" dirty="0">
                <a:latin typeface="Calibri" panose="020F0502020204030204" pitchFamily="34" charset="0"/>
                <a:ea typeface="Calibri" panose="020F0502020204030204" pitchFamily="34" charset="0"/>
                <a:cs typeface="Calibri" panose="020F0502020204030204" pitchFamily="34" charset="0"/>
              </a:rPr>
              <a:t>. J </a:t>
            </a:r>
            <a:r>
              <a:rPr lang="it-IT" sz="800" dirty="0" err="1">
                <a:latin typeface="Calibri" panose="020F0502020204030204" pitchFamily="34" charset="0"/>
                <a:ea typeface="Calibri" panose="020F0502020204030204" pitchFamily="34" charset="0"/>
                <a:cs typeface="Calibri" panose="020F0502020204030204" pitchFamily="34" charset="0"/>
              </a:rPr>
              <a:t>Perinatol</a:t>
            </a:r>
            <a:r>
              <a:rPr lang="it-IT" sz="800" dirty="0">
                <a:latin typeface="Calibri" panose="020F0502020204030204" pitchFamily="34" charset="0"/>
                <a:ea typeface="Calibri" panose="020F0502020204030204" pitchFamily="34" charset="0"/>
                <a:cs typeface="Calibri" panose="020F0502020204030204" pitchFamily="34" charset="0"/>
              </a:rPr>
              <a:t>, 2021</a:t>
            </a:r>
          </a:p>
        </p:txBody>
      </p:sp>
      <p:cxnSp>
        <p:nvCxnSpPr>
          <p:cNvPr id="12" name="Connettore diritto 11">
            <a:extLst>
              <a:ext uri="{FF2B5EF4-FFF2-40B4-BE49-F238E27FC236}">
                <a16:creationId xmlns:a16="http://schemas.microsoft.com/office/drawing/2014/main" id="{CABEC8E7-2AC7-78CD-7BA6-69DBF1F095AF}"/>
              </a:ext>
            </a:extLst>
          </p:cNvPr>
          <p:cNvCxnSpPr/>
          <p:nvPr/>
        </p:nvCxnSpPr>
        <p:spPr>
          <a:xfrm>
            <a:off x="3982451" y="1580209"/>
            <a:ext cx="2671012" cy="2597147"/>
          </a:xfrm>
          <a:prstGeom prst="line">
            <a:avLst/>
          </a:prstGeom>
        </p:spPr>
        <p:style>
          <a:lnRef idx="1">
            <a:schemeClr val="dk1"/>
          </a:lnRef>
          <a:fillRef idx="0">
            <a:schemeClr val="dk1"/>
          </a:fillRef>
          <a:effectRef idx="0">
            <a:schemeClr val="dk1"/>
          </a:effectRef>
          <a:fontRef idx="minor">
            <a:schemeClr val="tx1"/>
          </a:fontRef>
        </p:style>
      </p:cxnSp>
      <p:cxnSp>
        <p:nvCxnSpPr>
          <p:cNvPr id="14" name="Connettore diritto 13">
            <a:extLst>
              <a:ext uri="{FF2B5EF4-FFF2-40B4-BE49-F238E27FC236}">
                <a16:creationId xmlns:a16="http://schemas.microsoft.com/office/drawing/2014/main" id="{5FC4A0CC-5061-6DD9-18C5-833F05A5BE6B}"/>
              </a:ext>
            </a:extLst>
          </p:cNvPr>
          <p:cNvCxnSpPr/>
          <p:nvPr/>
        </p:nvCxnSpPr>
        <p:spPr>
          <a:xfrm>
            <a:off x="3982451" y="4403558"/>
            <a:ext cx="2827423" cy="167162"/>
          </a:xfrm>
          <a:prstGeom prst="line">
            <a:avLst/>
          </a:prstGeom>
        </p:spPr>
        <p:style>
          <a:lnRef idx="1">
            <a:schemeClr val="dk1"/>
          </a:lnRef>
          <a:fillRef idx="0">
            <a:schemeClr val="dk1"/>
          </a:fillRef>
          <a:effectRef idx="0">
            <a:schemeClr val="dk1"/>
          </a:effectRef>
          <a:fontRef idx="minor">
            <a:schemeClr val="tx1"/>
          </a:fontRef>
        </p:style>
      </p:cxnSp>
      <p:cxnSp>
        <p:nvCxnSpPr>
          <p:cNvPr id="16" name="Connettore diritto 15">
            <a:extLst>
              <a:ext uri="{FF2B5EF4-FFF2-40B4-BE49-F238E27FC236}">
                <a16:creationId xmlns:a16="http://schemas.microsoft.com/office/drawing/2014/main" id="{DDE47FDB-545B-2167-7A6C-FA01A6FFA755}"/>
              </a:ext>
            </a:extLst>
          </p:cNvPr>
          <p:cNvCxnSpPr>
            <a:cxnSpLocks/>
          </p:cNvCxnSpPr>
          <p:nvPr/>
        </p:nvCxnSpPr>
        <p:spPr>
          <a:xfrm flipH="1">
            <a:off x="7243011" y="2727539"/>
            <a:ext cx="926431" cy="1759600"/>
          </a:xfrm>
          <a:prstGeom prst="line">
            <a:avLst/>
          </a:prstGeom>
        </p:spPr>
        <p:style>
          <a:lnRef idx="1">
            <a:schemeClr val="dk1"/>
          </a:lnRef>
          <a:fillRef idx="0">
            <a:schemeClr val="dk1"/>
          </a:fillRef>
          <a:effectRef idx="0">
            <a:schemeClr val="dk1"/>
          </a:effectRef>
          <a:fontRef idx="minor">
            <a:schemeClr val="tx1"/>
          </a:fontRef>
        </p:style>
      </p:cxnSp>
      <p:cxnSp>
        <p:nvCxnSpPr>
          <p:cNvPr id="19" name="Connettore diritto 18">
            <a:extLst>
              <a:ext uri="{FF2B5EF4-FFF2-40B4-BE49-F238E27FC236}">
                <a16:creationId xmlns:a16="http://schemas.microsoft.com/office/drawing/2014/main" id="{04AE71B3-D54D-7947-6A55-BEA15FACEACE}"/>
              </a:ext>
            </a:extLst>
          </p:cNvPr>
          <p:cNvCxnSpPr/>
          <p:nvPr/>
        </p:nvCxnSpPr>
        <p:spPr>
          <a:xfrm flipH="1">
            <a:off x="6809874" y="3874168"/>
            <a:ext cx="1359568" cy="1167064"/>
          </a:xfrm>
          <a:prstGeom prst="line">
            <a:avLst/>
          </a:prstGeom>
        </p:spPr>
        <p:style>
          <a:lnRef idx="1">
            <a:schemeClr val="dk1"/>
          </a:lnRef>
          <a:fillRef idx="0">
            <a:schemeClr val="dk1"/>
          </a:fillRef>
          <a:effectRef idx="0">
            <a:schemeClr val="dk1"/>
          </a:effectRef>
          <a:fontRef idx="minor">
            <a:schemeClr val="tx1"/>
          </a:fontRef>
        </p:style>
      </p:cxnSp>
      <p:cxnSp>
        <p:nvCxnSpPr>
          <p:cNvPr id="21" name="Connettore diritto 20">
            <a:extLst>
              <a:ext uri="{FF2B5EF4-FFF2-40B4-BE49-F238E27FC236}">
                <a16:creationId xmlns:a16="http://schemas.microsoft.com/office/drawing/2014/main" id="{165BB022-1EDF-C1D2-BC66-7EA47D1EDA9C}"/>
              </a:ext>
            </a:extLst>
          </p:cNvPr>
          <p:cNvCxnSpPr/>
          <p:nvPr/>
        </p:nvCxnSpPr>
        <p:spPr>
          <a:xfrm flipH="1">
            <a:off x="6653463" y="1215189"/>
            <a:ext cx="1515979" cy="196799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87304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549E51-2AC9-106E-2440-406B34EE749E}"/>
              </a:ext>
            </a:extLst>
          </p:cNvPr>
          <p:cNvPicPr>
            <a:picLocks noChangeAspect="1"/>
          </p:cNvPicPr>
          <p:nvPr/>
        </p:nvPicPr>
        <p:blipFill rotWithShape="1">
          <a:blip r:embed="rId3">
            <a:extLst>
              <a:ext uri="{28A0092B-C50C-407E-A947-70E740481C1C}">
                <a14:useLocalDpi xmlns:a14="http://schemas.microsoft.com/office/drawing/2010/main" val="0"/>
              </a:ext>
            </a:extLst>
          </a:blip>
          <a:srcRect l="21622" t="15507" r="35760" b="14493"/>
          <a:stretch/>
        </p:blipFill>
        <p:spPr>
          <a:xfrm>
            <a:off x="3735020" y="1393598"/>
            <a:ext cx="4184374" cy="4800601"/>
          </a:xfrm>
          <a:prstGeom prst="rect">
            <a:avLst/>
          </a:prstGeom>
        </p:spPr>
      </p:pic>
      <p:sp>
        <p:nvSpPr>
          <p:cNvPr id="4" name="CasellaDiTesto 3">
            <a:extLst>
              <a:ext uri="{FF2B5EF4-FFF2-40B4-BE49-F238E27FC236}">
                <a16:creationId xmlns:a16="http://schemas.microsoft.com/office/drawing/2014/main" id="{9FD0AE63-2A15-232E-A240-F4650CEF79FE}"/>
              </a:ext>
            </a:extLst>
          </p:cNvPr>
          <p:cNvSpPr txBox="1"/>
          <p:nvPr/>
        </p:nvSpPr>
        <p:spPr>
          <a:xfrm>
            <a:off x="0" y="6642556"/>
            <a:ext cx="8388626" cy="215444"/>
          </a:xfrm>
          <a:prstGeom prst="rect">
            <a:avLst/>
          </a:prstGeom>
          <a:noFill/>
        </p:spPr>
        <p:txBody>
          <a:bodyPr wrap="square" rtlCol="0">
            <a:spAutoFit/>
          </a:bodyPr>
          <a:lstStyle/>
          <a:p>
            <a:r>
              <a:rPr lang="it-IT" sz="800" dirty="0">
                <a:latin typeface="Calibri" panose="020F0502020204030204" pitchFamily="34" charset="0"/>
                <a:ea typeface="Calibri" panose="020F0502020204030204" pitchFamily="34" charset="0"/>
                <a:cs typeface="Calibri" panose="020F0502020204030204" pitchFamily="34" charset="0"/>
              </a:rPr>
              <a:t>https://www.saluteinternazionale.info/2017/11/food-insecurity-il-cibo-sano-inaccessibile/</a:t>
            </a:r>
          </a:p>
        </p:txBody>
      </p:sp>
      <p:sp>
        <p:nvSpPr>
          <p:cNvPr id="7" name="CasellaDiTesto 6">
            <a:extLst>
              <a:ext uri="{FF2B5EF4-FFF2-40B4-BE49-F238E27FC236}">
                <a16:creationId xmlns:a16="http://schemas.microsoft.com/office/drawing/2014/main" id="{FA95E505-5A20-5B8C-1D24-6EDFB298B05F}"/>
              </a:ext>
            </a:extLst>
          </p:cNvPr>
          <p:cNvSpPr txBox="1"/>
          <p:nvPr/>
        </p:nvSpPr>
        <p:spPr>
          <a:xfrm>
            <a:off x="3049003" y="219795"/>
            <a:ext cx="6093994" cy="646331"/>
          </a:xfrm>
          <a:prstGeom prst="rect">
            <a:avLst/>
          </a:prstGeom>
          <a:noFill/>
        </p:spPr>
        <p:txBody>
          <a:bodyPr wrap="square">
            <a:spAutoFit/>
          </a:bodyPr>
          <a:lstStyle/>
          <a:p>
            <a:pPr algn="ctr"/>
            <a:r>
              <a:rPr lang="it-IT" sz="3600" b="1" dirty="0">
                <a:latin typeface="Brush Script MT" panose="03060802040406070304" pitchFamily="66" charset="0"/>
                <a:cs typeface="Courier New" panose="02070309020205020404" pitchFamily="49" charset="0"/>
              </a:rPr>
              <a:t>Food </a:t>
            </a:r>
            <a:r>
              <a:rPr lang="it-IT" sz="3600" b="1" dirty="0" err="1">
                <a:latin typeface="Brush Script MT" panose="03060802040406070304" pitchFamily="66" charset="0"/>
                <a:cs typeface="Courier New" panose="02070309020205020404" pitchFamily="49" charset="0"/>
              </a:rPr>
              <a:t>Insecurity</a:t>
            </a:r>
            <a:endParaRPr lang="it-IT" sz="3600" b="1" dirty="0">
              <a:latin typeface="Brush Script MT" panose="03060802040406070304" pitchFamily="66" charset="0"/>
              <a:cs typeface="Courier New" panose="02070309020205020404" pitchFamily="49" charset="0"/>
            </a:endParaRPr>
          </a:p>
        </p:txBody>
      </p:sp>
      <p:sp>
        <p:nvSpPr>
          <p:cNvPr id="9" name="CasellaDiTesto 8">
            <a:extLst>
              <a:ext uri="{FF2B5EF4-FFF2-40B4-BE49-F238E27FC236}">
                <a16:creationId xmlns:a16="http://schemas.microsoft.com/office/drawing/2014/main" id="{95872C2B-32B8-22DC-E94E-F722F2D746B5}"/>
              </a:ext>
            </a:extLst>
          </p:cNvPr>
          <p:cNvSpPr txBox="1"/>
          <p:nvPr/>
        </p:nvSpPr>
        <p:spPr>
          <a:xfrm>
            <a:off x="2030830" y="925417"/>
            <a:ext cx="8130340" cy="369332"/>
          </a:xfrm>
          <a:prstGeom prst="rect">
            <a:avLst/>
          </a:prstGeom>
          <a:noFill/>
        </p:spPr>
        <p:txBody>
          <a:bodyPr wrap="square">
            <a:spAutoFit/>
          </a:bodyPr>
          <a:lstStyle/>
          <a:p>
            <a:pPr algn="ctr"/>
            <a:r>
              <a:rPr lang="it-IT" dirty="0">
                <a:latin typeface="Calibri" panose="020F0502020204030204" pitchFamily="34" charset="0"/>
                <a:ea typeface="Calibri" panose="020F0502020204030204" pitchFamily="34" charset="0"/>
                <a:cs typeface="Calibri" panose="020F0502020204030204" pitchFamily="34" charset="0"/>
              </a:rPr>
              <a:t>Scarsa disponibilità di cibi nutrizionalmente adeguati </a:t>
            </a:r>
          </a:p>
        </p:txBody>
      </p:sp>
      <p:sp>
        <p:nvSpPr>
          <p:cNvPr id="11" name="CasellaDiTesto 10">
            <a:extLst>
              <a:ext uri="{FF2B5EF4-FFF2-40B4-BE49-F238E27FC236}">
                <a16:creationId xmlns:a16="http://schemas.microsoft.com/office/drawing/2014/main" id="{C64565F9-D3AE-251B-CEC6-431D5F13BD80}"/>
              </a:ext>
            </a:extLst>
          </p:cNvPr>
          <p:cNvSpPr txBox="1"/>
          <p:nvPr/>
        </p:nvSpPr>
        <p:spPr>
          <a:xfrm>
            <a:off x="7919394" y="2369268"/>
            <a:ext cx="4184375" cy="1477328"/>
          </a:xfrm>
          <a:prstGeom prst="rect">
            <a:avLst/>
          </a:prstGeom>
          <a:noFill/>
        </p:spPr>
        <p:txBody>
          <a:bodyPr wrap="square">
            <a:spAutoFit/>
          </a:bodyPr>
          <a:lstStyle/>
          <a:p>
            <a:pPr algn="just"/>
            <a:r>
              <a:rPr lang="it-IT" dirty="0">
                <a:latin typeface="Calibri" panose="020F0502020204030204" pitchFamily="34" charset="0"/>
                <a:ea typeface="Calibri" panose="020F0502020204030204" pitchFamily="34" charset="0"/>
                <a:cs typeface="Calibri" panose="020F0502020204030204" pitchFamily="34" charset="0"/>
              </a:rPr>
              <a:t>Un livello più alto di educazione permette di colmare l’</a:t>
            </a:r>
            <a:r>
              <a:rPr lang="it-IT" b="1" dirty="0">
                <a:latin typeface="Calibri" panose="020F0502020204030204" pitchFamily="34" charset="0"/>
                <a:ea typeface="Calibri" panose="020F0502020204030204" pitchFamily="34" charset="0"/>
                <a:cs typeface="Calibri" panose="020F0502020204030204" pitchFamily="34" charset="0"/>
              </a:rPr>
              <a:t>asimmetria di informazione</a:t>
            </a:r>
            <a:r>
              <a:rPr lang="it-IT" dirty="0">
                <a:latin typeface="Calibri" panose="020F0502020204030204" pitchFamily="34" charset="0"/>
                <a:ea typeface="Calibri" panose="020F0502020204030204" pitchFamily="34" charset="0"/>
                <a:cs typeface="Calibri" panose="020F0502020204030204" pitchFamily="34" charset="0"/>
              </a:rPr>
              <a:t>, rendendo l’individuo in grado di percepire determinati rischi correlati alle aggressive tecniche di </a:t>
            </a:r>
            <a:r>
              <a:rPr lang="it-IT" b="1" dirty="0">
                <a:latin typeface="Calibri" panose="020F0502020204030204" pitchFamily="34" charset="0"/>
                <a:ea typeface="Calibri" panose="020F0502020204030204" pitchFamily="34" charset="0"/>
                <a:cs typeface="Calibri" panose="020F0502020204030204" pitchFamily="34" charset="0"/>
              </a:rPr>
              <a:t>marketing alimentare. </a:t>
            </a:r>
          </a:p>
        </p:txBody>
      </p:sp>
      <p:sp>
        <p:nvSpPr>
          <p:cNvPr id="13" name="CasellaDiTesto 12">
            <a:extLst>
              <a:ext uri="{FF2B5EF4-FFF2-40B4-BE49-F238E27FC236}">
                <a16:creationId xmlns:a16="http://schemas.microsoft.com/office/drawing/2014/main" id="{7ABCA20F-F756-873F-8D6D-EE85413CD54C}"/>
              </a:ext>
            </a:extLst>
          </p:cNvPr>
          <p:cNvSpPr txBox="1"/>
          <p:nvPr/>
        </p:nvSpPr>
        <p:spPr>
          <a:xfrm>
            <a:off x="88231" y="2554091"/>
            <a:ext cx="4004905" cy="1200329"/>
          </a:xfrm>
          <a:prstGeom prst="rect">
            <a:avLst/>
          </a:prstGeom>
          <a:noFill/>
        </p:spPr>
        <p:txBody>
          <a:bodyPr wrap="square">
            <a:spAutoFit/>
          </a:bodyPr>
          <a:lstStyle/>
          <a:p>
            <a:pPr algn="just"/>
            <a:r>
              <a:rPr lang="it-IT" dirty="0">
                <a:latin typeface="Calibri" panose="020F0502020204030204" pitchFamily="34" charset="0"/>
                <a:ea typeface="Calibri" panose="020F0502020204030204" pitchFamily="34" charset="0"/>
                <a:cs typeface="Calibri" panose="020F0502020204030204" pitchFamily="34" charset="0"/>
              </a:rPr>
              <a:t>In combinazione con specifici </a:t>
            </a:r>
            <a:r>
              <a:rPr lang="it-IT" b="1" dirty="0">
                <a:latin typeface="Calibri" panose="020F0502020204030204" pitchFamily="34" charset="0"/>
                <a:ea typeface="Calibri" panose="020F0502020204030204" pitchFamily="34" charset="0"/>
                <a:cs typeface="Calibri" panose="020F0502020204030204" pitchFamily="34" charset="0"/>
              </a:rPr>
              <a:t>concetti culturali </a:t>
            </a:r>
            <a:r>
              <a:rPr lang="it-IT" dirty="0">
                <a:latin typeface="Calibri" panose="020F0502020204030204" pitchFamily="34" charset="0"/>
                <a:ea typeface="Calibri" panose="020F0502020204030204" pitchFamily="34" charset="0"/>
                <a:cs typeface="Calibri" panose="020F0502020204030204" pitchFamily="34" charset="0"/>
              </a:rPr>
              <a:t>(cultural </a:t>
            </a:r>
            <a:r>
              <a:rPr lang="it-IT" dirty="0" err="1">
                <a:latin typeface="Calibri" panose="020F0502020204030204" pitchFamily="34" charset="0"/>
                <a:ea typeface="Calibri" panose="020F0502020204030204" pitchFamily="34" charset="0"/>
                <a:cs typeface="Calibri" panose="020F0502020204030204" pitchFamily="34" charset="0"/>
              </a:rPr>
              <a:t>memes</a:t>
            </a:r>
            <a:r>
              <a:rPr lang="it-IT" dirty="0">
                <a:latin typeface="Calibri" panose="020F0502020204030204" pitchFamily="34" charset="0"/>
                <a:ea typeface="Calibri" panose="020F0502020204030204" pitchFamily="34" charset="0"/>
                <a:cs typeface="Calibri" panose="020F0502020204030204" pitchFamily="34" charset="0"/>
              </a:rPr>
              <a:t>) generazionalmente trasmessi esita in una maggiore incidenza di obesità.</a:t>
            </a:r>
          </a:p>
        </p:txBody>
      </p:sp>
    </p:spTree>
    <p:extLst>
      <p:ext uri="{BB962C8B-B14F-4D97-AF65-F5344CB8AC3E}">
        <p14:creationId xmlns:p14="http://schemas.microsoft.com/office/powerpoint/2010/main" val="1388778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E4E572D-FAE4-2477-4943-0454CC54F6EB}"/>
              </a:ext>
            </a:extLst>
          </p:cNvPr>
          <p:cNvSpPr txBox="1"/>
          <p:nvPr/>
        </p:nvSpPr>
        <p:spPr>
          <a:xfrm>
            <a:off x="3697178" y="1717521"/>
            <a:ext cx="4797644" cy="1200329"/>
          </a:xfrm>
          <a:prstGeom prst="rect">
            <a:avLst/>
          </a:prstGeom>
          <a:noFill/>
        </p:spPr>
        <p:txBody>
          <a:bodyPr wrap="square">
            <a:spAutoFit/>
          </a:bodyPr>
          <a:lstStyle/>
          <a:p>
            <a:pPr algn="ctr"/>
            <a:r>
              <a:rPr lang="it-IT" sz="2400" dirty="0">
                <a:solidFill>
                  <a:prstClr val="black"/>
                </a:solidFill>
                <a:cs typeface="Courier New" panose="02070309020205020404" pitchFamily="49" charset="0"/>
              </a:rPr>
              <a:t>S</a:t>
            </a:r>
            <a:r>
              <a:rPr kumimoji="0" lang="it-IT" sz="2400" b="0" i="0" u="none" strike="noStrike" kern="1200" cap="none" spc="0" normalizeH="0" baseline="0" noProof="0" dirty="0" err="1">
                <a:ln>
                  <a:noFill/>
                </a:ln>
                <a:solidFill>
                  <a:prstClr val="black"/>
                </a:solidFill>
                <a:effectLst/>
                <a:uLnTx/>
                <a:uFillTx/>
                <a:cs typeface="Courier New" panose="02070309020205020404" pitchFamily="49" charset="0"/>
              </a:rPr>
              <a:t>tili</a:t>
            </a:r>
            <a:r>
              <a:rPr kumimoji="0" lang="it-IT" sz="2400" b="0" i="0" u="none" strike="noStrike" kern="1200" cap="none" spc="0" normalizeH="0" baseline="0" noProof="0" dirty="0">
                <a:ln>
                  <a:noFill/>
                </a:ln>
                <a:solidFill>
                  <a:prstClr val="black"/>
                </a:solidFill>
                <a:effectLst/>
                <a:uLnTx/>
                <a:uFillTx/>
                <a:cs typeface="Courier New" panose="02070309020205020404" pitchFamily="49" charset="0"/>
              </a:rPr>
              <a:t> di vita malsani a cui alcuni individui sono </a:t>
            </a:r>
            <a:r>
              <a:rPr kumimoji="0" lang="it-IT" sz="2400" i="0" u="sng" strike="noStrike" kern="1200" cap="none" spc="0" normalizeH="0" baseline="0" noProof="0" dirty="0">
                <a:ln>
                  <a:noFill/>
                </a:ln>
                <a:solidFill>
                  <a:prstClr val="black"/>
                </a:solidFill>
                <a:effectLst/>
                <a:uLnTx/>
                <a:uFillTx/>
                <a:cs typeface="Courier New" panose="02070309020205020404" pitchFamily="49" charset="0"/>
              </a:rPr>
              <a:t>geneticamente più suscettibili</a:t>
            </a:r>
            <a:endParaRPr lang="it-IT" sz="2400" u="sng" dirty="0">
              <a:cs typeface="Courier New" panose="02070309020205020404" pitchFamily="49" charset="0"/>
            </a:endParaRPr>
          </a:p>
        </p:txBody>
      </p:sp>
      <p:sp>
        <p:nvSpPr>
          <p:cNvPr id="12" name="TextBox 11">
            <a:extLst>
              <a:ext uri="{FF2B5EF4-FFF2-40B4-BE49-F238E27FC236}">
                <a16:creationId xmlns:a16="http://schemas.microsoft.com/office/drawing/2014/main" id="{6F812F5E-5AD4-4D67-84B3-39F8674A7861}"/>
              </a:ext>
            </a:extLst>
          </p:cNvPr>
          <p:cNvSpPr txBox="1"/>
          <p:nvPr/>
        </p:nvSpPr>
        <p:spPr>
          <a:xfrm>
            <a:off x="901014" y="604706"/>
            <a:ext cx="2588670" cy="830997"/>
          </a:xfrm>
          <a:prstGeom prst="rect">
            <a:avLst/>
          </a:prstGeom>
          <a:noFill/>
        </p:spPr>
        <p:txBody>
          <a:bodyPr wrap="square">
            <a:spAutoFit/>
          </a:bodyPr>
          <a:lstStyle/>
          <a:p>
            <a:pPr algn="ctr"/>
            <a:r>
              <a:rPr kumimoji="0" lang="it-IT" sz="2400" b="0" i="0" u="none" strike="noStrike" kern="1200" cap="none" spc="0" normalizeH="0" baseline="0" noProof="0" dirty="0">
                <a:ln>
                  <a:noFill/>
                </a:ln>
                <a:solidFill>
                  <a:prstClr val="black"/>
                </a:solidFill>
                <a:effectLst/>
                <a:uLnTx/>
                <a:uFillTx/>
                <a:cs typeface="Courier New" panose="02070309020205020404" pitchFamily="49" charset="0"/>
              </a:rPr>
              <a:t>Stato socio-economico</a:t>
            </a:r>
            <a:endParaRPr lang="it-IT" sz="2400" dirty="0">
              <a:cs typeface="Courier New" panose="02070309020205020404" pitchFamily="49" charset="0"/>
            </a:endParaRPr>
          </a:p>
        </p:txBody>
      </p:sp>
      <p:sp>
        <p:nvSpPr>
          <p:cNvPr id="14" name="TextBox 13">
            <a:extLst>
              <a:ext uri="{FF2B5EF4-FFF2-40B4-BE49-F238E27FC236}">
                <a16:creationId xmlns:a16="http://schemas.microsoft.com/office/drawing/2014/main" id="{412D0827-E577-7AAB-2FBA-07596CCFD29F}"/>
              </a:ext>
            </a:extLst>
          </p:cNvPr>
          <p:cNvSpPr txBox="1"/>
          <p:nvPr/>
        </p:nvSpPr>
        <p:spPr>
          <a:xfrm>
            <a:off x="4795316" y="604705"/>
            <a:ext cx="2588670" cy="830997"/>
          </a:xfrm>
          <a:prstGeom prst="rect">
            <a:avLst/>
          </a:prstGeom>
          <a:noFill/>
        </p:spPr>
        <p:txBody>
          <a:bodyPr wrap="square">
            <a:spAutoFit/>
          </a:bodyPr>
          <a:lstStyle/>
          <a:p>
            <a:pPr algn="ctr"/>
            <a:r>
              <a:rPr lang="it-IT" sz="2400" dirty="0">
                <a:cs typeface="Courier New" panose="02070309020205020404" pitchFamily="49" charset="0"/>
              </a:rPr>
              <a:t>Ambiente </a:t>
            </a:r>
            <a:r>
              <a:rPr lang="it-IT" sz="2400" dirty="0" err="1">
                <a:cs typeface="Courier New" panose="02070309020205020404" pitchFamily="49" charset="0"/>
              </a:rPr>
              <a:t>obesogeno</a:t>
            </a:r>
            <a:endParaRPr lang="it-IT" sz="2400" dirty="0">
              <a:cs typeface="Courier New" panose="02070309020205020404" pitchFamily="49" charset="0"/>
            </a:endParaRPr>
          </a:p>
        </p:txBody>
      </p:sp>
      <p:sp>
        <p:nvSpPr>
          <p:cNvPr id="17" name="TextBox 16">
            <a:extLst>
              <a:ext uri="{FF2B5EF4-FFF2-40B4-BE49-F238E27FC236}">
                <a16:creationId xmlns:a16="http://schemas.microsoft.com/office/drawing/2014/main" id="{9C60A07F-44F3-D998-A4A5-4E898F9A400F}"/>
              </a:ext>
            </a:extLst>
          </p:cNvPr>
          <p:cNvSpPr txBox="1"/>
          <p:nvPr/>
        </p:nvSpPr>
        <p:spPr>
          <a:xfrm>
            <a:off x="2968292" y="3287181"/>
            <a:ext cx="1042783" cy="461665"/>
          </a:xfrm>
          <a:prstGeom prst="rect">
            <a:avLst/>
          </a:prstGeom>
          <a:noFill/>
        </p:spPr>
        <p:txBody>
          <a:bodyPr wrap="square">
            <a:spAutoFit/>
          </a:bodyPr>
          <a:lstStyle/>
          <a:p>
            <a:pPr algn="ctr"/>
            <a:r>
              <a:rPr lang="it-IT" sz="2400" dirty="0">
                <a:cs typeface="Courier New" panose="02070309020205020404" pitchFamily="49" charset="0"/>
              </a:rPr>
              <a:t>DCA</a:t>
            </a:r>
          </a:p>
        </p:txBody>
      </p:sp>
      <p:sp>
        <p:nvSpPr>
          <p:cNvPr id="18" name="TextBox 17">
            <a:extLst>
              <a:ext uri="{FF2B5EF4-FFF2-40B4-BE49-F238E27FC236}">
                <a16:creationId xmlns:a16="http://schemas.microsoft.com/office/drawing/2014/main" id="{F8E7C142-03FB-E2BE-C3F8-2574C6B3B632}"/>
              </a:ext>
            </a:extLst>
          </p:cNvPr>
          <p:cNvSpPr txBox="1"/>
          <p:nvPr/>
        </p:nvSpPr>
        <p:spPr>
          <a:xfrm>
            <a:off x="7967400" y="3287180"/>
            <a:ext cx="1469836" cy="461665"/>
          </a:xfrm>
          <a:prstGeom prst="rect">
            <a:avLst/>
          </a:prstGeom>
          <a:noFill/>
        </p:spPr>
        <p:txBody>
          <a:bodyPr wrap="square">
            <a:spAutoFit/>
          </a:bodyPr>
          <a:lstStyle/>
          <a:p>
            <a:pPr algn="ctr"/>
            <a:r>
              <a:rPr lang="it-IT" sz="2400" dirty="0">
                <a:cs typeface="Courier New" panose="02070309020205020404" pitchFamily="49" charset="0"/>
              </a:rPr>
              <a:t>Stigma</a:t>
            </a:r>
          </a:p>
        </p:txBody>
      </p:sp>
      <p:sp>
        <p:nvSpPr>
          <p:cNvPr id="50" name="TextBox 49">
            <a:extLst>
              <a:ext uri="{FF2B5EF4-FFF2-40B4-BE49-F238E27FC236}">
                <a16:creationId xmlns:a16="http://schemas.microsoft.com/office/drawing/2014/main" id="{DF131142-B33E-971A-27FA-1ADC601934F3}"/>
              </a:ext>
            </a:extLst>
          </p:cNvPr>
          <p:cNvSpPr txBox="1"/>
          <p:nvPr/>
        </p:nvSpPr>
        <p:spPr>
          <a:xfrm>
            <a:off x="8702318" y="604706"/>
            <a:ext cx="2588670" cy="830997"/>
          </a:xfrm>
          <a:prstGeom prst="rect">
            <a:avLst/>
          </a:prstGeom>
          <a:noFill/>
        </p:spPr>
        <p:txBody>
          <a:bodyPr wrap="square">
            <a:spAutoFit/>
          </a:bodyPr>
          <a:lstStyle/>
          <a:p>
            <a:pPr algn="ctr"/>
            <a:r>
              <a:rPr kumimoji="0" lang="it-IT" sz="2400" b="0" i="0" u="none" strike="noStrike" kern="1200" cap="none" spc="0" normalizeH="0" baseline="0" noProof="0" dirty="0">
                <a:ln>
                  <a:noFill/>
                </a:ln>
                <a:solidFill>
                  <a:prstClr val="black"/>
                </a:solidFill>
                <a:effectLst/>
                <a:uLnTx/>
                <a:uFillTx/>
                <a:cs typeface="Courier New" panose="02070309020205020404" pitchFamily="49" charset="0"/>
              </a:rPr>
              <a:t>Marketing alimentare</a:t>
            </a:r>
            <a:endParaRPr lang="it-IT" sz="2400" dirty="0">
              <a:cs typeface="Courier New" panose="02070309020205020404" pitchFamily="49" charset="0"/>
            </a:endParaRPr>
          </a:p>
        </p:txBody>
      </p:sp>
      <p:sp>
        <p:nvSpPr>
          <p:cNvPr id="3" name="CasellaDiTesto 2">
            <a:extLst>
              <a:ext uri="{FF2B5EF4-FFF2-40B4-BE49-F238E27FC236}">
                <a16:creationId xmlns:a16="http://schemas.microsoft.com/office/drawing/2014/main" id="{83CB1A49-5785-A8DE-F4A3-01805D5C224D}"/>
              </a:ext>
            </a:extLst>
          </p:cNvPr>
          <p:cNvSpPr txBox="1"/>
          <p:nvPr/>
        </p:nvSpPr>
        <p:spPr>
          <a:xfrm>
            <a:off x="4801665" y="6148384"/>
            <a:ext cx="2588670" cy="769441"/>
          </a:xfrm>
          <a:prstGeom prst="rect">
            <a:avLst/>
          </a:prstGeom>
          <a:noFill/>
        </p:spPr>
        <p:txBody>
          <a:bodyPr wrap="square" rtlCol="0">
            <a:spAutoFit/>
          </a:bodyPr>
          <a:lstStyle/>
          <a:p>
            <a:pPr algn="ctr"/>
            <a:r>
              <a:rPr lang="it-IT" sz="4400" dirty="0">
                <a:latin typeface="Brush Script MT" panose="03060802040406070304" pitchFamily="66" charset="0"/>
                <a:cs typeface="Courier New" panose="02070309020205020404" pitchFamily="49" charset="0"/>
              </a:rPr>
              <a:t>Obesità</a:t>
            </a:r>
          </a:p>
        </p:txBody>
      </p:sp>
      <p:cxnSp>
        <p:nvCxnSpPr>
          <p:cNvPr id="4" name="Connettore curvo 3">
            <a:extLst>
              <a:ext uri="{FF2B5EF4-FFF2-40B4-BE49-F238E27FC236}">
                <a16:creationId xmlns:a16="http://schemas.microsoft.com/office/drawing/2014/main" id="{718F5827-8E2B-E034-1FCA-D003D28D834C}"/>
              </a:ext>
            </a:extLst>
          </p:cNvPr>
          <p:cNvCxnSpPr>
            <a:stCxn id="12" idx="2"/>
            <a:endCxn id="10" idx="1"/>
          </p:cNvCxnSpPr>
          <p:nvPr/>
        </p:nvCxnSpPr>
        <p:spPr>
          <a:xfrm rot="16200000" flipH="1">
            <a:off x="2505272" y="1125779"/>
            <a:ext cx="881983" cy="1501829"/>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ttore curvo 5">
            <a:extLst>
              <a:ext uri="{FF2B5EF4-FFF2-40B4-BE49-F238E27FC236}">
                <a16:creationId xmlns:a16="http://schemas.microsoft.com/office/drawing/2014/main" id="{DCC21842-309D-AC9A-1785-7BC3DCAD37B8}"/>
              </a:ext>
            </a:extLst>
          </p:cNvPr>
          <p:cNvCxnSpPr>
            <a:stCxn id="50" idx="2"/>
            <a:endCxn id="10" idx="3"/>
          </p:cNvCxnSpPr>
          <p:nvPr/>
        </p:nvCxnSpPr>
        <p:spPr>
          <a:xfrm rot="5400000">
            <a:off x="8804747" y="1125779"/>
            <a:ext cx="881983" cy="150183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curvo 7">
            <a:extLst>
              <a:ext uri="{FF2B5EF4-FFF2-40B4-BE49-F238E27FC236}">
                <a16:creationId xmlns:a16="http://schemas.microsoft.com/office/drawing/2014/main" id="{93296ACB-31F8-B784-2547-704316A4F86E}"/>
              </a:ext>
            </a:extLst>
          </p:cNvPr>
          <p:cNvCxnSpPr>
            <a:stCxn id="14" idx="2"/>
            <a:endCxn id="10" idx="0"/>
          </p:cNvCxnSpPr>
          <p:nvPr/>
        </p:nvCxnSpPr>
        <p:spPr>
          <a:xfrm rot="16200000" flipH="1">
            <a:off x="5951916" y="1573436"/>
            <a:ext cx="281819" cy="6349"/>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curvo 14">
            <a:extLst>
              <a:ext uri="{FF2B5EF4-FFF2-40B4-BE49-F238E27FC236}">
                <a16:creationId xmlns:a16="http://schemas.microsoft.com/office/drawing/2014/main" id="{B87C7CFC-0AB1-6F5B-506E-88127A898B51}"/>
              </a:ext>
            </a:extLst>
          </p:cNvPr>
          <p:cNvCxnSpPr>
            <a:stCxn id="10" idx="2"/>
            <a:endCxn id="17" idx="3"/>
          </p:cNvCxnSpPr>
          <p:nvPr/>
        </p:nvCxnSpPr>
        <p:spPr>
          <a:xfrm rot="5400000">
            <a:off x="4753456" y="2175470"/>
            <a:ext cx="600164" cy="2084925"/>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curvo 18">
            <a:extLst>
              <a:ext uri="{FF2B5EF4-FFF2-40B4-BE49-F238E27FC236}">
                <a16:creationId xmlns:a16="http://schemas.microsoft.com/office/drawing/2014/main" id="{DE44E5B9-583E-B91D-2948-1E2738114F65}"/>
              </a:ext>
            </a:extLst>
          </p:cNvPr>
          <p:cNvCxnSpPr>
            <a:stCxn id="10" idx="2"/>
            <a:endCxn id="18" idx="1"/>
          </p:cNvCxnSpPr>
          <p:nvPr/>
        </p:nvCxnSpPr>
        <p:spPr>
          <a:xfrm rot="16200000" flipH="1">
            <a:off x="6731619" y="2282231"/>
            <a:ext cx="600163" cy="1871400"/>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curvo 20">
            <a:extLst>
              <a:ext uri="{FF2B5EF4-FFF2-40B4-BE49-F238E27FC236}">
                <a16:creationId xmlns:a16="http://schemas.microsoft.com/office/drawing/2014/main" id="{E2D6B90A-3B17-3870-DA3B-5A2DBC2EB0DC}"/>
              </a:ext>
            </a:extLst>
          </p:cNvPr>
          <p:cNvCxnSpPr>
            <a:stCxn id="12" idx="2"/>
            <a:endCxn id="3" idx="1"/>
          </p:cNvCxnSpPr>
          <p:nvPr/>
        </p:nvCxnSpPr>
        <p:spPr>
          <a:xfrm rot="16200000" flipH="1">
            <a:off x="949806" y="2681246"/>
            <a:ext cx="5097402" cy="2606316"/>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curvo 23">
            <a:extLst>
              <a:ext uri="{FF2B5EF4-FFF2-40B4-BE49-F238E27FC236}">
                <a16:creationId xmlns:a16="http://schemas.microsoft.com/office/drawing/2014/main" id="{A8D3750A-E94D-02FF-45AC-2E8CB3F958CC}"/>
              </a:ext>
            </a:extLst>
          </p:cNvPr>
          <p:cNvCxnSpPr>
            <a:cxnSpLocks/>
            <a:endCxn id="3" idx="3"/>
          </p:cNvCxnSpPr>
          <p:nvPr/>
        </p:nvCxnSpPr>
        <p:spPr>
          <a:xfrm rot="5400000">
            <a:off x="6144793" y="2681244"/>
            <a:ext cx="5097404" cy="2606319"/>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curvo 25">
            <a:extLst>
              <a:ext uri="{FF2B5EF4-FFF2-40B4-BE49-F238E27FC236}">
                <a16:creationId xmlns:a16="http://schemas.microsoft.com/office/drawing/2014/main" id="{E48020AA-00CE-DFBF-490C-310DD6749FF3}"/>
              </a:ext>
            </a:extLst>
          </p:cNvPr>
          <p:cNvCxnSpPr>
            <a:stCxn id="10" idx="2"/>
            <a:endCxn id="3" idx="1"/>
          </p:cNvCxnSpPr>
          <p:nvPr/>
        </p:nvCxnSpPr>
        <p:spPr>
          <a:xfrm rot="5400000">
            <a:off x="3641206" y="4078310"/>
            <a:ext cx="3615255" cy="1294335"/>
          </a:xfrm>
          <a:prstGeom prst="curvedConnector4">
            <a:avLst>
              <a:gd name="adj1" fmla="val 44679"/>
              <a:gd name="adj2" fmla="val 11766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ttore curvo 28">
            <a:extLst>
              <a:ext uri="{FF2B5EF4-FFF2-40B4-BE49-F238E27FC236}">
                <a16:creationId xmlns:a16="http://schemas.microsoft.com/office/drawing/2014/main" id="{59E66E06-09E2-06D3-309E-1B6F64BC09EB}"/>
              </a:ext>
            </a:extLst>
          </p:cNvPr>
          <p:cNvCxnSpPr>
            <a:cxnSpLocks/>
            <a:endCxn id="3" idx="3"/>
          </p:cNvCxnSpPr>
          <p:nvPr/>
        </p:nvCxnSpPr>
        <p:spPr>
          <a:xfrm rot="16200000" flipH="1">
            <a:off x="5112561" y="4255331"/>
            <a:ext cx="3245926" cy="1309622"/>
          </a:xfrm>
          <a:prstGeom prst="curvedConnector4">
            <a:avLst>
              <a:gd name="adj1" fmla="val 44074"/>
              <a:gd name="adj2" fmla="val 11745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curvo 36">
            <a:extLst>
              <a:ext uri="{FF2B5EF4-FFF2-40B4-BE49-F238E27FC236}">
                <a16:creationId xmlns:a16="http://schemas.microsoft.com/office/drawing/2014/main" id="{F35CA78C-09FD-8B89-061F-97BF773E98EB}"/>
              </a:ext>
            </a:extLst>
          </p:cNvPr>
          <p:cNvCxnSpPr>
            <a:stCxn id="17" idx="2"/>
            <a:endCxn id="3" idx="1"/>
          </p:cNvCxnSpPr>
          <p:nvPr/>
        </p:nvCxnSpPr>
        <p:spPr>
          <a:xfrm rot="16200000" flipH="1">
            <a:off x="2753545" y="4484984"/>
            <a:ext cx="2784259" cy="1311981"/>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nettore curvo 38">
            <a:extLst>
              <a:ext uri="{FF2B5EF4-FFF2-40B4-BE49-F238E27FC236}">
                <a16:creationId xmlns:a16="http://schemas.microsoft.com/office/drawing/2014/main" id="{42A60E28-783F-F564-E15D-A2A4A7A4BDE1}"/>
              </a:ext>
            </a:extLst>
          </p:cNvPr>
          <p:cNvCxnSpPr>
            <a:stCxn id="18" idx="2"/>
            <a:endCxn id="3" idx="3"/>
          </p:cNvCxnSpPr>
          <p:nvPr/>
        </p:nvCxnSpPr>
        <p:spPr>
          <a:xfrm rot="5400000">
            <a:off x="6654197" y="4484984"/>
            <a:ext cx="2784260" cy="1311983"/>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E0B78A57-157A-2857-73A3-9B4FCF073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976" y="3673263"/>
            <a:ext cx="3390048" cy="2475120"/>
          </a:xfrm>
          <a:prstGeom prst="rect">
            <a:avLst/>
          </a:prstGeom>
        </p:spPr>
      </p:pic>
    </p:spTree>
    <p:extLst>
      <p:ext uri="{BB962C8B-B14F-4D97-AF65-F5344CB8AC3E}">
        <p14:creationId xmlns:p14="http://schemas.microsoft.com/office/powerpoint/2010/main" val="560584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36BE80-9EC2-2E56-7E6F-54933CB4A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3087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6F8F9"/>
        </a:solidFill>
        <a:effectLst/>
      </p:bgPr>
    </p:bg>
    <p:spTree>
      <p:nvGrpSpPr>
        <p:cNvPr id="1" name="">
          <a:extLst>
            <a:ext uri="{FF2B5EF4-FFF2-40B4-BE49-F238E27FC236}">
              <a16:creationId xmlns:a16="http://schemas.microsoft.com/office/drawing/2014/main" id="{C8A9B40C-CBC0-B2E1-B724-B83218F1CD5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1159AE4-46B8-2DD3-AF94-9AD0D0514E96}"/>
              </a:ext>
            </a:extLst>
          </p:cNvPr>
          <p:cNvSpPr>
            <a:spLocks noGrp="1"/>
          </p:cNvSpPr>
          <p:nvPr>
            <p:ph type="title"/>
          </p:nvPr>
        </p:nvSpPr>
        <p:spPr/>
        <p:txBody>
          <a:bodyPr/>
          <a:lstStyle/>
          <a:p>
            <a:pPr algn="ctr"/>
            <a:r>
              <a:rPr lang="it-IT" dirty="0">
                <a:solidFill>
                  <a:srgbClr val="A288C0"/>
                </a:solidFill>
                <a:latin typeface="Brush Script MT" panose="03060802040406070304" pitchFamily="66" charset="0"/>
              </a:rPr>
              <a:t>Epidemiologia</a:t>
            </a:r>
          </a:p>
        </p:txBody>
      </p:sp>
      <p:sp>
        <p:nvSpPr>
          <p:cNvPr id="3" name="Segnaposto contenuto 2">
            <a:extLst>
              <a:ext uri="{FF2B5EF4-FFF2-40B4-BE49-F238E27FC236}">
                <a16:creationId xmlns:a16="http://schemas.microsoft.com/office/drawing/2014/main" id="{3DF79F39-4053-CE9D-09F8-075D220B3C9B}"/>
              </a:ext>
            </a:extLst>
          </p:cNvPr>
          <p:cNvSpPr>
            <a:spLocks noGrp="1"/>
          </p:cNvSpPr>
          <p:nvPr>
            <p:ph idx="1"/>
          </p:nvPr>
        </p:nvSpPr>
        <p:spPr>
          <a:xfrm>
            <a:off x="838200" y="2766219"/>
            <a:ext cx="10515600" cy="1325563"/>
          </a:xfrm>
        </p:spPr>
        <p:txBody>
          <a:bodyPr>
            <a:normAutofit/>
          </a:bodyPr>
          <a:lstStyle/>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Prevalenza globale e nazionale</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Trend</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Prevalenza per caratteristiche socio-demografiche</a:t>
            </a:r>
          </a:p>
        </p:txBody>
      </p:sp>
    </p:spTree>
    <p:extLst>
      <p:ext uri="{BB962C8B-B14F-4D97-AF65-F5344CB8AC3E}">
        <p14:creationId xmlns:p14="http://schemas.microsoft.com/office/powerpoint/2010/main" val="175669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BF6D3D-D375-5261-44EE-A3AB66758679}"/>
              </a:ext>
            </a:extLst>
          </p:cNvPr>
          <p:cNvSpPr txBox="1"/>
          <p:nvPr/>
        </p:nvSpPr>
        <p:spPr>
          <a:xfrm>
            <a:off x="0" y="6642556"/>
            <a:ext cx="11887200" cy="215444"/>
          </a:xfrm>
          <a:prstGeom prst="rect">
            <a:avLst/>
          </a:prstGeom>
          <a:noFill/>
        </p:spPr>
        <p:txBody>
          <a:bodyPr wrap="square" rtlCol="0">
            <a:spAutoFit/>
          </a:bodyPr>
          <a:lstStyle/>
          <a:p>
            <a:r>
              <a:rPr lang="en-US" sz="800" dirty="0">
                <a:effectLst/>
                <a:ea typeface="Calibri" panose="020F0502020204030204" pitchFamily="34" charset="0"/>
              </a:rPr>
              <a:t>Bray GA, Kim KK, Wilding JPH, on behalf of the World Obesity Federation. Obesity: a chronic </a:t>
            </a:r>
            <a:r>
              <a:rPr lang="en-US" sz="800" dirty="0">
                <a:effectLst/>
                <a:ea typeface="Calibri Light" panose="020F0302020204030204" pitchFamily="34" charset="0"/>
                <a:cs typeface="Calibri Light" panose="020F0302020204030204" pitchFamily="34" charset="0"/>
              </a:rPr>
              <a:t>relapsing</a:t>
            </a:r>
            <a:r>
              <a:rPr lang="en-US" sz="800" dirty="0">
                <a:effectLst/>
                <a:ea typeface="Calibri" panose="020F0502020204030204" pitchFamily="34" charset="0"/>
              </a:rPr>
              <a:t> progressive disease process. A position statement of the World Obesity Federation: Position Paper. </a:t>
            </a:r>
            <a:r>
              <a:rPr lang="it-IT" sz="800" dirty="0" err="1">
                <a:effectLst/>
                <a:ea typeface="Calibri" panose="020F0502020204030204" pitchFamily="34" charset="0"/>
              </a:rPr>
              <a:t>Obes</a:t>
            </a:r>
            <a:r>
              <a:rPr lang="it-IT" sz="800" dirty="0">
                <a:effectLst/>
                <a:ea typeface="Calibri" panose="020F0502020204030204" pitchFamily="34" charset="0"/>
              </a:rPr>
              <a:t> Rev. 2017 </a:t>
            </a:r>
            <a:endParaRPr lang="it-IT" sz="800" dirty="0"/>
          </a:p>
        </p:txBody>
      </p:sp>
      <p:sp>
        <p:nvSpPr>
          <p:cNvPr id="2" name="CasellaDiTesto 1">
            <a:extLst>
              <a:ext uri="{FF2B5EF4-FFF2-40B4-BE49-F238E27FC236}">
                <a16:creationId xmlns:a16="http://schemas.microsoft.com/office/drawing/2014/main" id="{85699A6F-4B74-A173-84A0-DBBEE6F25B8F}"/>
              </a:ext>
            </a:extLst>
          </p:cNvPr>
          <p:cNvSpPr txBox="1"/>
          <p:nvPr/>
        </p:nvSpPr>
        <p:spPr>
          <a:xfrm>
            <a:off x="79513" y="2425148"/>
            <a:ext cx="12006470" cy="1384995"/>
          </a:xfrm>
          <a:prstGeom prst="rect">
            <a:avLst/>
          </a:prstGeom>
          <a:noFill/>
        </p:spPr>
        <p:txBody>
          <a:bodyPr wrap="square" rtlCol="0">
            <a:spAutoFit/>
          </a:bodyPr>
          <a:lstStyle/>
          <a:p>
            <a:pPr algn="ctr"/>
            <a:r>
              <a:rPr lang="it-IT" sz="2400" dirty="0">
                <a:solidFill>
                  <a:srgbClr val="FF0000"/>
                </a:solidFill>
                <a:latin typeface="Brush Script MT" panose="03060802040406070304" pitchFamily="66" charset="0"/>
              </a:rPr>
              <a:t>World </a:t>
            </a:r>
            <a:r>
              <a:rPr lang="it-IT" sz="2400" dirty="0" err="1">
                <a:solidFill>
                  <a:srgbClr val="FF0000"/>
                </a:solidFill>
                <a:latin typeface="Brush Script MT" panose="03060802040406070304" pitchFamily="66" charset="0"/>
              </a:rPr>
              <a:t>Obesity</a:t>
            </a:r>
            <a:r>
              <a:rPr lang="it-IT" sz="2400" dirty="0">
                <a:solidFill>
                  <a:srgbClr val="FF0000"/>
                </a:solidFill>
                <a:latin typeface="Brush Script MT" panose="03060802040406070304" pitchFamily="66" charset="0"/>
              </a:rPr>
              <a:t> Federation Position Statement</a:t>
            </a:r>
          </a:p>
          <a:p>
            <a:pPr algn="ctr"/>
            <a:r>
              <a:rPr lang="it-IT" sz="3200" b="1" dirty="0" err="1">
                <a:latin typeface="Constantia" panose="02030602050306030303" pitchFamily="18" charset="0"/>
              </a:rPr>
              <a:t>Obesity</a:t>
            </a:r>
            <a:r>
              <a:rPr lang="it-IT" sz="3200" b="1" dirty="0">
                <a:latin typeface="Constantia" panose="02030602050306030303" pitchFamily="18" charset="0"/>
              </a:rPr>
              <a:t>: a   </a:t>
            </a:r>
            <a:r>
              <a:rPr lang="it-IT" sz="3200" b="1" dirty="0" err="1">
                <a:latin typeface="Constantia" panose="02030602050306030303" pitchFamily="18" charset="0"/>
              </a:rPr>
              <a:t>chronic</a:t>
            </a:r>
            <a:r>
              <a:rPr lang="it-IT" sz="3200" b="1" dirty="0">
                <a:latin typeface="Constantia" panose="02030602050306030303" pitchFamily="18" charset="0"/>
              </a:rPr>
              <a:t>   </a:t>
            </a:r>
            <a:r>
              <a:rPr lang="it-IT" sz="3200" b="1" dirty="0" err="1">
                <a:latin typeface="Constantia" panose="02030602050306030303" pitchFamily="18" charset="0"/>
              </a:rPr>
              <a:t>relapsing</a:t>
            </a:r>
            <a:r>
              <a:rPr lang="it-IT" sz="3200" b="1" dirty="0">
                <a:latin typeface="Constantia" panose="02030602050306030303" pitchFamily="18" charset="0"/>
              </a:rPr>
              <a:t>   progressive   </a:t>
            </a:r>
            <a:r>
              <a:rPr lang="it-IT" sz="3200" b="1" dirty="0" err="1">
                <a:latin typeface="Constantia" panose="02030602050306030303" pitchFamily="18" charset="0"/>
              </a:rPr>
              <a:t>disease</a:t>
            </a:r>
            <a:r>
              <a:rPr lang="it-IT" sz="3200" b="1" dirty="0">
                <a:latin typeface="Constantia" panose="02030602050306030303" pitchFamily="18" charset="0"/>
              </a:rPr>
              <a:t> </a:t>
            </a:r>
            <a:r>
              <a:rPr lang="it-IT" sz="3200" b="1" dirty="0" err="1">
                <a:latin typeface="Constantia" panose="02030602050306030303" pitchFamily="18" charset="0"/>
              </a:rPr>
              <a:t>process</a:t>
            </a:r>
            <a:r>
              <a:rPr lang="it-IT" sz="3200" b="1" dirty="0">
                <a:latin typeface="Constantia" panose="02030602050306030303" pitchFamily="18" charset="0"/>
              </a:rPr>
              <a:t>.</a:t>
            </a:r>
          </a:p>
          <a:p>
            <a:pPr algn="ctr"/>
            <a:r>
              <a:rPr lang="it-IT" sz="2800" b="1" dirty="0">
                <a:latin typeface="Constantia" panose="02030602050306030303" pitchFamily="18" charset="0"/>
              </a:rPr>
              <a:t>A position </a:t>
            </a:r>
            <a:r>
              <a:rPr lang="it-IT" sz="2800" b="1" dirty="0" err="1">
                <a:latin typeface="Constantia" panose="02030602050306030303" pitchFamily="18" charset="0"/>
              </a:rPr>
              <a:t>statement</a:t>
            </a:r>
            <a:r>
              <a:rPr lang="it-IT" sz="2800" b="1" dirty="0">
                <a:latin typeface="Constantia" panose="02030602050306030303" pitchFamily="18" charset="0"/>
              </a:rPr>
              <a:t> of the World </a:t>
            </a:r>
            <a:r>
              <a:rPr lang="it-IT" sz="2800" b="1" dirty="0" err="1">
                <a:latin typeface="Constantia" panose="02030602050306030303" pitchFamily="18" charset="0"/>
              </a:rPr>
              <a:t>Obesity</a:t>
            </a:r>
            <a:r>
              <a:rPr lang="it-IT" sz="2800" b="1" dirty="0">
                <a:latin typeface="Constantia" panose="02030602050306030303" pitchFamily="18" charset="0"/>
              </a:rPr>
              <a:t> Federation</a:t>
            </a:r>
          </a:p>
        </p:txBody>
      </p:sp>
    </p:spTree>
    <p:extLst>
      <p:ext uri="{BB962C8B-B14F-4D97-AF65-F5344CB8AC3E}">
        <p14:creationId xmlns:p14="http://schemas.microsoft.com/office/powerpoint/2010/main" val="147704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3EE904B-7A20-823A-8746-9B7473BBCC3A}"/>
              </a:ext>
            </a:extLst>
          </p:cNvPr>
          <p:cNvPicPr>
            <a:picLocks noChangeAspect="1"/>
          </p:cNvPicPr>
          <p:nvPr/>
        </p:nvPicPr>
        <p:blipFill>
          <a:blip r:embed="rId2"/>
          <a:srcRect b="6631"/>
          <a:stretch>
            <a:fillRect/>
          </a:stretch>
        </p:blipFill>
        <p:spPr>
          <a:xfrm>
            <a:off x="3878825" y="792446"/>
            <a:ext cx="8140455" cy="5273108"/>
          </a:xfrm>
          <a:prstGeom prst="rect">
            <a:avLst/>
          </a:prstGeom>
        </p:spPr>
      </p:pic>
      <p:sp>
        <p:nvSpPr>
          <p:cNvPr id="3" name="CasellaDiTesto 2">
            <a:extLst>
              <a:ext uri="{FF2B5EF4-FFF2-40B4-BE49-F238E27FC236}">
                <a16:creationId xmlns:a16="http://schemas.microsoft.com/office/drawing/2014/main" id="{ABE9336C-3DBD-D3B8-6FF6-E4844CA9B400}"/>
              </a:ext>
            </a:extLst>
          </p:cNvPr>
          <p:cNvSpPr txBox="1"/>
          <p:nvPr/>
        </p:nvSpPr>
        <p:spPr>
          <a:xfrm>
            <a:off x="172720" y="1720840"/>
            <a:ext cx="6096000" cy="3108543"/>
          </a:xfrm>
          <a:prstGeom prst="rect">
            <a:avLst/>
          </a:prstGeom>
          <a:noFill/>
        </p:spPr>
        <p:txBody>
          <a:bodyPr wrap="square">
            <a:spAutoFit/>
          </a:bodyPr>
          <a:lstStyle/>
          <a:p>
            <a:pPr>
              <a:buNone/>
            </a:pPr>
            <a:r>
              <a:rPr lang="it-IT" sz="2400" b="1" dirty="0">
                <a:latin typeface="Calibri" panose="020F0502020204030204" pitchFamily="34" charset="0"/>
                <a:ea typeface="Calibri" panose="020F0502020204030204" pitchFamily="34" charset="0"/>
                <a:cs typeface="Calibri" panose="020F0502020204030204" pitchFamily="34" charset="0"/>
              </a:rPr>
              <a:t>1 su 8</a:t>
            </a:r>
            <a:br>
              <a:rPr lang="it-IT" sz="2400" dirty="0">
                <a:latin typeface="Calibri" panose="020F0502020204030204" pitchFamily="34" charset="0"/>
                <a:ea typeface="Calibri" panose="020F0502020204030204" pitchFamily="34" charset="0"/>
                <a:cs typeface="Calibri" panose="020F0502020204030204" pitchFamily="34" charset="0"/>
              </a:rPr>
            </a:br>
            <a:r>
              <a:rPr lang="it-IT" sz="2000" dirty="0">
                <a:latin typeface="Calibri" panose="020F0502020204030204" pitchFamily="34" charset="0"/>
                <a:ea typeface="Calibri" panose="020F0502020204030204" pitchFamily="34" charset="0"/>
                <a:cs typeface="Calibri" panose="020F0502020204030204" pitchFamily="34" charset="0"/>
              </a:rPr>
              <a:t>Persone con obesità</a:t>
            </a:r>
          </a:p>
          <a:p>
            <a:pPr>
              <a:buNone/>
            </a:pPr>
            <a:r>
              <a:rPr lang="it-IT" sz="2400" b="1" dirty="0">
                <a:latin typeface="Calibri" panose="020F0502020204030204" pitchFamily="34" charset="0"/>
                <a:ea typeface="Calibri" panose="020F0502020204030204" pitchFamily="34" charset="0"/>
                <a:cs typeface="Calibri" panose="020F0502020204030204" pitchFamily="34" charset="0"/>
              </a:rPr>
              <a:t>2,5 MILIARDI</a:t>
            </a:r>
            <a:br>
              <a:rPr lang="it-IT" sz="2400" dirty="0">
                <a:latin typeface="Calibri" panose="020F0502020204030204" pitchFamily="34" charset="0"/>
                <a:ea typeface="Calibri" panose="020F0502020204030204" pitchFamily="34" charset="0"/>
                <a:cs typeface="Calibri" panose="020F0502020204030204" pitchFamily="34" charset="0"/>
              </a:rPr>
            </a:br>
            <a:r>
              <a:rPr lang="it-IT" sz="2000" dirty="0">
                <a:latin typeface="Calibri" panose="020F0502020204030204" pitchFamily="34" charset="0"/>
                <a:ea typeface="Calibri" panose="020F0502020204030204" pitchFamily="34" charset="0"/>
                <a:cs typeface="Calibri" panose="020F0502020204030204" pitchFamily="34" charset="0"/>
              </a:rPr>
              <a:t>Adulti in sovrappeso</a:t>
            </a:r>
          </a:p>
          <a:p>
            <a:pPr>
              <a:buNone/>
            </a:pPr>
            <a:r>
              <a:rPr lang="it-IT" sz="2400" b="1" dirty="0">
                <a:latin typeface="Calibri" panose="020F0502020204030204" pitchFamily="34" charset="0"/>
                <a:ea typeface="Calibri" panose="020F0502020204030204" pitchFamily="34" charset="0"/>
                <a:cs typeface="Calibri" panose="020F0502020204030204" pitchFamily="34" charset="0"/>
              </a:rPr>
              <a:t>900 MILIONI</a:t>
            </a:r>
            <a:br>
              <a:rPr lang="it-IT" sz="2400" dirty="0">
                <a:latin typeface="Calibri" panose="020F0502020204030204" pitchFamily="34" charset="0"/>
                <a:ea typeface="Calibri" panose="020F0502020204030204" pitchFamily="34" charset="0"/>
                <a:cs typeface="Calibri" panose="020F0502020204030204" pitchFamily="34" charset="0"/>
              </a:rPr>
            </a:br>
            <a:r>
              <a:rPr lang="it-IT" sz="2000" dirty="0">
                <a:latin typeface="Calibri" panose="020F0502020204030204" pitchFamily="34" charset="0"/>
                <a:ea typeface="Calibri" panose="020F0502020204030204" pitchFamily="34" charset="0"/>
                <a:cs typeface="Calibri" panose="020F0502020204030204" pitchFamily="34" charset="0"/>
              </a:rPr>
              <a:t>Adulti con obesità</a:t>
            </a:r>
          </a:p>
          <a:p>
            <a:pPr>
              <a:buNone/>
            </a:pPr>
            <a:r>
              <a:rPr lang="it-IT" sz="2400" b="1" dirty="0">
                <a:latin typeface="Calibri" panose="020F0502020204030204" pitchFamily="34" charset="0"/>
                <a:ea typeface="Calibri" panose="020F0502020204030204" pitchFamily="34" charset="0"/>
                <a:cs typeface="Calibri" panose="020F0502020204030204" pitchFamily="34" charset="0"/>
              </a:rPr>
              <a:t>390 MILIONI</a:t>
            </a:r>
            <a:br>
              <a:rPr lang="it-IT" sz="2400" dirty="0">
                <a:latin typeface="Calibri" panose="020F0502020204030204" pitchFamily="34" charset="0"/>
                <a:ea typeface="Calibri" panose="020F0502020204030204" pitchFamily="34" charset="0"/>
                <a:cs typeface="Calibri" panose="020F0502020204030204" pitchFamily="34" charset="0"/>
              </a:rPr>
            </a:br>
            <a:r>
              <a:rPr lang="it-IT" sz="2000" dirty="0">
                <a:latin typeface="Calibri" panose="020F0502020204030204" pitchFamily="34" charset="0"/>
                <a:ea typeface="Calibri" panose="020F0502020204030204" pitchFamily="34" charset="0"/>
                <a:cs typeface="Calibri" panose="020F0502020204030204" pitchFamily="34" charset="0"/>
              </a:rPr>
              <a:t>Bambini e adolescenti </a:t>
            </a:r>
          </a:p>
          <a:p>
            <a:pPr>
              <a:buNone/>
            </a:pPr>
            <a:r>
              <a:rPr lang="it-IT" sz="2000" dirty="0">
                <a:latin typeface="Calibri" panose="020F0502020204030204" pitchFamily="34" charset="0"/>
                <a:ea typeface="Calibri" panose="020F0502020204030204" pitchFamily="34" charset="0"/>
                <a:cs typeface="Calibri" panose="020F0502020204030204" pitchFamily="34" charset="0"/>
              </a:rPr>
              <a:t>in sovrappeso</a:t>
            </a:r>
            <a:endParaRPr lang="it-IT" sz="2400" dirty="0">
              <a:latin typeface="Calibri" panose="020F0502020204030204" pitchFamily="34" charset="0"/>
              <a:ea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234225F0-0FD6-73ED-5C8F-411382220829}"/>
              </a:ext>
            </a:extLst>
          </p:cNvPr>
          <p:cNvSpPr txBox="1"/>
          <p:nvPr/>
        </p:nvSpPr>
        <p:spPr>
          <a:xfrm>
            <a:off x="0" y="6583612"/>
            <a:ext cx="6096000" cy="200055"/>
          </a:xfrm>
          <a:prstGeom prst="rect">
            <a:avLst/>
          </a:prstGeom>
          <a:noFill/>
        </p:spPr>
        <p:txBody>
          <a:bodyPr wrap="square">
            <a:spAutoFit/>
          </a:bodyPr>
          <a:lstStyle/>
          <a:p>
            <a:r>
              <a:rPr lang="it-IT" sz="700" dirty="0">
                <a:latin typeface="Courier New" panose="02070309020205020404" pitchFamily="49" charset="0"/>
                <a:cs typeface="Courier New" panose="02070309020205020404" pitchFamily="49" charset="0"/>
              </a:rPr>
              <a:t>https://data.worldobesity.org/</a:t>
            </a:r>
          </a:p>
        </p:txBody>
      </p:sp>
    </p:spTree>
    <p:extLst>
      <p:ext uri="{BB962C8B-B14F-4D97-AF65-F5344CB8AC3E}">
        <p14:creationId xmlns:p14="http://schemas.microsoft.com/office/powerpoint/2010/main" val="3910808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A9EDEB4-283A-6012-238D-160B1FC8E690}"/>
              </a:ext>
            </a:extLst>
          </p:cNvPr>
          <p:cNvPicPr>
            <a:picLocks noChangeAspect="1"/>
          </p:cNvPicPr>
          <p:nvPr/>
        </p:nvPicPr>
        <p:blipFill>
          <a:blip r:embed="rId2"/>
          <a:srcRect b="11592"/>
          <a:stretch>
            <a:fillRect/>
          </a:stretch>
        </p:blipFill>
        <p:spPr>
          <a:xfrm>
            <a:off x="85155" y="1317796"/>
            <a:ext cx="6032553" cy="3142444"/>
          </a:xfrm>
          <a:prstGeom prst="rect">
            <a:avLst/>
          </a:prstGeom>
        </p:spPr>
      </p:pic>
      <p:pic>
        <p:nvPicPr>
          <p:cNvPr id="5" name="Immagine 4">
            <a:extLst>
              <a:ext uri="{FF2B5EF4-FFF2-40B4-BE49-F238E27FC236}">
                <a16:creationId xmlns:a16="http://schemas.microsoft.com/office/drawing/2014/main" id="{F5993001-82E6-154B-B87E-F844E88653DC}"/>
              </a:ext>
            </a:extLst>
          </p:cNvPr>
          <p:cNvPicPr>
            <a:picLocks noChangeAspect="1"/>
          </p:cNvPicPr>
          <p:nvPr/>
        </p:nvPicPr>
        <p:blipFill>
          <a:blip r:embed="rId3"/>
          <a:srcRect l="477" t="1068" r="-1" b="14121"/>
          <a:stretch>
            <a:fillRect/>
          </a:stretch>
        </p:blipFill>
        <p:spPr>
          <a:xfrm>
            <a:off x="6130178" y="1436438"/>
            <a:ext cx="5976667" cy="3023802"/>
          </a:xfrm>
          <a:prstGeom prst="rect">
            <a:avLst/>
          </a:prstGeom>
        </p:spPr>
      </p:pic>
      <p:sp>
        <p:nvSpPr>
          <p:cNvPr id="7" name="CasellaDiTesto 6">
            <a:extLst>
              <a:ext uri="{FF2B5EF4-FFF2-40B4-BE49-F238E27FC236}">
                <a16:creationId xmlns:a16="http://schemas.microsoft.com/office/drawing/2014/main" id="{71E877D5-70E3-FB22-23BE-5FA8932B6DE0}"/>
              </a:ext>
            </a:extLst>
          </p:cNvPr>
          <p:cNvSpPr txBox="1"/>
          <p:nvPr/>
        </p:nvSpPr>
        <p:spPr>
          <a:xfrm>
            <a:off x="3048000" y="5191457"/>
            <a:ext cx="6096000" cy="1061829"/>
          </a:xfrm>
          <a:prstGeom prst="rect">
            <a:avLst/>
          </a:prstGeom>
          <a:noFill/>
        </p:spPr>
        <p:txBody>
          <a:bodyPr wrap="square">
            <a:spAutoFit/>
          </a:bodyPr>
          <a:lstStyle/>
          <a:p>
            <a:pPr algn="just"/>
            <a:r>
              <a:rPr lang="it-IT" sz="1050" dirty="0">
                <a:cs typeface="Courier New" panose="02070309020205020404" pitchFamily="49" charset="0"/>
              </a:rPr>
              <a:t>I grafici a barre circolari mostrano il carico di sottopeso e obesità nel 1990 e nel 2022. La lunghezza delle barre rappresenta la prevalenza standardizzata per età del sottopeso (blu) e dell’obesità (rosso), mentre la loro somma indica la prevalenza combinata standardizzata per età. I nomi dei Paesi sono colorati in base alla regione geografica. I numeri tra parentesi dopo il nome di ciascun Paese indicano rispettivamente il numero totale delle fonti di dati e il numero di fonti rappresentative a livello nazionale. I Paesi sono ordinati, all’interno di ciascuna regione, in base alla prevalenza combinata media posteriore decrescente.</a:t>
            </a:r>
          </a:p>
        </p:txBody>
      </p:sp>
      <p:pic>
        <p:nvPicPr>
          <p:cNvPr id="8" name="Immagine 7">
            <a:extLst>
              <a:ext uri="{FF2B5EF4-FFF2-40B4-BE49-F238E27FC236}">
                <a16:creationId xmlns:a16="http://schemas.microsoft.com/office/drawing/2014/main" id="{26C82344-9981-08FC-290F-992E4754CAC0}"/>
              </a:ext>
            </a:extLst>
          </p:cNvPr>
          <p:cNvPicPr>
            <a:picLocks noChangeAspect="1"/>
          </p:cNvPicPr>
          <p:nvPr/>
        </p:nvPicPr>
        <p:blipFill>
          <a:blip r:embed="rId2"/>
          <a:srcRect t="87810"/>
          <a:stretch>
            <a:fillRect/>
          </a:stretch>
        </p:blipFill>
        <p:spPr>
          <a:xfrm>
            <a:off x="745692" y="285186"/>
            <a:ext cx="10700616" cy="768602"/>
          </a:xfrm>
          <a:prstGeom prst="rect">
            <a:avLst/>
          </a:prstGeom>
        </p:spPr>
      </p:pic>
      <p:sp>
        <p:nvSpPr>
          <p:cNvPr id="9" name="CasellaDiTesto 8">
            <a:extLst>
              <a:ext uri="{FF2B5EF4-FFF2-40B4-BE49-F238E27FC236}">
                <a16:creationId xmlns:a16="http://schemas.microsoft.com/office/drawing/2014/main" id="{1EB0589B-2A6F-FE50-B36A-F4C96273AB3A}"/>
              </a:ext>
            </a:extLst>
          </p:cNvPr>
          <p:cNvSpPr txBox="1"/>
          <p:nvPr/>
        </p:nvSpPr>
        <p:spPr>
          <a:xfrm>
            <a:off x="671806" y="4724248"/>
            <a:ext cx="10848387" cy="461665"/>
          </a:xfrm>
          <a:prstGeom prst="rect">
            <a:avLst/>
          </a:prstGeom>
          <a:noFill/>
        </p:spPr>
        <p:txBody>
          <a:bodyPr wrap="square" rtlCol="0">
            <a:spAutoFit/>
          </a:bodyPr>
          <a:lstStyle/>
          <a:p>
            <a:pPr algn="ctr"/>
            <a:r>
              <a:rPr lang="it-IT" sz="2400" dirty="0">
                <a:latin typeface="Brush Script MT" panose="03060802040406070304" pitchFamily="66" charset="0"/>
                <a:cs typeface="Courier New" panose="02070309020205020404" pitchFamily="49" charset="0"/>
              </a:rPr>
              <a:t>Prevalenza combinata standardizzata per età di </a:t>
            </a:r>
            <a:r>
              <a:rPr lang="it-IT" sz="2400" dirty="0">
                <a:solidFill>
                  <a:srgbClr val="8CDADC"/>
                </a:solidFill>
                <a:latin typeface="Brush Script MT" panose="03060802040406070304" pitchFamily="66" charset="0"/>
                <a:cs typeface="Courier New" panose="02070309020205020404" pitchFamily="49" charset="0"/>
              </a:rPr>
              <a:t>sottopeso</a:t>
            </a:r>
            <a:r>
              <a:rPr lang="it-IT" sz="2400" dirty="0">
                <a:latin typeface="Brush Script MT" panose="03060802040406070304" pitchFamily="66" charset="0"/>
                <a:cs typeface="Courier New" panose="02070309020205020404" pitchFamily="49" charset="0"/>
              </a:rPr>
              <a:t> e </a:t>
            </a:r>
            <a:r>
              <a:rPr lang="it-IT" sz="2400" dirty="0">
                <a:solidFill>
                  <a:srgbClr val="ED1D62"/>
                </a:solidFill>
                <a:latin typeface="Brush Script MT" panose="03060802040406070304" pitchFamily="66" charset="0"/>
                <a:cs typeface="Courier New" panose="02070309020205020404" pitchFamily="49" charset="0"/>
              </a:rPr>
              <a:t>obesità</a:t>
            </a:r>
            <a:r>
              <a:rPr lang="it-IT" sz="2400" dirty="0">
                <a:latin typeface="Brush Script MT" panose="03060802040406070304" pitchFamily="66" charset="0"/>
                <a:cs typeface="Courier New" panose="02070309020205020404" pitchFamily="49" charset="0"/>
              </a:rPr>
              <a:t> per Paese, negli adulti (età ≥20 anni)</a:t>
            </a:r>
            <a:endParaRPr lang="it-IT" sz="2400" dirty="0"/>
          </a:p>
        </p:txBody>
      </p:sp>
      <p:sp>
        <p:nvSpPr>
          <p:cNvPr id="11" name="CasellaDiTesto 10">
            <a:extLst>
              <a:ext uri="{FF2B5EF4-FFF2-40B4-BE49-F238E27FC236}">
                <a16:creationId xmlns:a16="http://schemas.microsoft.com/office/drawing/2014/main" id="{86A37BEF-43FD-A6C0-57D3-F125189396FC}"/>
              </a:ext>
            </a:extLst>
          </p:cNvPr>
          <p:cNvSpPr txBox="1"/>
          <p:nvPr/>
        </p:nvSpPr>
        <p:spPr>
          <a:xfrm>
            <a:off x="85155" y="6153259"/>
            <a:ext cx="2769805" cy="584775"/>
          </a:xfrm>
          <a:prstGeom prst="rect">
            <a:avLst/>
          </a:prstGeom>
          <a:noFill/>
        </p:spPr>
        <p:txBody>
          <a:bodyPr wrap="square" rtlCol="0">
            <a:spAutoFit/>
          </a:bodyPr>
          <a:lstStyle/>
          <a:p>
            <a:r>
              <a:rPr lang="it-IT" sz="800" dirty="0"/>
              <a:t>Phelps, N. H., et al. (2024). Worldwide trends in </a:t>
            </a:r>
            <a:r>
              <a:rPr lang="it-IT" sz="800" dirty="0" err="1"/>
              <a:t>underweight</a:t>
            </a:r>
            <a:r>
              <a:rPr lang="it-IT" sz="800" dirty="0"/>
              <a:t> and </a:t>
            </a:r>
            <a:r>
              <a:rPr lang="it-IT" sz="800" dirty="0" err="1"/>
              <a:t>obesity</a:t>
            </a:r>
            <a:r>
              <a:rPr lang="it-IT" sz="800" dirty="0"/>
              <a:t> from 1990 to 2022: a </a:t>
            </a:r>
            <a:r>
              <a:rPr lang="it-IT" sz="800" dirty="0" err="1"/>
              <a:t>pooled</a:t>
            </a:r>
            <a:r>
              <a:rPr lang="it-IT" sz="800" dirty="0"/>
              <a:t> </a:t>
            </a:r>
            <a:r>
              <a:rPr lang="it-IT" sz="800" dirty="0" err="1"/>
              <a:t>analysis</a:t>
            </a:r>
            <a:r>
              <a:rPr lang="it-IT" sz="800" dirty="0"/>
              <a:t> of 3663 </a:t>
            </a:r>
            <a:r>
              <a:rPr lang="it-IT" sz="800" dirty="0" err="1"/>
              <a:t>population-representative</a:t>
            </a:r>
            <a:r>
              <a:rPr lang="it-IT" sz="800" dirty="0"/>
              <a:t> studies with 222 </a:t>
            </a:r>
            <a:r>
              <a:rPr lang="it-IT" sz="800" dirty="0" err="1"/>
              <a:t>million</a:t>
            </a:r>
            <a:r>
              <a:rPr lang="it-IT" sz="800" dirty="0"/>
              <a:t> </a:t>
            </a:r>
            <a:r>
              <a:rPr lang="it-IT" sz="800" dirty="0" err="1"/>
              <a:t>children</a:t>
            </a:r>
            <a:r>
              <a:rPr lang="it-IT" sz="800" dirty="0"/>
              <a:t>, </a:t>
            </a:r>
            <a:r>
              <a:rPr lang="it-IT" sz="800" dirty="0" err="1"/>
              <a:t>adolescents</a:t>
            </a:r>
            <a:r>
              <a:rPr lang="it-IT" sz="800" dirty="0"/>
              <a:t>, and </a:t>
            </a:r>
            <a:r>
              <a:rPr lang="it-IT" sz="800" dirty="0" err="1"/>
              <a:t>adults</a:t>
            </a:r>
            <a:r>
              <a:rPr lang="it-IT" sz="800" dirty="0"/>
              <a:t>. The Lancet</a:t>
            </a:r>
          </a:p>
        </p:txBody>
      </p:sp>
    </p:spTree>
    <p:extLst>
      <p:ext uri="{BB962C8B-B14F-4D97-AF65-F5344CB8AC3E}">
        <p14:creationId xmlns:p14="http://schemas.microsoft.com/office/powerpoint/2010/main" val="3885200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B659E93-F75F-0154-5CDD-0EA3C9DEF953}"/>
              </a:ext>
            </a:extLst>
          </p:cNvPr>
          <p:cNvPicPr>
            <a:picLocks noChangeAspect="1"/>
          </p:cNvPicPr>
          <p:nvPr/>
        </p:nvPicPr>
        <p:blipFill>
          <a:blip r:embed="rId2"/>
          <a:stretch>
            <a:fillRect/>
          </a:stretch>
        </p:blipFill>
        <p:spPr>
          <a:xfrm>
            <a:off x="180593" y="174433"/>
            <a:ext cx="6677407" cy="6509133"/>
          </a:xfrm>
          <a:prstGeom prst="rect">
            <a:avLst/>
          </a:prstGeom>
        </p:spPr>
      </p:pic>
      <p:pic>
        <p:nvPicPr>
          <p:cNvPr id="5" name="Immagine 4">
            <a:extLst>
              <a:ext uri="{FF2B5EF4-FFF2-40B4-BE49-F238E27FC236}">
                <a16:creationId xmlns:a16="http://schemas.microsoft.com/office/drawing/2014/main" id="{EE9B0891-F307-BE83-1AE3-4DDF2A96B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3930" y="731519"/>
            <a:ext cx="4046220" cy="5394960"/>
          </a:xfrm>
          <a:prstGeom prst="rect">
            <a:avLst/>
          </a:prstGeom>
        </p:spPr>
      </p:pic>
      <p:sp>
        <p:nvSpPr>
          <p:cNvPr id="7" name="CasellaDiTesto 6">
            <a:extLst>
              <a:ext uri="{FF2B5EF4-FFF2-40B4-BE49-F238E27FC236}">
                <a16:creationId xmlns:a16="http://schemas.microsoft.com/office/drawing/2014/main" id="{C9953E78-0144-E76E-3745-142A54585001}"/>
              </a:ext>
            </a:extLst>
          </p:cNvPr>
          <p:cNvSpPr txBox="1"/>
          <p:nvPr/>
        </p:nvSpPr>
        <p:spPr>
          <a:xfrm>
            <a:off x="6096000" y="6575844"/>
            <a:ext cx="6096000" cy="215444"/>
          </a:xfrm>
          <a:prstGeom prst="rect">
            <a:avLst/>
          </a:prstGeom>
          <a:noFill/>
        </p:spPr>
        <p:txBody>
          <a:bodyPr wrap="square">
            <a:spAutoFit/>
          </a:bodyPr>
          <a:lstStyle/>
          <a:p>
            <a:pPr algn="r"/>
            <a:r>
              <a:rPr lang="it-IT" sz="800" dirty="0">
                <a:latin typeface="Calibri" panose="020F0502020204030204" pitchFamily="34" charset="0"/>
                <a:ea typeface="Calibri" panose="020F0502020204030204" pitchFamily="34" charset="0"/>
                <a:cs typeface="Calibri" panose="020F0502020204030204" pitchFamily="34" charset="0"/>
              </a:rPr>
              <a:t>https://www.epicentro.iss.it/passi/dati/sovrappeso</a:t>
            </a:r>
          </a:p>
        </p:txBody>
      </p:sp>
    </p:spTree>
    <p:extLst>
      <p:ext uri="{BB962C8B-B14F-4D97-AF65-F5344CB8AC3E}">
        <p14:creationId xmlns:p14="http://schemas.microsoft.com/office/powerpoint/2010/main" val="619873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953EED2-BBC5-B464-FB22-CE0400FAF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55" y="0"/>
            <a:ext cx="3600450" cy="6858000"/>
          </a:xfrm>
          <a:prstGeom prst="rect">
            <a:avLst/>
          </a:prstGeom>
        </p:spPr>
      </p:pic>
      <p:sp>
        <p:nvSpPr>
          <p:cNvPr id="2" name="CasellaDiTesto 1">
            <a:extLst>
              <a:ext uri="{FF2B5EF4-FFF2-40B4-BE49-F238E27FC236}">
                <a16:creationId xmlns:a16="http://schemas.microsoft.com/office/drawing/2014/main" id="{EBB36155-6A86-9B69-5601-F44F7ACF69B4}"/>
              </a:ext>
            </a:extLst>
          </p:cNvPr>
          <p:cNvSpPr txBox="1"/>
          <p:nvPr/>
        </p:nvSpPr>
        <p:spPr>
          <a:xfrm>
            <a:off x="0" y="6642556"/>
            <a:ext cx="6096000" cy="200055"/>
          </a:xfrm>
          <a:prstGeom prst="rect">
            <a:avLst/>
          </a:prstGeom>
          <a:noFill/>
        </p:spPr>
        <p:txBody>
          <a:bodyPr wrap="square">
            <a:spAutoFit/>
          </a:bodyPr>
          <a:lstStyle/>
          <a:p>
            <a:r>
              <a:rPr lang="it-IT" sz="700" dirty="0">
                <a:latin typeface="Courier New" panose="02070309020205020404" pitchFamily="49" charset="0"/>
                <a:cs typeface="Courier New" panose="02070309020205020404" pitchFamily="49" charset="0"/>
              </a:rPr>
              <a:t>https://www.epicentro.iss.it/passi/dati/sovrappeso</a:t>
            </a:r>
          </a:p>
        </p:txBody>
      </p:sp>
      <p:sp>
        <p:nvSpPr>
          <p:cNvPr id="5" name="Rectangle 1">
            <a:extLst>
              <a:ext uri="{FF2B5EF4-FFF2-40B4-BE49-F238E27FC236}">
                <a16:creationId xmlns:a16="http://schemas.microsoft.com/office/drawing/2014/main" id="{2ABD8F34-F9C6-C07F-AA90-D61C3A25268D}"/>
              </a:ext>
            </a:extLst>
          </p:cNvPr>
          <p:cNvSpPr>
            <a:spLocks noChangeArrowheads="1"/>
          </p:cNvSpPr>
          <p:nvPr/>
        </p:nvSpPr>
        <p:spPr bwMode="auto">
          <a:xfrm rot="10800000" flipV="1">
            <a:off x="9566786" y="6534834"/>
            <a:ext cx="26252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Center for Health </a:t>
            </a:r>
            <a:r>
              <a:rPr kumimoji="0" lang="it-IT" altLang="it-IT" sz="7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Statistics</a:t>
            </a:r>
            <a:r>
              <a:rPr kumimoji="0" lang="it-IT" altLang="it-IT" sz="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N. (2005). </a:t>
            </a:r>
            <a:r>
              <a:rPr kumimoji="0" lang="it-IT" altLang="it-IT" sz="7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Obesity</a:t>
            </a:r>
            <a:r>
              <a:rPr kumimoji="0" lang="it-IT" altLang="it-IT" sz="7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and </a:t>
            </a:r>
            <a:r>
              <a:rPr kumimoji="0" lang="it-IT" altLang="it-IT" sz="7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Socioeconomic</a:t>
            </a:r>
            <a:r>
              <a:rPr kumimoji="0" lang="it-IT" altLang="it-IT" sz="7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Status in </a:t>
            </a:r>
            <a:r>
              <a:rPr kumimoji="0" lang="it-IT" altLang="it-IT" sz="7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Adults</a:t>
            </a:r>
            <a:r>
              <a:rPr kumimoji="0" lang="it-IT" altLang="it-IT" sz="7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United States, 2005-2008</a:t>
            </a:r>
            <a:r>
              <a:rPr kumimoji="0" lang="it-IT" altLang="it-IT" sz="7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7" name="Immagine 6">
            <a:extLst>
              <a:ext uri="{FF2B5EF4-FFF2-40B4-BE49-F238E27FC236}">
                <a16:creationId xmlns:a16="http://schemas.microsoft.com/office/drawing/2014/main" id="{801B2056-D9A1-106A-2998-74B8D6897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018" y="1341120"/>
            <a:ext cx="7381461" cy="4951730"/>
          </a:xfrm>
          <a:prstGeom prst="rect">
            <a:avLst/>
          </a:prstGeom>
        </p:spPr>
      </p:pic>
      <p:pic>
        <p:nvPicPr>
          <p:cNvPr id="9" name="Immagine 8">
            <a:extLst>
              <a:ext uri="{FF2B5EF4-FFF2-40B4-BE49-F238E27FC236}">
                <a16:creationId xmlns:a16="http://schemas.microsoft.com/office/drawing/2014/main" id="{61D3C135-3F2D-00FC-67F7-B86E7F8D6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7018" y="806132"/>
            <a:ext cx="762000" cy="400050"/>
          </a:xfrm>
          <a:prstGeom prst="rect">
            <a:avLst/>
          </a:prstGeom>
        </p:spPr>
      </p:pic>
      <p:pic>
        <p:nvPicPr>
          <p:cNvPr id="11" name="Immagine 10">
            <a:extLst>
              <a:ext uri="{FF2B5EF4-FFF2-40B4-BE49-F238E27FC236}">
                <a16:creationId xmlns:a16="http://schemas.microsoft.com/office/drawing/2014/main" id="{9C083C6B-0A50-7D5B-8760-EF34A258F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55" y="301307"/>
            <a:ext cx="762000" cy="504825"/>
          </a:xfrm>
          <a:prstGeom prst="rect">
            <a:avLst/>
          </a:prstGeom>
        </p:spPr>
      </p:pic>
    </p:spTree>
    <p:extLst>
      <p:ext uri="{BB962C8B-B14F-4D97-AF65-F5344CB8AC3E}">
        <p14:creationId xmlns:p14="http://schemas.microsoft.com/office/powerpoint/2010/main" val="3582842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6F8F9"/>
        </a:solidFill>
        <a:effectLst/>
      </p:bgPr>
    </p:bg>
    <p:spTree>
      <p:nvGrpSpPr>
        <p:cNvPr id="1" name="">
          <a:extLst>
            <a:ext uri="{FF2B5EF4-FFF2-40B4-BE49-F238E27FC236}">
              <a16:creationId xmlns:a16="http://schemas.microsoft.com/office/drawing/2014/main" id="{A5FB1300-EC20-1B69-3EE2-8BA3A2677BF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486E43C-E045-CA21-D9E9-60191F83D270}"/>
              </a:ext>
            </a:extLst>
          </p:cNvPr>
          <p:cNvSpPr>
            <a:spLocks noGrp="1"/>
          </p:cNvSpPr>
          <p:nvPr>
            <p:ph type="title"/>
          </p:nvPr>
        </p:nvSpPr>
        <p:spPr/>
        <p:txBody>
          <a:bodyPr/>
          <a:lstStyle/>
          <a:p>
            <a:pPr algn="ctr"/>
            <a:r>
              <a:rPr lang="it-IT" dirty="0" err="1">
                <a:solidFill>
                  <a:srgbClr val="A288C0"/>
                </a:solidFill>
                <a:latin typeface="Brush Script MT" panose="03060802040406070304" pitchFamily="66" charset="0"/>
              </a:rPr>
              <a:t>Adiposopatia</a:t>
            </a:r>
            <a:endParaRPr lang="it-IT" dirty="0">
              <a:solidFill>
                <a:srgbClr val="A288C0"/>
              </a:solidFill>
              <a:latin typeface="Brush Script MT" panose="03060802040406070304" pitchFamily="66" charset="0"/>
            </a:endParaRPr>
          </a:p>
        </p:txBody>
      </p:sp>
      <p:sp>
        <p:nvSpPr>
          <p:cNvPr id="3" name="Segnaposto contenuto 2">
            <a:extLst>
              <a:ext uri="{FF2B5EF4-FFF2-40B4-BE49-F238E27FC236}">
                <a16:creationId xmlns:a16="http://schemas.microsoft.com/office/drawing/2014/main" id="{9D71D0A4-4F73-DF8E-8464-2F6F3680B919}"/>
              </a:ext>
            </a:extLst>
          </p:cNvPr>
          <p:cNvSpPr>
            <a:spLocks noGrp="1"/>
          </p:cNvSpPr>
          <p:nvPr>
            <p:ph idx="1"/>
          </p:nvPr>
        </p:nvSpPr>
        <p:spPr>
          <a:xfrm>
            <a:off x="838200" y="2766219"/>
            <a:ext cx="10515600" cy="1325563"/>
          </a:xfrm>
        </p:spPr>
        <p:txBody>
          <a:bodyPr>
            <a:normAutofit fontScale="92500" lnSpcReduction="20000"/>
          </a:bodyPr>
          <a:lstStyle/>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Tipi di adipe</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L’organo adiposo</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Obesità: una patologia multisistemica</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Ipotesi della soglia di grasso personale</a:t>
            </a:r>
          </a:p>
          <a:p>
            <a:endPar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endParaRPr>
          </a:p>
          <a:p>
            <a:endPar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1986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687B487-FF72-9290-9B2D-FF9230CED906}"/>
              </a:ext>
            </a:extLst>
          </p:cNvPr>
          <p:cNvSpPr txBox="1"/>
          <p:nvPr/>
        </p:nvSpPr>
        <p:spPr>
          <a:xfrm>
            <a:off x="-1" y="6642556"/>
            <a:ext cx="12192000" cy="215444"/>
          </a:xfrm>
          <a:prstGeom prst="rect">
            <a:avLst/>
          </a:prstGeom>
          <a:noFill/>
        </p:spPr>
        <p:txBody>
          <a:bodyPr wrap="square" rtlCol="0">
            <a:spAutoFit/>
          </a:bodyPr>
          <a:lstStyle/>
          <a:p>
            <a:r>
              <a:rPr lang="en-US" sz="800" dirty="0">
                <a:latin typeface="Calibri" panose="020F0502020204030204" pitchFamily="34" charset="0"/>
                <a:ea typeface="Calibri" panose="020F0502020204030204" pitchFamily="34" charset="0"/>
                <a:cs typeface="Calibri" panose="020F0502020204030204" pitchFamily="34" charset="0"/>
              </a:rPr>
              <a:t>Cohen P, </a:t>
            </a:r>
            <a:r>
              <a:rPr lang="en-US" sz="800" dirty="0" err="1">
                <a:latin typeface="Calibri" panose="020F0502020204030204" pitchFamily="34" charset="0"/>
                <a:ea typeface="Calibri" panose="020F0502020204030204" pitchFamily="34" charset="0"/>
                <a:cs typeface="Calibri" panose="020F0502020204030204" pitchFamily="34" charset="0"/>
              </a:rPr>
              <a:t>Kajimura</a:t>
            </a:r>
            <a:r>
              <a:rPr lang="en-US" sz="800" dirty="0">
                <a:latin typeface="Calibri" panose="020F0502020204030204" pitchFamily="34" charset="0"/>
                <a:ea typeface="Calibri" panose="020F0502020204030204" pitchFamily="34" charset="0"/>
                <a:cs typeface="Calibri" panose="020F0502020204030204" pitchFamily="34" charset="0"/>
              </a:rPr>
              <a:t> S. The cellular and functional complexity of thermogenic fat. Nat Rev Mol Cell Biol. 2021;22(6):393-409. doi:10.1038/s41580-021-00350-0 </a:t>
            </a:r>
            <a:endParaRPr lang="it-IT" sz="8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Tabella 4">
            <a:extLst>
              <a:ext uri="{FF2B5EF4-FFF2-40B4-BE49-F238E27FC236}">
                <a16:creationId xmlns:a16="http://schemas.microsoft.com/office/drawing/2014/main" id="{7E5745ED-BBCE-C102-6DE9-BF84C87EDD2F}"/>
              </a:ext>
            </a:extLst>
          </p:cNvPr>
          <p:cNvGraphicFramePr>
            <a:graphicFrameLocks noGrp="1"/>
          </p:cNvGraphicFramePr>
          <p:nvPr>
            <p:extLst>
              <p:ext uri="{D42A27DB-BD31-4B8C-83A1-F6EECF244321}">
                <p14:modId xmlns:p14="http://schemas.microsoft.com/office/powerpoint/2010/main" val="1386185494"/>
              </p:ext>
            </p:extLst>
          </p:nvPr>
        </p:nvGraphicFramePr>
        <p:xfrm>
          <a:off x="1218418" y="3794760"/>
          <a:ext cx="9755164" cy="2282030"/>
        </p:xfrm>
        <a:graphic>
          <a:graphicData uri="http://schemas.openxmlformats.org/drawingml/2006/table">
            <a:tbl>
              <a:tblPr firstRow="1" bandRow="1">
                <a:tableStyleId>{16D9F66E-5EB9-4882-86FB-DCBF35E3C3E4}</a:tableStyleId>
              </a:tblPr>
              <a:tblGrid>
                <a:gridCol w="2438791">
                  <a:extLst>
                    <a:ext uri="{9D8B030D-6E8A-4147-A177-3AD203B41FA5}">
                      <a16:colId xmlns:a16="http://schemas.microsoft.com/office/drawing/2014/main" val="400722457"/>
                    </a:ext>
                  </a:extLst>
                </a:gridCol>
                <a:gridCol w="2438791">
                  <a:extLst>
                    <a:ext uri="{9D8B030D-6E8A-4147-A177-3AD203B41FA5}">
                      <a16:colId xmlns:a16="http://schemas.microsoft.com/office/drawing/2014/main" val="3701336355"/>
                    </a:ext>
                  </a:extLst>
                </a:gridCol>
                <a:gridCol w="2438791">
                  <a:extLst>
                    <a:ext uri="{9D8B030D-6E8A-4147-A177-3AD203B41FA5}">
                      <a16:colId xmlns:a16="http://schemas.microsoft.com/office/drawing/2014/main" val="3338696934"/>
                    </a:ext>
                  </a:extLst>
                </a:gridCol>
                <a:gridCol w="2438791">
                  <a:extLst>
                    <a:ext uri="{9D8B030D-6E8A-4147-A177-3AD203B41FA5}">
                      <a16:colId xmlns:a16="http://schemas.microsoft.com/office/drawing/2014/main" val="2768845487"/>
                    </a:ext>
                  </a:extLst>
                </a:gridCol>
              </a:tblGrid>
              <a:tr h="456406">
                <a:tc>
                  <a:txBody>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Funzione</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Termogenesi</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Termogenesi</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Deposito energia</a:t>
                      </a:r>
                    </a:p>
                  </a:txBody>
                  <a:tcPr/>
                </a:tc>
                <a:extLst>
                  <a:ext uri="{0D108BD9-81ED-4DB2-BD59-A6C34878D82A}">
                    <a16:rowId xmlns:a16="http://schemas.microsoft.com/office/drawing/2014/main" val="819909322"/>
                  </a:ext>
                </a:extLst>
              </a:tr>
              <a:tr h="456406">
                <a:tc>
                  <a:txBody>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Mitocondri</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Alti</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Alti</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Pochi</a:t>
                      </a:r>
                    </a:p>
                  </a:txBody>
                  <a:tcPr/>
                </a:tc>
                <a:extLst>
                  <a:ext uri="{0D108BD9-81ED-4DB2-BD59-A6C34878D82A}">
                    <a16:rowId xmlns:a16="http://schemas.microsoft.com/office/drawing/2014/main" val="2500101759"/>
                  </a:ext>
                </a:extLst>
              </a:tr>
              <a:tr h="456406">
                <a:tc>
                  <a:txBody>
                    <a:bodyPr/>
                    <a:lstStyle/>
                    <a:p>
                      <a:pPr algn="ctr"/>
                      <a:r>
                        <a:rPr lang="it-IT" b="1" dirty="0" err="1">
                          <a:latin typeface="Calibri" panose="020F0502020204030204" pitchFamily="34" charset="0"/>
                          <a:ea typeface="Calibri" panose="020F0502020204030204" pitchFamily="34" charset="0"/>
                          <a:cs typeface="Calibri" panose="020F0502020204030204" pitchFamily="34" charset="0"/>
                        </a:rPr>
                        <a:t>Droplets</a:t>
                      </a:r>
                      <a:r>
                        <a:rPr lang="it-IT" b="1" dirty="0">
                          <a:latin typeface="Calibri" panose="020F0502020204030204" pitchFamily="34" charset="0"/>
                          <a:ea typeface="Calibri" panose="020F0502020204030204" pitchFamily="34" charset="0"/>
                          <a:cs typeface="Calibri" panose="020F0502020204030204" pitchFamily="34" charset="0"/>
                        </a:rPr>
                        <a:t> lipidi</a:t>
                      </a:r>
                    </a:p>
                  </a:txBody>
                  <a:tcPr/>
                </a:tc>
                <a:tc>
                  <a:txBody>
                    <a:bodyPr/>
                    <a:lstStyle/>
                    <a:p>
                      <a:pPr algn="ctr"/>
                      <a:r>
                        <a:rPr lang="it-IT" b="0" dirty="0" err="1">
                          <a:latin typeface="Calibri" panose="020F0502020204030204" pitchFamily="34" charset="0"/>
                          <a:ea typeface="Calibri" panose="020F0502020204030204" pitchFamily="34" charset="0"/>
                          <a:cs typeface="Calibri" panose="020F0502020204030204" pitchFamily="34" charset="0"/>
                        </a:rPr>
                        <a:t>Multiloculato</a:t>
                      </a:r>
                      <a:endParaRPr lang="it-IT"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b="0" dirty="0" err="1">
                          <a:latin typeface="Calibri" panose="020F0502020204030204" pitchFamily="34" charset="0"/>
                          <a:ea typeface="Calibri" panose="020F0502020204030204" pitchFamily="34" charset="0"/>
                          <a:cs typeface="Calibri" panose="020F0502020204030204" pitchFamily="34" charset="0"/>
                        </a:rPr>
                        <a:t>Multiloculato</a:t>
                      </a:r>
                      <a:endParaRPr lang="it-IT" b="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it-IT" b="0" dirty="0" err="1">
                          <a:latin typeface="Calibri" panose="020F0502020204030204" pitchFamily="34" charset="0"/>
                          <a:ea typeface="Calibri" panose="020F0502020204030204" pitchFamily="34" charset="0"/>
                          <a:cs typeface="Calibri" panose="020F0502020204030204" pitchFamily="34" charset="0"/>
                        </a:rPr>
                        <a:t>Uniloculato</a:t>
                      </a:r>
                      <a:endParaRPr lang="it-IT" b="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55374417"/>
                  </a:ext>
                </a:extLst>
              </a:tr>
              <a:tr h="456406">
                <a:tc>
                  <a:txBody>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Localizzazione</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BAT interscapolare</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Sporadico nel WAT</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Depositi di WAT</a:t>
                      </a:r>
                    </a:p>
                  </a:txBody>
                  <a:tcPr/>
                </a:tc>
                <a:extLst>
                  <a:ext uri="{0D108BD9-81ED-4DB2-BD59-A6C34878D82A}">
                    <a16:rowId xmlns:a16="http://schemas.microsoft.com/office/drawing/2014/main" val="2589779993"/>
                  </a:ext>
                </a:extLst>
              </a:tr>
              <a:tr h="456406">
                <a:tc>
                  <a:txBody>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Origine</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Embrionale</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Adulto</a:t>
                      </a:r>
                    </a:p>
                  </a:txBody>
                  <a:tcPr/>
                </a:tc>
                <a:tc>
                  <a:txBody>
                    <a:bodyPr/>
                    <a:lstStyle/>
                    <a:p>
                      <a:pPr algn="ctr"/>
                      <a:r>
                        <a:rPr lang="it-IT" b="0" dirty="0">
                          <a:latin typeface="Calibri" panose="020F0502020204030204" pitchFamily="34" charset="0"/>
                          <a:ea typeface="Calibri" panose="020F0502020204030204" pitchFamily="34" charset="0"/>
                          <a:cs typeface="Calibri" panose="020F0502020204030204" pitchFamily="34" charset="0"/>
                        </a:rPr>
                        <a:t>Adulto</a:t>
                      </a:r>
                    </a:p>
                  </a:txBody>
                  <a:tcPr/>
                </a:tc>
                <a:extLst>
                  <a:ext uri="{0D108BD9-81ED-4DB2-BD59-A6C34878D82A}">
                    <a16:rowId xmlns:a16="http://schemas.microsoft.com/office/drawing/2014/main" val="3855515436"/>
                  </a:ext>
                </a:extLst>
              </a:tr>
            </a:tbl>
          </a:graphicData>
        </a:graphic>
      </p:graphicFrame>
      <p:grpSp>
        <p:nvGrpSpPr>
          <p:cNvPr id="9" name="Gruppo 8">
            <a:extLst>
              <a:ext uri="{FF2B5EF4-FFF2-40B4-BE49-F238E27FC236}">
                <a16:creationId xmlns:a16="http://schemas.microsoft.com/office/drawing/2014/main" id="{7A5F3F09-C0B7-77D3-6B45-1B1BE2EBF70C}"/>
              </a:ext>
            </a:extLst>
          </p:cNvPr>
          <p:cNvGrpSpPr/>
          <p:nvPr/>
        </p:nvGrpSpPr>
        <p:grpSpPr>
          <a:xfrm>
            <a:off x="970173" y="674370"/>
            <a:ext cx="10014057" cy="2924849"/>
            <a:chOff x="970173" y="308610"/>
            <a:chExt cx="10014057" cy="2924849"/>
          </a:xfrm>
        </p:grpSpPr>
        <p:pic>
          <p:nvPicPr>
            <p:cNvPr id="3" name="Immagine 2">
              <a:extLst>
                <a:ext uri="{FF2B5EF4-FFF2-40B4-BE49-F238E27FC236}">
                  <a16:creationId xmlns:a16="http://schemas.microsoft.com/office/drawing/2014/main" id="{982866AD-A3A7-2090-25F2-690EEAEE7572}"/>
                </a:ext>
              </a:extLst>
            </p:cNvPr>
            <p:cNvPicPr>
              <a:picLocks noChangeAspect="1"/>
            </p:cNvPicPr>
            <p:nvPr/>
          </p:nvPicPr>
          <p:blipFill rotWithShape="1">
            <a:blip r:embed="rId3"/>
            <a:srcRect l="6339" t="12309" r="6194" b="52008"/>
            <a:stretch/>
          </p:blipFill>
          <p:spPr>
            <a:xfrm>
              <a:off x="970173" y="951430"/>
              <a:ext cx="10003409" cy="2282029"/>
            </a:xfrm>
            <a:prstGeom prst="rect">
              <a:avLst/>
            </a:prstGeom>
          </p:spPr>
        </p:pic>
        <p:sp>
          <p:nvSpPr>
            <p:cNvPr id="6" name="CasellaDiTesto 5">
              <a:extLst>
                <a:ext uri="{FF2B5EF4-FFF2-40B4-BE49-F238E27FC236}">
                  <a16:creationId xmlns:a16="http://schemas.microsoft.com/office/drawing/2014/main" id="{9A41EA18-4A32-BE0A-CD09-C250C0A433B4}"/>
                </a:ext>
              </a:extLst>
            </p:cNvPr>
            <p:cNvSpPr txBox="1"/>
            <p:nvPr/>
          </p:nvSpPr>
          <p:spPr>
            <a:xfrm>
              <a:off x="3440430" y="308610"/>
              <a:ext cx="2514600" cy="646331"/>
            </a:xfrm>
            <a:prstGeom prst="rect">
              <a:avLst/>
            </a:prstGeom>
            <a:noFill/>
          </p:spPr>
          <p:txBody>
            <a:bodyPr wrap="square" rtlCol="0">
              <a:spAutoFit/>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T. Adiposo bruno</a:t>
              </a:r>
            </a:p>
            <a:p>
              <a:pPr algn="ctr"/>
              <a:r>
                <a:rPr lang="it-IT" b="1" dirty="0">
                  <a:latin typeface="Calibri" panose="020F0502020204030204" pitchFamily="34" charset="0"/>
                  <a:ea typeface="Calibri" panose="020F0502020204030204" pitchFamily="34" charset="0"/>
                  <a:cs typeface="Calibri" panose="020F0502020204030204" pitchFamily="34" charset="0"/>
                </a:rPr>
                <a:t>(BAT)</a:t>
              </a:r>
            </a:p>
          </p:txBody>
        </p:sp>
        <p:sp>
          <p:nvSpPr>
            <p:cNvPr id="7" name="CasellaDiTesto 6">
              <a:extLst>
                <a:ext uri="{FF2B5EF4-FFF2-40B4-BE49-F238E27FC236}">
                  <a16:creationId xmlns:a16="http://schemas.microsoft.com/office/drawing/2014/main" id="{DD2D8BDF-411C-BAC5-D1C5-34F006193C25}"/>
                </a:ext>
              </a:extLst>
            </p:cNvPr>
            <p:cNvSpPr txBox="1"/>
            <p:nvPr/>
          </p:nvSpPr>
          <p:spPr>
            <a:xfrm>
              <a:off x="5955030" y="324447"/>
              <a:ext cx="2514600" cy="369332"/>
            </a:xfrm>
            <a:prstGeom prst="rect">
              <a:avLst/>
            </a:prstGeom>
            <a:noFill/>
          </p:spPr>
          <p:txBody>
            <a:bodyPr wrap="square" rtlCol="0">
              <a:spAutoFit/>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T. Adiposo beige</a:t>
              </a:r>
            </a:p>
          </p:txBody>
        </p:sp>
        <p:sp>
          <p:nvSpPr>
            <p:cNvPr id="8" name="CasellaDiTesto 7">
              <a:extLst>
                <a:ext uri="{FF2B5EF4-FFF2-40B4-BE49-F238E27FC236}">
                  <a16:creationId xmlns:a16="http://schemas.microsoft.com/office/drawing/2014/main" id="{65B3D533-E846-1963-2808-10C13FE20F9B}"/>
                </a:ext>
              </a:extLst>
            </p:cNvPr>
            <p:cNvSpPr txBox="1"/>
            <p:nvPr/>
          </p:nvSpPr>
          <p:spPr>
            <a:xfrm>
              <a:off x="8469630" y="312581"/>
              <a:ext cx="2514600" cy="646331"/>
            </a:xfrm>
            <a:prstGeom prst="rect">
              <a:avLst/>
            </a:prstGeom>
            <a:noFill/>
          </p:spPr>
          <p:txBody>
            <a:bodyPr wrap="square" rtlCol="0">
              <a:spAutoFit/>
            </a:bodyPr>
            <a:lstStyle/>
            <a:p>
              <a:pPr algn="ctr"/>
              <a:r>
                <a:rPr lang="it-IT" b="1" dirty="0">
                  <a:latin typeface="Calibri" panose="020F0502020204030204" pitchFamily="34" charset="0"/>
                  <a:ea typeface="Calibri" panose="020F0502020204030204" pitchFamily="34" charset="0"/>
                  <a:cs typeface="Calibri" panose="020F0502020204030204" pitchFamily="34" charset="0"/>
                </a:rPr>
                <a:t>T. Adiposo bianco</a:t>
              </a:r>
            </a:p>
            <a:p>
              <a:pPr algn="ctr"/>
              <a:r>
                <a:rPr lang="it-IT" b="1" dirty="0">
                  <a:latin typeface="Calibri" panose="020F0502020204030204" pitchFamily="34" charset="0"/>
                  <a:ea typeface="Calibri" panose="020F0502020204030204" pitchFamily="34" charset="0"/>
                  <a:cs typeface="Calibri" panose="020F0502020204030204" pitchFamily="34" charset="0"/>
                </a:rPr>
                <a:t>(WAT)</a:t>
              </a:r>
            </a:p>
          </p:txBody>
        </p:sp>
      </p:grpSp>
    </p:spTree>
    <p:extLst>
      <p:ext uri="{BB962C8B-B14F-4D97-AF65-F5344CB8AC3E}">
        <p14:creationId xmlns:p14="http://schemas.microsoft.com/office/powerpoint/2010/main" val="1944944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B2189FA-3078-0183-E095-88E5CC321987}"/>
              </a:ext>
            </a:extLst>
          </p:cNvPr>
          <p:cNvPicPr>
            <a:picLocks noChangeAspect="1"/>
          </p:cNvPicPr>
          <p:nvPr/>
        </p:nvPicPr>
        <p:blipFill>
          <a:blip r:embed="rId3" cstate="email">
            <a:extLst>
              <a:ext uri="{28A0092B-C50C-407E-A947-70E740481C1C}">
                <a14:useLocalDpi xmlns:a14="http://schemas.microsoft.com/office/drawing/2010/main" val="0"/>
              </a:ext>
            </a:extLst>
          </a:blip>
          <a:srcRect t="12620" b="15046"/>
          <a:stretch/>
        </p:blipFill>
        <p:spPr>
          <a:xfrm>
            <a:off x="3745458" y="670368"/>
            <a:ext cx="5399428" cy="5620327"/>
          </a:xfrm>
          <a:prstGeom prst="rect">
            <a:avLst/>
          </a:prstGeom>
        </p:spPr>
      </p:pic>
      <p:sp>
        <p:nvSpPr>
          <p:cNvPr id="2" name="CasellaDiTesto 1">
            <a:extLst>
              <a:ext uri="{FF2B5EF4-FFF2-40B4-BE49-F238E27FC236}">
                <a16:creationId xmlns:a16="http://schemas.microsoft.com/office/drawing/2014/main" id="{6C67AD64-288E-3B58-53C5-A25213C2671A}"/>
              </a:ext>
            </a:extLst>
          </p:cNvPr>
          <p:cNvSpPr txBox="1"/>
          <p:nvPr/>
        </p:nvSpPr>
        <p:spPr>
          <a:xfrm>
            <a:off x="3188488" y="625764"/>
            <a:ext cx="6097772" cy="584775"/>
          </a:xfrm>
          <a:prstGeom prst="rect">
            <a:avLst/>
          </a:prstGeom>
          <a:noFill/>
        </p:spPr>
        <p:txBody>
          <a:bodyPr wrap="square">
            <a:spAutoFit/>
          </a:bodyPr>
          <a:lstStyle/>
          <a:p>
            <a:pPr algn="ctr"/>
            <a:r>
              <a:rPr lang="it-IT" sz="3200" dirty="0">
                <a:solidFill>
                  <a:srgbClr val="C00000"/>
                </a:solidFill>
                <a:latin typeface="Calibri" panose="020F0502020204030204" pitchFamily="34" charset="0"/>
                <a:ea typeface="Calibri" panose="020F0502020204030204" pitchFamily="34" charset="0"/>
                <a:cs typeface="Calibri" panose="020F0502020204030204" pitchFamily="34" charset="0"/>
              </a:rPr>
              <a:t>Tessuto adiposo</a:t>
            </a:r>
          </a:p>
        </p:txBody>
      </p:sp>
      <p:sp>
        <p:nvSpPr>
          <p:cNvPr id="6" name="CasellaDiTesto 5">
            <a:extLst>
              <a:ext uri="{FF2B5EF4-FFF2-40B4-BE49-F238E27FC236}">
                <a16:creationId xmlns:a16="http://schemas.microsoft.com/office/drawing/2014/main" id="{F5E33C2F-D17A-DC2D-DFD8-8C552D7086DA}"/>
              </a:ext>
            </a:extLst>
          </p:cNvPr>
          <p:cNvSpPr txBox="1"/>
          <p:nvPr/>
        </p:nvSpPr>
        <p:spPr>
          <a:xfrm>
            <a:off x="907971" y="668059"/>
            <a:ext cx="2235573" cy="461665"/>
          </a:xfrm>
          <a:prstGeom prst="rect">
            <a:avLst/>
          </a:prstGeom>
          <a:noFill/>
          <a:ln>
            <a:solidFill>
              <a:schemeClr val="tx1"/>
            </a:solidFill>
          </a:ln>
        </p:spPr>
        <p:txBody>
          <a:bodyPr wrap="square">
            <a:spAutoFit/>
          </a:bodyPr>
          <a:lstStyle/>
          <a:p>
            <a:pPr algn="ctr"/>
            <a:r>
              <a:rPr lang="it-IT" sz="2400" b="1" dirty="0">
                <a:latin typeface="Calibri" panose="020F0502020204030204" pitchFamily="34" charset="0"/>
                <a:ea typeface="Calibri" panose="020F0502020204030204" pitchFamily="34" charset="0"/>
                <a:cs typeface="Calibri" panose="020F0502020204030204" pitchFamily="34" charset="0"/>
              </a:rPr>
              <a:t>A</a:t>
            </a:r>
            <a:r>
              <a:rPr lang="it-IT" sz="2400" b="1" dirty="0">
                <a:effectLst/>
                <a:latin typeface="Calibri" panose="020F0502020204030204" pitchFamily="34" charset="0"/>
                <a:ea typeface="Calibri" panose="020F0502020204030204" pitchFamily="34" charset="0"/>
                <a:cs typeface="Calibri" panose="020F0502020204030204" pitchFamily="34" charset="0"/>
              </a:rPr>
              <a:t>dipociti</a:t>
            </a:r>
          </a:p>
        </p:txBody>
      </p:sp>
      <p:sp>
        <p:nvSpPr>
          <p:cNvPr id="8" name="CasellaDiTesto 7">
            <a:extLst>
              <a:ext uri="{FF2B5EF4-FFF2-40B4-BE49-F238E27FC236}">
                <a16:creationId xmlns:a16="http://schemas.microsoft.com/office/drawing/2014/main" id="{7C0C865D-360C-ADA8-C96A-F8CFD435FBF8}"/>
              </a:ext>
            </a:extLst>
          </p:cNvPr>
          <p:cNvSpPr txBox="1"/>
          <p:nvPr/>
        </p:nvSpPr>
        <p:spPr>
          <a:xfrm>
            <a:off x="9286260" y="975834"/>
            <a:ext cx="2659279" cy="4524315"/>
          </a:xfrm>
          <a:prstGeom prst="rect">
            <a:avLst/>
          </a:prstGeom>
          <a:noFill/>
          <a:ln>
            <a:solidFill>
              <a:schemeClr val="tx1"/>
            </a:solidFill>
          </a:ln>
        </p:spPr>
        <p:txBody>
          <a:bodyPr wrap="square">
            <a:spAutoFit/>
          </a:bodyPr>
          <a:lstStyle/>
          <a:p>
            <a:pPr algn="ctr"/>
            <a:r>
              <a:rPr lang="it-IT" sz="2400" b="1" dirty="0">
                <a:latin typeface="Calibri" panose="020F0502020204030204" pitchFamily="34" charset="0"/>
                <a:ea typeface="Calibri" panose="020F0502020204030204" pitchFamily="34" charset="0"/>
                <a:cs typeface="Calibri" panose="020F0502020204030204" pitchFamily="34" charset="0"/>
              </a:rPr>
              <a:t>Macrofagi antinfiammatori (M2)</a:t>
            </a:r>
          </a:p>
          <a:p>
            <a:pPr algn="ctr"/>
            <a:endParaRPr lang="it-IT" b="1" dirty="0">
              <a:latin typeface="Calibri" panose="020F0502020204030204" pitchFamily="34" charset="0"/>
              <a:ea typeface="Calibri" panose="020F0502020204030204" pitchFamily="34" charset="0"/>
              <a:cs typeface="Calibri" panose="020F0502020204030204" pitchFamily="34" charset="0"/>
            </a:endParaRPr>
          </a:p>
          <a:p>
            <a:pPr algn="ctr"/>
            <a:r>
              <a:rPr lang="it-IT" dirty="0">
                <a:latin typeface="Calibri" panose="020F0502020204030204" pitchFamily="34" charset="0"/>
                <a:ea typeface="Calibri" panose="020F0502020204030204" pitchFamily="34" charset="0"/>
                <a:cs typeface="Calibri" panose="020F0502020204030204" pitchFamily="34" charset="0"/>
              </a:rPr>
              <a:t>Migliorano la sensibilità all'insulina</a:t>
            </a:r>
          </a:p>
          <a:p>
            <a:pPr algn="ctr"/>
            <a:endParaRPr lang="it-IT" dirty="0">
              <a:latin typeface="Calibri" panose="020F0502020204030204" pitchFamily="34" charset="0"/>
              <a:ea typeface="Calibri" panose="020F0502020204030204" pitchFamily="34" charset="0"/>
              <a:cs typeface="Calibri" panose="020F0502020204030204" pitchFamily="34" charset="0"/>
            </a:endParaRPr>
          </a:p>
          <a:p>
            <a:pPr algn="ctr"/>
            <a:r>
              <a:rPr lang="it-IT" dirty="0">
                <a:latin typeface="Calibri" panose="020F0502020204030204" pitchFamily="34" charset="0"/>
                <a:ea typeface="Calibri" panose="020F0502020204030204" pitchFamily="34" charset="0"/>
                <a:cs typeface="Calibri" panose="020F0502020204030204" pitchFamily="34" charset="0"/>
              </a:rPr>
              <a:t>Mantengono il pool di precursori </a:t>
            </a:r>
            <a:r>
              <a:rPr lang="it-IT" dirty="0" err="1">
                <a:latin typeface="Calibri" panose="020F0502020204030204" pitchFamily="34" charset="0"/>
                <a:ea typeface="Calibri" panose="020F0502020204030204" pitchFamily="34" charset="0"/>
                <a:cs typeface="Calibri" panose="020F0502020204030204" pitchFamily="34" charset="0"/>
              </a:rPr>
              <a:t>adipocitari</a:t>
            </a:r>
            <a:r>
              <a:rPr lang="it-IT" dirty="0">
                <a:latin typeface="Calibri" panose="020F0502020204030204" pitchFamily="34" charset="0"/>
                <a:ea typeface="Calibri" panose="020F0502020204030204" pitchFamily="34" charset="0"/>
                <a:cs typeface="Calibri" panose="020F0502020204030204" pitchFamily="34" charset="0"/>
              </a:rPr>
              <a:t>, prevenendone l’esaurimento</a:t>
            </a:r>
          </a:p>
          <a:p>
            <a:pPr algn="ctr"/>
            <a:endParaRPr lang="it-IT" dirty="0">
              <a:latin typeface="Calibri" panose="020F0502020204030204" pitchFamily="34" charset="0"/>
              <a:ea typeface="Calibri" panose="020F0502020204030204" pitchFamily="34" charset="0"/>
              <a:cs typeface="Calibri" panose="020F0502020204030204" pitchFamily="34" charset="0"/>
            </a:endParaRPr>
          </a:p>
          <a:p>
            <a:pPr algn="ctr"/>
            <a:r>
              <a:rPr lang="it-IT" dirty="0">
                <a:latin typeface="Calibri" panose="020F0502020204030204" pitchFamily="34" charset="0"/>
                <a:ea typeface="Calibri" panose="020F0502020204030204" pitchFamily="34" charset="0"/>
                <a:cs typeface="Calibri" panose="020F0502020204030204" pitchFamily="34" charset="0"/>
              </a:rPr>
              <a:t>Bloccano l'</a:t>
            </a:r>
            <a:r>
              <a:rPr lang="it-IT" dirty="0" err="1">
                <a:latin typeface="Calibri" panose="020F0502020204030204" pitchFamily="34" charset="0"/>
                <a:ea typeface="Calibri" panose="020F0502020204030204" pitchFamily="34" charset="0"/>
                <a:cs typeface="Calibri" panose="020F0502020204030204" pitchFamily="34" charset="0"/>
              </a:rPr>
              <a:t>iperproliferazione</a:t>
            </a:r>
            <a:r>
              <a:rPr lang="it-IT" dirty="0">
                <a:latin typeface="Calibri" panose="020F0502020204030204" pitchFamily="34" charset="0"/>
                <a:ea typeface="Calibri" panose="020F0502020204030204" pitchFamily="34" charset="0"/>
                <a:cs typeface="Calibri" panose="020F0502020204030204" pitchFamily="34" charset="0"/>
              </a:rPr>
              <a:t> non necessaria</a:t>
            </a:r>
          </a:p>
        </p:txBody>
      </p:sp>
      <p:sp>
        <p:nvSpPr>
          <p:cNvPr id="10" name="CasellaDiTesto 9">
            <a:extLst>
              <a:ext uri="{FF2B5EF4-FFF2-40B4-BE49-F238E27FC236}">
                <a16:creationId xmlns:a16="http://schemas.microsoft.com/office/drawing/2014/main" id="{0733A211-A8F8-A6DA-C435-B96B5D1DA6A4}"/>
              </a:ext>
            </a:extLst>
          </p:cNvPr>
          <p:cNvSpPr txBox="1"/>
          <p:nvPr/>
        </p:nvSpPr>
        <p:spPr>
          <a:xfrm>
            <a:off x="246461" y="3436016"/>
            <a:ext cx="3558593" cy="1323439"/>
          </a:xfrm>
          <a:prstGeom prst="rect">
            <a:avLst/>
          </a:prstGeom>
          <a:noFill/>
          <a:ln>
            <a:solidFill>
              <a:schemeClr val="tx1"/>
            </a:solidFill>
            <a:prstDash val="dash"/>
          </a:ln>
        </p:spPr>
        <p:txBody>
          <a:bodyPr wrap="square">
            <a:spAutoFit/>
          </a:bodyPr>
          <a:lstStyle/>
          <a:p>
            <a:pPr algn="ctr"/>
            <a:r>
              <a:rPr lang="it-IT" sz="2400" b="1" dirty="0">
                <a:latin typeface="Calibri" panose="020F0502020204030204" pitchFamily="34" charset="0"/>
                <a:ea typeface="Calibri" panose="020F0502020204030204" pitchFamily="34" charset="0"/>
                <a:cs typeface="Calibri" panose="020F0502020204030204" pitchFamily="34" charset="0"/>
              </a:rPr>
              <a:t>A</a:t>
            </a:r>
            <a:r>
              <a:rPr lang="it-IT" sz="2400" b="1" dirty="0">
                <a:effectLst/>
                <a:latin typeface="Calibri" panose="020F0502020204030204" pitchFamily="34" charset="0"/>
                <a:ea typeface="Calibri" panose="020F0502020204030204" pitchFamily="34" charset="0"/>
                <a:cs typeface="Calibri" panose="020F0502020204030204" pitchFamily="34" charset="0"/>
              </a:rPr>
              <a:t>diponectina</a:t>
            </a:r>
            <a:endParaRPr lang="it-IT" sz="1800" b="1" dirty="0">
              <a:effectLst/>
              <a:latin typeface="Calibri" panose="020F0502020204030204" pitchFamily="34" charset="0"/>
              <a:ea typeface="Calibri" panose="020F0502020204030204" pitchFamily="34" charset="0"/>
              <a:cs typeface="Calibri" panose="020F0502020204030204" pitchFamily="34" charset="0"/>
            </a:endParaRPr>
          </a:p>
          <a:p>
            <a:pPr algn="ctr"/>
            <a:endParaRPr lang="it-IT" sz="1400" dirty="0">
              <a:effectLst/>
              <a:latin typeface="Calibri" panose="020F0502020204030204" pitchFamily="34" charset="0"/>
              <a:ea typeface="Calibri" panose="020F0502020204030204" pitchFamily="34" charset="0"/>
              <a:cs typeface="Calibri" panose="020F0502020204030204" pitchFamily="34" charset="0"/>
            </a:endParaRPr>
          </a:p>
          <a:p>
            <a:pPr algn="ctr"/>
            <a:r>
              <a:rPr lang="it-IT" sz="1400" dirty="0">
                <a:effectLst/>
                <a:latin typeface="Calibri" panose="020F0502020204030204" pitchFamily="34" charset="0"/>
                <a:ea typeface="Calibri" panose="020F0502020204030204" pitchFamily="34" charset="0"/>
                <a:cs typeface="Calibri" panose="020F0502020204030204" pitchFamily="34" charset="0"/>
              </a:rPr>
              <a:t>↑ ossidazione acidi grassi nei muscoli</a:t>
            </a:r>
            <a:endParaRPr lang="it-IT" sz="1400" dirty="0">
              <a:latin typeface="Calibri" panose="020F0502020204030204" pitchFamily="34" charset="0"/>
              <a:ea typeface="Calibri" panose="020F0502020204030204" pitchFamily="34" charset="0"/>
              <a:cs typeface="Calibri" panose="020F0502020204030204" pitchFamily="34" charset="0"/>
            </a:endParaRPr>
          </a:p>
          <a:p>
            <a:pPr algn="ctr"/>
            <a:r>
              <a:rPr lang="it-IT" sz="1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1400" dirty="0">
                <a:effectLst/>
                <a:latin typeface="Calibri" panose="020F0502020204030204" pitchFamily="34" charset="0"/>
                <a:ea typeface="Calibri" panose="020F0502020204030204" pitchFamily="34" charset="0"/>
                <a:cs typeface="Calibri" panose="020F0502020204030204" pitchFamily="34" charset="0"/>
              </a:rPr>
              <a:t>apporto grassi al fegato</a:t>
            </a:r>
          </a:p>
          <a:p>
            <a:pPr algn="ctr"/>
            <a:r>
              <a:rPr lang="it-IT" sz="1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it-IT" sz="1400" dirty="0">
                <a:effectLst/>
                <a:latin typeface="Calibri" panose="020F0502020204030204" pitchFamily="34" charset="0"/>
                <a:ea typeface="Calibri" panose="020F0502020204030204" pitchFamily="34" charset="0"/>
                <a:cs typeface="Calibri" panose="020F0502020204030204" pitchFamily="34" charset="0"/>
              </a:rPr>
              <a:t>produzione di glucosio epatica</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F1C87E98-4C43-0000-888F-1F0660C9DAB7}"/>
              </a:ext>
            </a:extLst>
          </p:cNvPr>
          <p:cNvSpPr txBox="1"/>
          <p:nvPr/>
        </p:nvSpPr>
        <p:spPr>
          <a:xfrm>
            <a:off x="907971" y="2390253"/>
            <a:ext cx="2235572" cy="830997"/>
          </a:xfrm>
          <a:prstGeom prst="rect">
            <a:avLst/>
          </a:prstGeom>
          <a:noFill/>
          <a:ln>
            <a:solidFill>
              <a:schemeClr val="tx1"/>
            </a:solidFill>
          </a:ln>
        </p:spPr>
        <p:txBody>
          <a:bodyPr wrap="square">
            <a:spAutoFit/>
          </a:bodyPr>
          <a:lstStyle/>
          <a:p>
            <a:pPr algn="ctr"/>
            <a:r>
              <a:rPr lang="it-IT" sz="2400" b="1" dirty="0">
                <a:latin typeface="Calibri" panose="020F0502020204030204" pitchFamily="34" charset="0"/>
                <a:ea typeface="Calibri" panose="020F0502020204030204" pitchFamily="34" charset="0"/>
                <a:cs typeface="Calibri" panose="020F0502020204030204" pitchFamily="34" charset="0"/>
              </a:rPr>
              <a:t>P</a:t>
            </a:r>
            <a:r>
              <a:rPr lang="it-IT" sz="2400" b="1" dirty="0">
                <a:effectLst/>
                <a:latin typeface="Calibri" panose="020F0502020204030204" pitchFamily="34" charset="0"/>
                <a:ea typeface="Calibri" panose="020F0502020204030204" pitchFamily="34" charset="0"/>
                <a:cs typeface="Calibri" panose="020F0502020204030204" pitchFamily="34" charset="0"/>
              </a:rPr>
              <a:t>rogenitori </a:t>
            </a:r>
            <a:r>
              <a:rPr lang="it-IT" sz="2400" b="1" dirty="0" err="1">
                <a:effectLst/>
                <a:latin typeface="Calibri" panose="020F0502020204030204" pitchFamily="34" charset="0"/>
                <a:ea typeface="Calibri" panose="020F0502020204030204" pitchFamily="34" charset="0"/>
                <a:cs typeface="Calibri" panose="020F0502020204030204" pitchFamily="34" charset="0"/>
              </a:rPr>
              <a:t>adipocitari</a:t>
            </a:r>
            <a:endParaRPr lang="it-IT" sz="24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CasellaDiTesto 8">
            <a:extLst>
              <a:ext uri="{FF2B5EF4-FFF2-40B4-BE49-F238E27FC236}">
                <a16:creationId xmlns:a16="http://schemas.microsoft.com/office/drawing/2014/main" id="{7546F62D-F2ED-44E3-113F-35C1248524E3}"/>
              </a:ext>
            </a:extLst>
          </p:cNvPr>
          <p:cNvSpPr txBox="1"/>
          <p:nvPr/>
        </p:nvSpPr>
        <p:spPr>
          <a:xfrm>
            <a:off x="907971" y="1344490"/>
            <a:ext cx="2235573" cy="830997"/>
          </a:xfrm>
          <a:prstGeom prst="rect">
            <a:avLst/>
          </a:prstGeom>
          <a:noFill/>
          <a:ln>
            <a:solidFill>
              <a:schemeClr val="tx1"/>
            </a:solidFill>
          </a:ln>
        </p:spPr>
        <p:txBody>
          <a:bodyPr wrap="square">
            <a:spAutoFit/>
          </a:bodyPr>
          <a:lstStyle/>
          <a:p>
            <a:pPr algn="ctr"/>
            <a:r>
              <a:rPr lang="it-IT" sz="2400" b="1" dirty="0">
                <a:effectLst/>
                <a:latin typeface="Calibri" panose="020F0502020204030204" pitchFamily="34" charset="0"/>
                <a:ea typeface="Calibri" panose="020F0502020204030204" pitchFamily="34" charset="0"/>
                <a:cs typeface="Calibri" panose="020F0502020204030204" pitchFamily="34" charset="0"/>
              </a:rPr>
              <a:t>Cellule staminali </a:t>
            </a:r>
            <a:endParaRPr lang="it-IT"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CasellaDiTesto 11">
            <a:extLst>
              <a:ext uri="{FF2B5EF4-FFF2-40B4-BE49-F238E27FC236}">
                <a16:creationId xmlns:a16="http://schemas.microsoft.com/office/drawing/2014/main" id="{EF66C833-7B2F-81F5-3E52-7B1D48EEA98C}"/>
              </a:ext>
            </a:extLst>
          </p:cNvPr>
          <p:cNvSpPr txBox="1"/>
          <p:nvPr/>
        </p:nvSpPr>
        <p:spPr>
          <a:xfrm>
            <a:off x="246461" y="4974223"/>
            <a:ext cx="3558593" cy="1107996"/>
          </a:xfrm>
          <a:prstGeom prst="rect">
            <a:avLst/>
          </a:prstGeom>
          <a:noFill/>
          <a:ln>
            <a:solidFill>
              <a:schemeClr val="tx1"/>
            </a:solidFill>
            <a:prstDash val="dash"/>
          </a:ln>
        </p:spPr>
        <p:txBody>
          <a:bodyPr wrap="square">
            <a:spAutoFit/>
          </a:bodyPr>
          <a:lstStyle/>
          <a:p>
            <a:pPr algn="ctr"/>
            <a:r>
              <a:rPr lang="it-IT" sz="2400" b="1" dirty="0">
                <a:latin typeface="Calibri" panose="020F0502020204030204" pitchFamily="34" charset="0"/>
                <a:ea typeface="Calibri" panose="020F0502020204030204" pitchFamily="34" charset="0"/>
                <a:cs typeface="Calibri" panose="020F0502020204030204" pitchFamily="34" charset="0"/>
              </a:rPr>
              <a:t>L</a:t>
            </a:r>
            <a:r>
              <a:rPr lang="it-IT" sz="2400" b="1" dirty="0">
                <a:effectLst/>
                <a:latin typeface="Calibri" panose="020F0502020204030204" pitchFamily="34" charset="0"/>
                <a:ea typeface="Calibri" panose="020F0502020204030204" pitchFamily="34" charset="0"/>
                <a:cs typeface="Calibri" panose="020F0502020204030204" pitchFamily="34" charset="0"/>
              </a:rPr>
              <a:t>eptina </a:t>
            </a:r>
          </a:p>
          <a:p>
            <a:pPr algn="ctr"/>
            <a:endParaRPr lang="it-IT" sz="1400" dirty="0">
              <a:latin typeface="Calibri" panose="020F0502020204030204" pitchFamily="34" charset="0"/>
              <a:ea typeface="Calibri" panose="020F0502020204030204" pitchFamily="34" charset="0"/>
              <a:cs typeface="Calibri" panose="020F0502020204030204" pitchFamily="34" charset="0"/>
            </a:endParaRPr>
          </a:p>
          <a:p>
            <a:pPr algn="ctr"/>
            <a:r>
              <a:rPr lang="it-IT" sz="1400" dirty="0" err="1">
                <a:effectLst/>
                <a:latin typeface="Calibri" panose="020F0502020204030204" pitchFamily="34" charset="0"/>
                <a:ea typeface="Calibri" panose="020F0502020204030204" pitchFamily="34" charset="0"/>
                <a:cs typeface="Calibri" panose="020F0502020204030204" pitchFamily="34" charset="0"/>
              </a:rPr>
              <a:t>Anoressigenica</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a:p>
            <a:pPr algn="ctr"/>
            <a:r>
              <a:rPr lang="it-IT" sz="1400" dirty="0">
                <a:effectLst/>
                <a:latin typeface="Calibri" panose="020F0502020204030204" pitchFamily="34" charset="0"/>
                <a:ea typeface="Calibri" panose="020F0502020204030204" pitchFamily="34" charset="0"/>
                <a:cs typeface="Calibri" panose="020F0502020204030204" pitchFamily="34" charset="0"/>
              </a:rPr>
              <a:t>↑ dispendio energetico</a:t>
            </a:r>
            <a:endParaRPr lang="it-IT" sz="1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0853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6D026E71-0FE5-6DE7-0B4A-78FB73AB1F8C}"/>
              </a:ext>
            </a:extLst>
          </p:cNvPr>
          <p:cNvSpPr txBox="1"/>
          <p:nvPr/>
        </p:nvSpPr>
        <p:spPr>
          <a:xfrm>
            <a:off x="9896330" y="3552524"/>
            <a:ext cx="1936750" cy="523220"/>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Alterata secrezione di VEGF, HGF, FGF, PDGF</a:t>
            </a:r>
          </a:p>
        </p:txBody>
      </p:sp>
      <p:pic>
        <p:nvPicPr>
          <p:cNvPr id="6" name="Immagine 5">
            <a:extLst>
              <a:ext uri="{FF2B5EF4-FFF2-40B4-BE49-F238E27FC236}">
                <a16:creationId xmlns:a16="http://schemas.microsoft.com/office/drawing/2014/main" id="{C8265403-7349-57A5-A5D9-026014345E9E}"/>
              </a:ext>
            </a:extLst>
          </p:cNvPr>
          <p:cNvPicPr>
            <a:picLocks noChangeAspect="1"/>
          </p:cNvPicPr>
          <p:nvPr/>
        </p:nvPicPr>
        <p:blipFill>
          <a:blip r:embed="rId2" cstate="email">
            <a:extLst>
              <a:ext uri="{28A0092B-C50C-407E-A947-70E740481C1C}">
                <a14:useLocalDpi xmlns:a14="http://schemas.microsoft.com/office/drawing/2010/main" val="0"/>
              </a:ext>
            </a:extLst>
          </a:blip>
          <a:srcRect t="15930" b="11747"/>
          <a:stretch/>
        </p:blipFill>
        <p:spPr>
          <a:xfrm>
            <a:off x="4217053" y="1076577"/>
            <a:ext cx="3978221" cy="5116927"/>
          </a:xfrm>
          <a:prstGeom prst="rect">
            <a:avLst/>
          </a:prstGeom>
        </p:spPr>
      </p:pic>
      <p:sp>
        <p:nvSpPr>
          <p:cNvPr id="4" name="CasellaDiTesto 3">
            <a:extLst>
              <a:ext uri="{FF2B5EF4-FFF2-40B4-BE49-F238E27FC236}">
                <a16:creationId xmlns:a16="http://schemas.microsoft.com/office/drawing/2014/main" id="{EAF03CD4-38ED-3265-0D45-C1FEE14795A9}"/>
              </a:ext>
            </a:extLst>
          </p:cNvPr>
          <p:cNvSpPr txBox="1"/>
          <p:nvPr/>
        </p:nvSpPr>
        <p:spPr>
          <a:xfrm>
            <a:off x="9897024" y="585822"/>
            <a:ext cx="1936750" cy="523220"/>
          </a:xfrm>
          <a:prstGeom prst="rect">
            <a:avLst/>
          </a:prstGeom>
          <a:noFill/>
          <a:ln>
            <a:solidFill>
              <a:schemeClr val="tx1"/>
            </a:solidFill>
          </a:ln>
        </p:spPr>
        <p:txBody>
          <a:bodyPr wrap="square" rtlCol="0">
            <a:spAutoFit/>
          </a:bodyPr>
          <a:lstStyle/>
          <a:p>
            <a:pPr algn="ctr"/>
            <a:r>
              <a:rPr lang="it-IT" sz="1400" dirty="0">
                <a:cs typeface="Courier New" panose="02070309020205020404" pitchFamily="49" charset="0"/>
              </a:rPr>
              <a:t>↓ Proliferazione cellulare</a:t>
            </a:r>
          </a:p>
        </p:txBody>
      </p:sp>
      <p:cxnSp>
        <p:nvCxnSpPr>
          <p:cNvPr id="8" name="Connettore a gomito 7">
            <a:extLst>
              <a:ext uri="{FF2B5EF4-FFF2-40B4-BE49-F238E27FC236}">
                <a16:creationId xmlns:a16="http://schemas.microsoft.com/office/drawing/2014/main" id="{5017FB94-F1A0-9196-EC44-55184305FF04}"/>
              </a:ext>
            </a:extLst>
          </p:cNvPr>
          <p:cNvCxnSpPr>
            <a:cxnSpLocks/>
            <a:stCxn id="21" idx="2"/>
          </p:cNvCxnSpPr>
          <p:nvPr/>
        </p:nvCxnSpPr>
        <p:spPr>
          <a:xfrm rot="5400000">
            <a:off x="9680495" y="4794468"/>
            <a:ext cx="1902934" cy="465486"/>
          </a:xfrm>
          <a:prstGeom prst="bentConnector3">
            <a:avLst>
              <a:gd name="adj1" fmla="val 9960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2EBF38DF-5CCC-C64F-B513-8719311C80F9}"/>
              </a:ext>
            </a:extLst>
          </p:cNvPr>
          <p:cNvSpPr txBox="1"/>
          <p:nvPr/>
        </p:nvSpPr>
        <p:spPr>
          <a:xfrm>
            <a:off x="9897024" y="1224115"/>
            <a:ext cx="1936750" cy="307777"/>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Senescenza prematura</a:t>
            </a:r>
          </a:p>
        </p:txBody>
      </p:sp>
      <p:sp>
        <p:nvSpPr>
          <p:cNvPr id="10" name="CasellaDiTesto 9">
            <a:extLst>
              <a:ext uri="{FF2B5EF4-FFF2-40B4-BE49-F238E27FC236}">
                <a16:creationId xmlns:a16="http://schemas.microsoft.com/office/drawing/2014/main" id="{E7717511-9B32-5D9D-2CED-12C637D70EAB}"/>
              </a:ext>
            </a:extLst>
          </p:cNvPr>
          <p:cNvSpPr txBox="1"/>
          <p:nvPr/>
        </p:nvSpPr>
        <p:spPr>
          <a:xfrm>
            <a:off x="9897024" y="1862408"/>
            <a:ext cx="1936751" cy="523220"/>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Perdita della capacità di differenziazione</a:t>
            </a:r>
          </a:p>
        </p:txBody>
      </p:sp>
      <p:sp>
        <p:nvSpPr>
          <p:cNvPr id="11" name="CasellaDiTesto 10">
            <a:extLst>
              <a:ext uri="{FF2B5EF4-FFF2-40B4-BE49-F238E27FC236}">
                <a16:creationId xmlns:a16="http://schemas.microsoft.com/office/drawing/2014/main" id="{DFD24C8D-BDFD-D989-E3BE-B4CA6C3FC070}"/>
              </a:ext>
            </a:extLst>
          </p:cNvPr>
          <p:cNvSpPr txBox="1"/>
          <p:nvPr/>
        </p:nvSpPr>
        <p:spPr>
          <a:xfrm>
            <a:off x="9897718" y="2707466"/>
            <a:ext cx="1936750" cy="523220"/>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Perdita del potenziale angiogenico</a:t>
            </a:r>
          </a:p>
        </p:txBody>
      </p:sp>
      <p:cxnSp>
        <p:nvCxnSpPr>
          <p:cNvPr id="15" name="Connettore 2 14">
            <a:extLst>
              <a:ext uri="{FF2B5EF4-FFF2-40B4-BE49-F238E27FC236}">
                <a16:creationId xmlns:a16="http://schemas.microsoft.com/office/drawing/2014/main" id="{409C102D-8633-3911-D51E-57066BE756EC}"/>
              </a:ext>
            </a:extLst>
          </p:cNvPr>
          <p:cNvCxnSpPr>
            <a:cxnSpLocks/>
          </p:cNvCxnSpPr>
          <p:nvPr/>
        </p:nvCxnSpPr>
        <p:spPr>
          <a:xfrm flipH="1">
            <a:off x="3700950" y="5945546"/>
            <a:ext cx="467920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ttore a gomito 15">
            <a:extLst>
              <a:ext uri="{FF2B5EF4-FFF2-40B4-BE49-F238E27FC236}">
                <a16:creationId xmlns:a16="http://schemas.microsoft.com/office/drawing/2014/main" id="{17273CFB-0CCA-5284-19FB-B75FAC97C5C8}"/>
              </a:ext>
            </a:extLst>
          </p:cNvPr>
          <p:cNvCxnSpPr>
            <a:cxnSpLocks/>
            <a:stCxn id="23" idx="1"/>
          </p:cNvCxnSpPr>
          <p:nvPr/>
        </p:nvCxnSpPr>
        <p:spPr>
          <a:xfrm rot="10800000">
            <a:off x="1325909" y="3665249"/>
            <a:ext cx="451574" cy="2280297"/>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ttore 2 16">
            <a:extLst>
              <a:ext uri="{FF2B5EF4-FFF2-40B4-BE49-F238E27FC236}">
                <a16:creationId xmlns:a16="http://schemas.microsoft.com/office/drawing/2014/main" id="{7124E353-DFC1-B9A6-BF2D-9C96993F9F79}"/>
              </a:ext>
            </a:extLst>
          </p:cNvPr>
          <p:cNvCxnSpPr>
            <a:cxnSpLocks/>
          </p:cNvCxnSpPr>
          <p:nvPr/>
        </p:nvCxnSpPr>
        <p:spPr>
          <a:xfrm flipV="1">
            <a:off x="1325907" y="1847706"/>
            <a:ext cx="0" cy="863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CasellaDiTesto 19">
            <a:extLst>
              <a:ext uri="{FF2B5EF4-FFF2-40B4-BE49-F238E27FC236}">
                <a16:creationId xmlns:a16="http://schemas.microsoft.com/office/drawing/2014/main" id="{BE8AC58C-D61E-3968-FCAC-7B1E251EB8AA}"/>
              </a:ext>
            </a:extLst>
          </p:cNvPr>
          <p:cNvSpPr txBox="1"/>
          <p:nvPr/>
        </p:nvSpPr>
        <p:spPr>
          <a:xfrm>
            <a:off x="8380152" y="5360769"/>
            <a:ext cx="2019760" cy="1169551"/>
          </a:xfrm>
          <a:prstGeom prst="rect">
            <a:avLst/>
          </a:prstGeom>
          <a:noFill/>
          <a:ln>
            <a:solidFill>
              <a:schemeClr val="tx1"/>
            </a:solidFill>
          </a:ln>
        </p:spPr>
        <p:txBody>
          <a:bodyPr wrap="square" rtlCol="0">
            <a:spAutoFit/>
          </a:bodyPr>
          <a:lstStyle/>
          <a:p>
            <a:pPr algn="ctr"/>
            <a:r>
              <a:rPr lang="it-IT" sz="1400" dirty="0">
                <a:cs typeface="Courier New" panose="02070309020205020404" pitchFamily="49" charset="0"/>
              </a:rPr>
              <a:t>Ipossia</a:t>
            </a:r>
          </a:p>
          <a:p>
            <a:pPr algn="ctr"/>
            <a:endParaRPr lang="it-IT" sz="1400" dirty="0">
              <a:cs typeface="Courier New" panose="02070309020205020404" pitchFamily="49" charset="0"/>
            </a:endParaRPr>
          </a:p>
          <a:p>
            <a:pPr algn="ctr"/>
            <a:r>
              <a:rPr lang="it-IT" sz="1400" dirty="0">
                <a:cs typeface="Courier New" panose="02070309020205020404" pitchFamily="49" charset="0"/>
              </a:rPr>
              <a:t>Stress cellulare</a:t>
            </a:r>
          </a:p>
          <a:p>
            <a:pPr algn="ctr"/>
            <a:endParaRPr lang="it-IT" sz="1400" dirty="0">
              <a:cs typeface="Courier New" panose="02070309020205020404" pitchFamily="49" charset="0"/>
            </a:endParaRPr>
          </a:p>
          <a:p>
            <a:pPr algn="ctr"/>
            <a:r>
              <a:rPr lang="it-IT" sz="1400" dirty="0">
                <a:cs typeface="Courier New" panose="02070309020205020404" pitchFamily="49" charset="0"/>
              </a:rPr>
              <a:t>Morte cellulare</a:t>
            </a:r>
          </a:p>
        </p:txBody>
      </p:sp>
      <p:sp>
        <p:nvSpPr>
          <p:cNvPr id="23" name="CasellaDiTesto 22">
            <a:extLst>
              <a:ext uri="{FF2B5EF4-FFF2-40B4-BE49-F238E27FC236}">
                <a16:creationId xmlns:a16="http://schemas.microsoft.com/office/drawing/2014/main" id="{0CFD35FF-410D-FD6C-BCF5-25EA88CBE849}"/>
              </a:ext>
            </a:extLst>
          </p:cNvPr>
          <p:cNvSpPr txBox="1"/>
          <p:nvPr/>
        </p:nvSpPr>
        <p:spPr>
          <a:xfrm>
            <a:off x="1777483" y="5576213"/>
            <a:ext cx="1936750" cy="738664"/>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Infiltrazione </a:t>
            </a:r>
            <a:r>
              <a:rPr kumimoji="0" lang="it-IT" sz="1400" b="0" i="0" u="none" strike="noStrike" kern="1200" cap="none" spc="0" normalizeH="0" baseline="0" noProof="0" dirty="0" err="1">
                <a:ln>
                  <a:noFill/>
                </a:ln>
                <a:solidFill>
                  <a:prstClr val="black"/>
                </a:solidFill>
                <a:effectLst/>
                <a:uLnTx/>
                <a:uFillTx/>
                <a:cs typeface="Courier New" panose="02070309020205020404" pitchFamily="49" charset="0"/>
              </a:rPr>
              <a:t>macrofagica</a:t>
            </a:r>
            <a:endParaRPr kumimoji="0" lang="it-IT" sz="1400" b="0" i="0" u="none" strike="noStrike" kern="1200" cap="none" spc="0" normalizeH="0" baseline="0" noProof="0" dirty="0">
              <a:ln>
                <a:noFill/>
              </a:ln>
              <a:solidFill>
                <a:prstClr val="black"/>
              </a:solidFill>
              <a:effectLst/>
              <a:uLnTx/>
              <a:uFillTx/>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prstClr val="black"/>
                </a:solidFill>
                <a:cs typeface="Courier New" panose="02070309020205020404" pitchFamily="49" charset="0"/>
              </a:rPr>
              <a:t>(macrofagi M1)</a:t>
            </a:r>
            <a:endParaRPr kumimoji="0" lang="it-IT" sz="1400" b="0" i="0" u="none" strike="noStrike" kern="1200" cap="none" spc="0" normalizeH="0" baseline="0" noProof="0" dirty="0">
              <a:ln>
                <a:noFill/>
              </a:ln>
              <a:solidFill>
                <a:prstClr val="black"/>
              </a:solidFill>
              <a:effectLst/>
              <a:uLnTx/>
              <a:uFillTx/>
              <a:cs typeface="Courier New" panose="02070309020205020404" pitchFamily="49" charset="0"/>
            </a:endParaRPr>
          </a:p>
        </p:txBody>
      </p:sp>
      <p:sp>
        <p:nvSpPr>
          <p:cNvPr id="24" name="CasellaDiTesto 23">
            <a:extLst>
              <a:ext uri="{FF2B5EF4-FFF2-40B4-BE49-F238E27FC236}">
                <a16:creationId xmlns:a16="http://schemas.microsoft.com/office/drawing/2014/main" id="{6AFB59E6-1806-7EC0-98F8-9E0CCB243AAA}"/>
              </a:ext>
            </a:extLst>
          </p:cNvPr>
          <p:cNvSpPr txBox="1"/>
          <p:nvPr/>
        </p:nvSpPr>
        <p:spPr>
          <a:xfrm>
            <a:off x="356838" y="2715701"/>
            <a:ext cx="1936750" cy="954107"/>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Produzione di </a:t>
            </a:r>
            <a:r>
              <a:rPr kumimoji="0" lang="it-IT" sz="1400" b="0" i="0" u="none" strike="noStrike" kern="1200" cap="none" spc="0" normalizeH="0" baseline="0" noProof="0" dirty="0" err="1">
                <a:ln>
                  <a:noFill/>
                </a:ln>
                <a:solidFill>
                  <a:prstClr val="black"/>
                </a:solidFill>
                <a:effectLst/>
                <a:uLnTx/>
                <a:uFillTx/>
                <a:cs typeface="Courier New" panose="02070309020205020404" pitchFamily="49" charset="0"/>
              </a:rPr>
              <a:t>cirotchine</a:t>
            </a: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 infiammatorie (IL-6, TNF-</a:t>
            </a:r>
            <a:r>
              <a:rPr kumimoji="0" lang="el-GR" sz="1400" b="0" i="0" u="none" strike="noStrike" kern="1200" cap="none" spc="0" normalizeH="0" baseline="0" noProof="0" dirty="0">
                <a:ln>
                  <a:noFill/>
                </a:ln>
                <a:solidFill>
                  <a:prstClr val="black"/>
                </a:solidFill>
                <a:effectLst/>
                <a:uLnTx/>
                <a:uFillTx/>
                <a:cs typeface="Courier New" panose="02070309020205020404" pitchFamily="49" charset="0"/>
              </a:rPr>
              <a:t>α</a:t>
            </a:r>
            <a:r>
              <a:rPr kumimoji="0" lang="it-IT" sz="1400" b="0" i="0" u="none" strike="noStrike" kern="1200" cap="none" spc="0" normalizeH="0" baseline="0" noProof="0" dirty="0">
                <a:ln>
                  <a:noFill/>
                </a:ln>
                <a:solidFill>
                  <a:prstClr val="black"/>
                </a:solidFill>
                <a:effectLst/>
                <a:uLnTx/>
                <a:uFillTx/>
                <a:cs typeface="Courier New" panose="02070309020205020404" pitchFamily="49" charset="0"/>
              </a:rPr>
              <a:t>)</a:t>
            </a:r>
          </a:p>
        </p:txBody>
      </p:sp>
      <p:sp>
        <p:nvSpPr>
          <p:cNvPr id="25" name="CasellaDiTesto 24">
            <a:extLst>
              <a:ext uri="{FF2B5EF4-FFF2-40B4-BE49-F238E27FC236}">
                <a16:creationId xmlns:a16="http://schemas.microsoft.com/office/drawing/2014/main" id="{257BE287-C9A5-6B1D-E008-5D9D8E0C07E0}"/>
              </a:ext>
            </a:extLst>
          </p:cNvPr>
          <p:cNvSpPr txBox="1"/>
          <p:nvPr/>
        </p:nvSpPr>
        <p:spPr>
          <a:xfrm>
            <a:off x="356838" y="1109041"/>
            <a:ext cx="1936750" cy="738664"/>
          </a:xfrm>
          <a:prstGeom prst="rect">
            <a:avLst/>
          </a:prstGeom>
          <a:no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prstClr val="black"/>
                </a:solidFill>
                <a:cs typeface="Courier New" panose="02070309020205020404" pitchFamily="49" charset="0"/>
              </a:rPr>
              <a:t>↓ Adiponectina</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prstClr val="black"/>
                </a:solidFill>
                <a:cs typeface="Courier New" panose="02070309020205020404" pitchFamily="49" charset="0"/>
              </a:rPr>
              <a:t>↓ </a:t>
            </a:r>
            <a:r>
              <a:rPr lang="it-IT" sz="1400" dirty="0" err="1">
                <a:solidFill>
                  <a:prstClr val="black"/>
                </a:solidFill>
                <a:cs typeface="Courier New" panose="02070309020205020404" pitchFamily="49" charset="0"/>
              </a:rPr>
              <a:t>Adipogenesi</a:t>
            </a:r>
            <a:endParaRPr lang="it-IT" sz="1400" dirty="0">
              <a:solidFill>
                <a:prstClr val="black"/>
              </a:solidFill>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prstClr val="black"/>
                </a:solidFill>
                <a:cs typeface="Courier New" panose="02070309020205020404" pitchFamily="49" charset="0"/>
              </a:rPr>
              <a:t>↓ Recettori insulinici</a:t>
            </a:r>
            <a:endParaRPr kumimoji="0" lang="it-IT" sz="1400" b="0" i="0" u="none" strike="noStrike" kern="1200" cap="none" spc="0" normalizeH="0" baseline="0" noProof="0" dirty="0">
              <a:ln>
                <a:noFill/>
              </a:ln>
              <a:solidFill>
                <a:prstClr val="black"/>
              </a:solidFill>
              <a:effectLst/>
              <a:uLnTx/>
              <a:uFillTx/>
              <a:cs typeface="Courier New" panose="02070309020205020404" pitchFamily="49" charset="0"/>
            </a:endParaRPr>
          </a:p>
        </p:txBody>
      </p:sp>
      <p:sp>
        <p:nvSpPr>
          <p:cNvPr id="26" name="CasellaDiTesto 25">
            <a:extLst>
              <a:ext uri="{FF2B5EF4-FFF2-40B4-BE49-F238E27FC236}">
                <a16:creationId xmlns:a16="http://schemas.microsoft.com/office/drawing/2014/main" id="{4C7D37E3-3ADE-5807-26F8-58F212F3D638}"/>
              </a:ext>
            </a:extLst>
          </p:cNvPr>
          <p:cNvSpPr txBox="1"/>
          <p:nvPr/>
        </p:nvSpPr>
        <p:spPr>
          <a:xfrm>
            <a:off x="3047114" y="524266"/>
            <a:ext cx="6097772" cy="584775"/>
          </a:xfrm>
          <a:prstGeom prst="rect">
            <a:avLst/>
          </a:prstGeom>
          <a:noFill/>
        </p:spPr>
        <p:txBody>
          <a:bodyPr wrap="square">
            <a:spAutoFit/>
          </a:bodyPr>
          <a:lstStyle/>
          <a:p>
            <a:pPr algn="ctr"/>
            <a:r>
              <a:rPr lang="it-IT" sz="3200" dirty="0" err="1">
                <a:solidFill>
                  <a:srgbClr val="C00000"/>
                </a:solidFill>
              </a:rPr>
              <a:t>Adiposopatia</a:t>
            </a:r>
            <a:endParaRPr lang="it-IT" sz="3200" dirty="0">
              <a:solidFill>
                <a:srgbClr val="C00000"/>
              </a:solidFill>
            </a:endParaRPr>
          </a:p>
        </p:txBody>
      </p:sp>
    </p:spTree>
    <p:extLst>
      <p:ext uri="{BB962C8B-B14F-4D97-AF65-F5344CB8AC3E}">
        <p14:creationId xmlns:p14="http://schemas.microsoft.com/office/powerpoint/2010/main" val="351889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D07DE-E4A0-08FC-6197-E4AC9EB424B2}"/>
            </a:ext>
          </a:extLst>
        </p:cNvPr>
        <p:cNvGrpSpPr/>
        <p:nvPr/>
      </p:nvGrpSpPr>
      <p:grpSpPr>
        <a:xfrm>
          <a:off x="0" y="0"/>
          <a:ext cx="0" cy="0"/>
          <a:chOff x="0" y="0"/>
          <a:chExt cx="0" cy="0"/>
        </a:xfrm>
      </p:grpSpPr>
      <p:sp>
        <p:nvSpPr>
          <p:cNvPr id="10" name="CasellaDiTesto 9">
            <a:extLst>
              <a:ext uri="{FF2B5EF4-FFF2-40B4-BE49-F238E27FC236}">
                <a16:creationId xmlns:a16="http://schemas.microsoft.com/office/drawing/2014/main" id="{BB7D0911-0460-DBED-C947-D91B00A9BE26}"/>
              </a:ext>
            </a:extLst>
          </p:cNvPr>
          <p:cNvSpPr txBox="1"/>
          <p:nvPr/>
        </p:nvSpPr>
        <p:spPr>
          <a:xfrm>
            <a:off x="580235" y="723695"/>
            <a:ext cx="6097772" cy="769441"/>
          </a:xfrm>
          <a:prstGeom prst="rect">
            <a:avLst/>
          </a:prstGeom>
          <a:noFill/>
        </p:spPr>
        <p:txBody>
          <a:bodyPr wrap="square">
            <a:spAutoFit/>
          </a:bodyPr>
          <a:lstStyle/>
          <a:p>
            <a:pPr lvl="0" algn="ctr" eaLnBrk="0" fontAlgn="base" hangingPunct="0">
              <a:spcBef>
                <a:spcPct val="0"/>
              </a:spcBef>
              <a:spcAft>
                <a:spcPct val="0"/>
              </a:spcAft>
            </a:pPr>
            <a:r>
              <a:rPr lang="it-IT" altLang="it-IT" sz="4400" dirty="0" err="1">
                <a:solidFill>
                  <a:srgbClr val="C00000"/>
                </a:solidFill>
                <a:latin typeface="Brush Script MT" panose="03060802040406070304" pitchFamily="66" charset="0"/>
              </a:rPr>
              <a:t>Adiposopatia</a:t>
            </a:r>
            <a:endParaRPr lang="it-IT" altLang="it-IT" sz="4400" dirty="0">
              <a:solidFill>
                <a:srgbClr val="C00000"/>
              </a:solidFill>
              <a:latin typeface="Brush Script MT" panose="03060802040406070304" pitchFamily="66" charset="0"/>
            </a:endParaRPr>
          </a:p>
        </p:txBody>
      </p:sp>
      <p:pic>
        <p:nvPicPr>
          <p:cNvPr id="13" name="Immagine 12">
            <a:extLst>
              <a:ext uri="{FF2B5EF4-FFF2-40B4-BE49-F238E27FC236}">
                <a16:creationId xmlns:a16="http://schemas.microsoft.com/office/drawing/2014/main" id="{CCBA173E-7F7C-534F-92C2-B0C838AA4993}"/>
              </a:ext>
            </a:extLst>
          </p:cNvPr>
          <p:cNvPicPr>
            <a:picLocks noChangeAspect="1"/>
          </p:cNvPicPr>
          <p:nvPr/>
        </p:nvPicPr>
        <p:blipFill>
          <a:blip r:embed="rId2" cstate="email">
            <a:extLst>
              <a:ext uri="{28A0092B-C50C-407E-A947-70E740481C1C}">
                <a14:useLocalDpi xmlns:a14="http://schemas.microsoft.com/office/drawing/2010/main" val="0"/>
              </a:ext>
            </a:extLst>
          </a:blip>
          <a:srcRect l="6186" r="7437"/>
          <a:stretch/>
        </p:blipFill>
        <p:spPr>
          <a:xfrm>
            <a:off x="7604090" y="551928"/>
            <a:ext cx="4340070" cy="5932515"/>
          </a:xfrm>
          <a:prstGeom prst="rect">
            <a:avLst/>
          </a:prstGeom>
        </p:spPr>
      </p:pic>
      <p:sp>
        <p:nvSpPr>
          <p:cNvPr id="4" name="CasellaDiTesto 3">
            <a:extLst>
              <a:ext uri="{FF2B5EF4-FFF2-40B4-BE49-F238E27FC236}">
                <a16:creationId xmlns:a16="http://schemas.microsoft.com/office/drawing/2014/main" id="{CB28DCEE-4B92-CF79-7641-DD06FBB8A545}"/>
              </a:ext>
            </a:extLst>
          </p:cNvPr>
          <p:cNvSpPr txBox="1"/>
          <p:nvPr/>
        </p:nvSpPr>
        <p:spPr>
          <a:xfrm>
            <a:off x="0" y="6642556"/>
            <a:ext cx="6094378" cy="215444"/>
          </a:xfrm>
          <a:prstGeom prst="rect">
            <a:avLst/>
          </a:prstGeom>
          <a:noFill/>
        </p:spPr>
        <p:txBody>
          <a:bodyPr wrap="square">
            <a:spAutoFit/>
          </a:bodyPr>
          <a:lstStyle/>
          <a:p>
            <a:r>
              <a:rPr lang="en-US" sz="800" dirty="0">
                <a:latin typeface="Calibri" panose="020F0502020204030204" pitchFamily="34" charset="0"/>
                <a:ea typeface="Calibri" panose="020F0502020204030204" pitchFamily="34" charset="0"/>
                <a:cs typeface="Calibri" panose="020F0502020204030204" pitchFamily="34" charset="0"/>
              </a:rPr>
              <a:t>Brown AC. Insights into the adipose stem cell niche in health and disease. In: Scientific Principles of Adipose Stem Cells. 2022</a:t>
            </a:r>
            <a:endParaRPr lang="it-IT" sz="8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Gruppo 1">
            <a:extLst>
              <a:ext uri="{FF2B5EF4-FFF2-40B4-BE49-F238E27FC236}">
                <a16:creationId xmlns:a16="http://schemas.microsoft.com/office/drawing/2014/main" id="{2E866AAA-E2B2-E664-8A8D-58DC41EF60A8}"/>
              </a:ext>
            </a:extLst>
          </p:cNvPr>
          <p:cNvGrpSpPr/>
          <p:nvPr/>
        </p:nvGrpSpPr>
        <p:grpSpPr>
          <a:xfrm>
            <a:off x="380787" y="1659285"/>
            <a:ext cx="6496669" cy="3539430"/>
            <a:chOff x="3736828" y="676288"/>
            <a:chExt cx="4602841" cy="3539430"/>
          </a:xfrm>
        </p:grpSpPr>
        <p:sp>
          <p:nvSpPr>
            <p:cNvPr id="32" name="Rectangle 1">
              <a:extLst>
                <a:ext uri="{FF2B5EF4-FFF2-40B4-BE49-F238E27FC236}">
                  <a16:creationId xmlns:a16="http://schemas.microsoft.com/office/drawing/2014/main" id="{93C30D10-96D9-7F03-E404-4B2A434E7A27}"/>
                </a:ext>
              </a:extLst>
            </p:cNvPr>
            <p:cNvSpPr>
              <a:spLocks noChangeArrowheads="1"/>
            </p:cNvSpPr>
            <p:nvPr/>
          </p:nvSpPr>
          <p:spPr bwMode="auto">
            <a:xfrm>
              <a:off x="3736828" y="676288"/>
              <a:ext cx="4602841"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endPar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endPar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Tessuto adiposo (TA) malato</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it-IT" altLang="it-IT" sz="1600" dirty="0">
                  <a:latin typeface="Calibri" panose="020F0502020204030204" pitchFamily="34" charset="0"/>
                  <a:ea typeface="Calibri" panose="020F0502020204030204" pitchFamily="34" charset="0"/>
                  <a:cs typeface="Calibri" panose="020F0502020204030204" pitchFamily="34" charset="0"/>
                </a:rPr>
                <a:t>in </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sovrappeso e obesità viscerale</a:t>
              </a:r>
            </a:p>
            <a:p>
              <a:pPr marL="0" marR="0" lvl="0" indent="0" algn="ctr" defTabSz="914400" rtl="0" eaLnBrk="0" fontAlgn="base" latinLnBrk="0" hangingPunct="0">
                <a:lnSpc>
                  <a:spcPct val="100000"/>
                </a:lnSpc>
                <a:spcBef>
                  <a:spcPct val="0"/>
                </a:spcBef>
                <a:spcAft>
                  <a:spcPct val="0"/>
                </a:spcAft>
                <a:buClrTx/>
                <a:buSzTx/>
                <a:tabLst/>
              </a:pPr>
              <a:endParaRPr lang="it-IT" altLang="it-IT"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Produce </a:t>
              </a:r>
              <a:r>
                <a:rPr kumimoji="0" lang="it-IT" altLang="it-IT" sz="16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adipochine</a:t>
              </a: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pro-infiammatorie (PAI-1, TNF-α)</a:t>
              </a:r>
            </a:p>
            <a:p>
              <a:pPr marL="0" marR="0" lvl="0" indent="0" algn="ctr" defTabSz="914400" rtl="0" eaLnBrk="0" fontAlgn="base" latinLnBrk="0" hangingPunct="0">
                <a:lnSpc>
                  <a:spcPct val="100000"/>
                </a:lnSpc>
                <a:spcBef>
                  <a:spcPct val="0"/>
                </a:spcBef>
                <a:spcAft>
                  <a:spcPct val="0"/>
                </a:spcAft>
                <a:buClrTx/>
                <a:buSzTx/>
                <a:tabLst/>
              </a:pP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con riduzione di quelle antinfiammatorie (adiponectina)</a:t>
              </a:r>
            </a:p>
            <a:p>
              <a:pPr marL="0" marR="0" lvl="0" indent="0" algn="ctr" defTabSz="914400" rtl="0" eaLnBrk="0" fontAlgn="base" latinLnBrk="0" hangingPunct="0">
                <a:lnSpc>
                  <a:spcPct val="100000"/>
                </a:lnSpc>
                <a:spcBef>
                  <a:spcPct val="0"/>
                </a:spcBef>
                <a:spcAft>
                  <a:spcPct val="0"/>
                </a:spcAft>
                <a:buClrTx/>
                <a:buSzTx/>
                <a:tabLst/>
              </a:pPr>
              <a:endPar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endParaRPr lang="it-IT" altLang="it-IT"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sensibilità insulinica</a:t>
              </a:r>
            </a:p>
            <a:p>
              <a:pPr marL="0" marR="0" lvl="0" indent="0" algn="ctr" defTabSz="914400" rtl="0" eaLnBrk="0" fontAlgn="base" latinLnBrk="0" hangingPunct="0">
                <a:lnSpc>
                  <a:spcPct val="100000"/>
                </a:lnSpc>
                <a:spcBef>
                  <a:spcPct val="0"/>
                </a:spcBef>
                <a:spcAft>
                  <a:spcPct val="0"/>
                </a:spcAft>
                <a:buClrTx/>
                <a:buSzTx/>
                <a:tabLst/>
              </a:pP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flusso sanguigno e tono vascolare</a:t>
              </a:r>
            </a:p>
            <a:p>
              <a:pPr marL="0" marR="0" lvl="0" indent="0" algn="ctr" defTabSz="914400" rtl="0" eaLnBrk="0" fontAlgn="base" latinLnBrk="0" hangingPunct="0">
                <a:lnSpc>
                  <a:spcPct val="100000"/>
                </a:lnSpc>
                <a:spcBef>
                  <a:spcPct val="0"/>
                </a:spcBef>
                <a:spcAft>
                  <a:spcPct val="0"/>
                </a:spcAft>
                <a:buClrTx/>
                <a:buSzTx/>
                <a:tabLst/>
              </a:pPr>
              <a:r>
                <a:rPr kumimoji="0" lang="it-IT" altLang="it-IT"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Ipossia</a:t>
              </a:r>
              <a:endPar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endParaRPr lang="it-IT" altLang="it-IT"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endParaRPr lang="it-IT" altLang="it-IT" sz="1600" dirty="0">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tabLst/>
              </a:pPr>
              <a:r>
                <a:rPr kumimoji="0" lang="it-IT" altLang="it-IT"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Infiammazione cronica</a:t>
              </a:r>
            </a:p>
          </p:txBody>
        </p:sp>
        <p:cxnSp>
          <p:nvCxnSpPr>
            <p:cNvPr id="34" name="Connettore 2 33">
              <a:extLst>
                <a:ext uri="{FF2B5EF4-FFF2-40B4-BE49-F238E27FC236}">
                  <a16:creationId xmlns:a16="http://schemas.microsoft.com/office/drawing/2014/main" id="{4305D4C2-F991-FE5A-EBDB-7E4FDF774183}"/>
                </a:ext>
              </a:extLst>
            </p:cNvPr>
            <p:cNvCxnSpPr>
              <a:cxnSpLocks/>
            </p:cNvCxnSpPr>
            <p:nvPr/>
          </p:nvCxnSpPr>
          <p:spPr>
            <a:xfrm>
              <a:off x="6038248" y="2241005"/>
              <a:ext cx="0" cy="29418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nettore 2 2">
              <a:extLst>
                <a:ext uri="{FF2B5EF4-FFF2-40B4-BE49-F238E27FC236}">
                  <a16:creationId xmlns:a16="http://schemas.microsoft.com/office/drawing/2014/main" id="{74203E1C-4886-9875-28F6-E8C3307997C4}"/>
                </a:ext>
              </a:extLst>
            </p:cNvPr>
            <p:cNvCxnSpPr>
              <a:cxnSpLocks/>
              <a:stCxn id="12" idx="2"/>
              <a:endCxn id="14" idx="0"/>
            </p:cNvCxnSpPr>
            <p:nvPr/>
          </p:nvCxnSpPr>
          <p:spPr>
            <a:xfrm flipH="1">
              <a:off x="6038248" y="3527713"/>
              <a:ext cx="1" cy="39369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Rettangolo 10">
              <a:extLst>
                <a:ext uri="{FF2B5EF4-FFF2-40B4-BE49-F238E27FC236}">
                  <a16:creationId xmlns:a16="http://schemas.microsoft.com/office/drawing/2014/main" id="{C4F01781-D565-B63A-350C-116A75A30D9B}"/>
                </a:ext>
              </a:extLst>
            </p:cNvPr>
            <p:cNvSpPr/>
            <p:nvPr/>
          </p:nvSpPr>
          <p:spPr>
            <a:xfrm>
              <a:off x="3844672" y="1137633"/>
              <a:ext cx="4387153" cy="1103372"/>
            </a:xfrm>
            <a:prstGeom prst="rect">
              <a:avLst/>
            </a:prstGeom>
            <a:noFill/>
            <a:ln>
              <a:solidFill>
                <a:srgbClr val="AA00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latin typeface="Calibri" panose="020F0502020204030204" pitchFamily="34" charset="0"/>
                <a:ea typeface="Calibri" panose="020F0502020204030204" pitchFamily="34" charset="0"/>
                <a:cs typeface="Calibri" panose="020F0502020204030204" pitchFamily="34" charset="0"/>
              </a:endParaRPr>
            </a:p>
          </p:txBody>
        </p:sp>
        <p:sp>
          <p:nvSpPr>
            <p:cNvPr id="12" name="Rettangolo 11">
              <a:extLst>
                <a:ext uri="{FF2B5EF4-FFF2-40B4-BE49-F238E27FC236}">
                  <a16:creationId xmlns:a16="http://schemas.microsoft.com/office/drawing/2014/main" id="{F8F4C7A4-6610-45A9-7FC4-D932B11AE323}"/>
                </a:ext>
              </a:extLst>
            </p:cNvPr>
            <p:cNvSpPr/>
            <p:nvPr/>
          </p:nvSpPr>
          <p:spPr>
            <a:xfrm>
              <a:off x="3844672" y="2634695"/>
              <a:ext cx="4387153" cy="893018"/>
            </a:xfrm>
            <a:prstGeom prst="rect">
              <a:avLst/>
            </a:prstGeom>
            <a:noFill/>
            <a:ln>
              <a:solidFill>
                <a:srgbClr val="AA00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latin typeface="Calibri" panose="020F0502020204030204" pitchFamily="34" charset="0"/>
                <a:ea typeface="Calibri" panose="020F0502020204030204" pitchFamily="34" charset="0"/>
                <a:cs typeface="Calibri" panose="020F0502020204030204" pitchFamily="34" charset="0"/>
              </a:endParaRPr>
            </a:p>
          </p:txBody>
        </p:sp>
        <p:sp>
          <p:nvSpPr>
            <p:cNvPr id="14" name="Rettangolo 13">
              <a:extLst>
                <a:ext uri="{FF2B5EF4-FFF2-40B4-BE49-F238E27FC236}">
                  <a16:creationId xmlns:a16="http://schemas.microsoft.com/office/drawing/2014/main" id="{7A45D7B1-FBE5-34B2-8FF0-738D236D46BF}"/>
                </a:ext>
              </a:extLst>
            </p:cNvPr>
            <p:cNvSpPr/>
            <p:nvPr/>
          </p:nvSpPr>
          <p:spPr>
            <a:xfrm>
              <a:off x="5206533" y="3921403"/>
              <a:ext cx="1663430" cy="236366"/>
            </a:xfrm>
            <a:prstGeom prst="rect">
              <a:avLst/>
            </a:prstGeom>
            <a:noFill/>
            <a:ln w="28575">
              <a:solidFill>
                <a:srgbClr val="AA00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40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0340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2A0D846-98B1-29D1-BA0E-23B071EF8E9C}"/>
              </a:ext>
            </a:extLst>
          </p:cNvPr>
          <p:cNvSpPr txBox="1"/>
          <p:nvPr/>
        </p:nvSpPr>
        <p:spPr>
          <a:xfrm>
            <a:off x="5127625" y="982378"/>
            <a:ext cx="1936750" cy="307777"/>
          </a:xfrm>
          <a:prstGeom prst="rect">
            <a:avLst/>
          </a:prstGeom>
          <a:solidFill>
            <a:srgbClr val="F9F6BD"/>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err="1">
                <a:solidFill>
                  <a:prstClr val="black"/>
                </a:solidFill>
                <a:latin typeface="Calibri" panose="020F0502020204030204" pitchFamily="34" charset="0"/>
                <a:ea typeface="Calibri" panose="020F0502020204030204" pitchFamily="34" charset="0"/>
                <a:cs typeface="Calibri" panose="020F0502020204030204" pitchFamily="34" charset="0"/>
              </a:rPr>
              <a:t>Lipid</a:t>
            </a:r>
            <a:r>
              <a:rPr lang="it-IT" sz="1400" dirty="0">
                <a:solidFill>
                  <a:prstClr val="black"/>
                </a:solidFill>
                <a:latin typeface="Calibri" panose="020F0502020204030204" pitchFamily="34" charset="0"/>
                <a:ea typeface="Calibri" panose="020F0502020204030204" pitchFamily="34" charset="0"/>
                <a:cs typeface="Calibri" panose="020F0502020204030204" pitchFamily="34" charset="0"/>
              </a:rPr>
              <a:t> overflow</a:t>
            </a:r>
          </a:p>
        </p:txBody>
      </p:sp>
      <p:sp>
        <p:nvSpPr>
          <p:cNvPr id="4" name="CasellaDiTesto 3">
            <a:extLst>
              <a:ext uri="{FF2B5EF4-FFF2-40B4-BE49-F238E27FC236}">
                <a16:creationId xmlns:a16="http://schemas.microsoft.com/office/drawing/2014/main" id="{B5EC491A-0E98-18BF-0193-9CDFA1CFFB3D}"/>
              </a:ext>
            </a:extLst>
          </p:cNvPr>
          <p:cNvSpPr txBox="1"/>
          <p:nvPr/>
        </p:nvSpPr>
        <p:spPr>
          <a:xfrm>
            <a:off x="5127625" y="1754692"/>
            <a:ext cx="1936750" cy="307777"/>
          </a:xfrm>
          <a:prstGeom prst="rect">
            <a:avLst/>
          </a:prstGeom>
          <a:solidFill>
            <a:schemeClr val="accent4">
              <a:lumMod val="60000"/>
              <a:lumOff val="4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err="1">
                <a:solidFill>
                  <a:prstClr val="black"/>
                </a:solidFill>
                <a:latin typeface="Calibri" panose="020F0502020204030204" pitchFamily="34" charset="0"/>
                <a:ea typeface="Calibri" panose="020F0502020204030204" pitchFamily="34" charset="0"/>
                <a:cs typeface="Calibri" panose="020F0502020204030204" pitchFamily="34" charset="0"/>
              </a:rPr>
              <a:t>Lipotossicità</a:t>
            </a:r>
            <a:r>
              <a:rPr lang="it-IT" sz="1400" dirty="0">
                <a:solidFill>
                  <a:prstClr val="black"/>
                </a:solidFill>
                <a:latin typeface="Calibri" panose="020F0502020204030204" pitchFamily="34" charset="0"/>
                <a:ea typeface="Calibri" panose="020F0502020204030204" pitchFamily="34" charset="0"/>
                <a:cs typeface="Calibri" panose="020F0502020204030204" pitchFamily="34" charset="0"/>
              </a:rPr>
              <a:t> periferica</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CasellaDiTesto 4">
            <a:extLst>
              <a:ext uri="{FF2B5EF4-FFF2-40B4-BE49-F238E27FC236}">
                <a16:creationId xmlns:a16="http://schemas.microsoft.com/office/drawing/2014/main" id="{735F562A-43EA-B857-ED1C-AD7C806C3376}"/>
              </a:ext>
            </a:extLst>
          </p:cNvPr>
          <p:cNvSpPr txBox="1"/>
          <p:nvPr/>
        </p:nvSpPr>
        <p:spPr>
          <a:xfrm>
            <a:off x="8686800" y="5320824"/>
            <a:ext cx="3439470" cy="307777"/>
          </a:xfrm>
          <a:prstGeom prst="rect">
            <a:avLst/>
          </a:prstGeom>
          <a:solidFill>
            <a:srgbClr val="019389"/>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Alterata secrezione</a:t>
            </a:r>
            <a:r>
              <a:rPr lang="it-IT" sz="1400" dirty="0">
                <a:solidFill>
                  <a:schemeClr val="bg1"/>
                </a:solidFill>
                <a:latin typeface="Calibri" panose="020F0502020204030204" pitchFamily="34" charset="0"/>
                <a:ea typeface="Calibri" panose="020F0502020204030204" pitchFamily="34" charset="0"/>
                <a:cs typeface="Calibri" panose="020F0502020204030204" pitchFamily="34" charset="0"/>
              </a:rPr>
              <a:t> insulinica</a:t>
            </a:r>
            <a:endParaRPr kumimoji="0" lang="it-IT"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CasellaDiTesto 5">
            <a:extLst>
              <a:ext uri="{FF2B5EF4-FFF2-40B4-BE49-F238E27FC236}">
                <a16:creationId xmlns:a16="http://schemas.microsoft.com/office/drawing/2014/main" id="{B75D7E22-BAF5-04FD-BF97-7B60013B9254}"/>
              </a:ext>
            </a:extLst>
          </p:cNvPr>
          <p:cNvSpPr txBox="1"/>
          <p:nvPr/>
        </p:nvSpPr>
        <p:spPr>
          <a:xfrm>
            <a:off x="2596677" y="3257295"/>
            <a:ext cx="1936750" cy="307777"/>
          </a:xfrm>
          <a:prstGeom prst="rect">
            <a:avLst/>
          </a:prstGeom>
          <a:solidFill>
            <a:schemeClr val="accent2">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alibri" panose="020F0502020204030204" pitchFamily="34" charset="0"/>
                <a:ea typeface="Calibri" panose="020F0502020204030204" pitchFamily="34" charset="0"/>
                <a:cs typeface="Calibri" panose="020F0502020204030204" pitchFamily="34" charset="0"/>
              </a:rPr>
              <a:t>Steatosi epatica, MASLD</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CasellaDiTesto 6">
            <a:extLst>
              <a:ext uri="{FF2B5EF4-FFF2-40B4-BE49-F238E27FC236}">
                <a16:creationId xmlns:a16="http://schemas.microsoft.com/office/drawing/2014/main" id="{F35BF5F0-FFC3-7AC2-F7A9-9D4FC976DD32}"/>
              </a:ext>
            </a:extLst>
          </p:cNvPr>
          <p:cNvSpPr txBox="1"/>
          <p:nvPr/>
        </p:nvSpPr>
        <p:spPr>
          <a:xfrm>
            <a:off x="5127625" y="3257295"/>
            <a:ext cx="1936750" cy="461665"/>
          </a:xfrm>
          <a:prstGeom prst="rect">
            <a:avLst/>
          </a:prstGeom>
          <a:solidFill>
            <a:schemeClr val="accent2">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200" dirty="0">
                <a:solidFill>
                  <a:prstClr val="black"/>
                </a:solidFill>
                <a:latin typeface="Calibri" panose="020F0502020204030204" pitchFamily="34" charset="0"/>
                <a:ea typeface="Calibri" panose="020F0502020204030204" pitchFamily="34" charset="0"/>
                <a:cs typeface="Calibri" panose="020F0502020204030204" pitchFamily="34" charset="0"/>
              </a:rPr>
              <a:t>Grasso </a:t>
            </a:r>
            <a:r>
              <a:rPr lang="it-IT" sz="1200" dirty="0" err="1">
                <a:solidFill>
                  <a:prstClr val="black"/>
                </a:solidFill>
                <a:latin typeface="Calibri" panose="020F0502020204030204" pitchFamily="34" charset="0"/>
                <a:ea typeface="Calibri" panose="020F0502020204030204" pitchFamily="34" charset="0"/>
                <a:cs typeface="Calibri" panose="020F0502020204030204" pitchFamily="34" charset="0"/>
              </a:rPr>
              <a:t>epicardico</a:t>
            </a:r>
            <a:r>
              <a:rPr lang="it-IT" sz="1200" dirty="0">
                <a:solidFill>
                  <a:prstClr val="black"/>
                </a:solidFill>
                <a:latin typeface="Calibri" panose="020F0502020204030204" pitchFamily="34" charset="0"/>
                <a:ea typeface="Calibri" panose="020F0502020204030204" pitchFamily="34" charset="0"/>
                <a:cs typeface="Calibri" panose="020F0502020204030204" pitchFamily="34" charset="0"/>
              </a:rPr>
              <a:t>, pericardico, miocardico</a:t>
            </a:r>
            <a:endPar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7128F52B-9E7D-ED60-DAD6-B05663E0DDCD}"/>
              </a:ext>
            </a:extLst>
          </p:cNvPr>
          <p:cNvSpPr txBox="1"/>
          <p:nvPr/>
        </p:nvSpPr>
        <p:spPr>
          <a:xfrm>
            <a:off x="7658573" y="3257295"/>
            <a:ext cx="1936750" cy="523220"/>
          </a:xfrm>
          <a:prstGeom prst="rect">
            <a:avLst/>
          </a:prstGeom>
          <a:solidFill>
            <a:schemeClr val="accent2">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Grasso nella loggia renale</a:t>
            </a:r>
          </a:p>
        </p:txBody>
      </p:sp>
      <p:sp>
        <p:nvSpPr>
          <p:cNvPr id="9" name="CasellaDiTesto 8">
            <a:extLst>
              <a:ext uri="{FF2B5EF4-FFF2-40B4-BE49-F238E27FC236}">
                <a16:creationId xmlns:a16="http://schemas.microsoft.com/office/drawing/2014/main" id="{12206207-F513-73E1-91C1-82CFA9062EDC}"/>
              </a:ext>
            </a:extLst>
          </p:cNvPr>
          <p:cNvSpPr txBox="1"/>
          <p:nvPr/>
        </p:nvSpPr>
        <p:spPr>
          <a:xfrm>
            <a:off x="10189520" y="3257295"/>
            <a:ext cx="1936750" cy="307777"/>
          </a:xfrm>
          <a:prstGeom prst="rect">
            <a:avLst/>
          </a:prstGeom>
          <a:solidFill>
            <a:schemeClr val="accent2">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alibri" panose="020F0502020204030204" pitchFamily="34" charset="0"/>
                <a:ea typeface="Calibri" panose="020F0502020204030204" pitchFamily="34" charset="0"/>
                <a:cs typeface="Calibri" panose="020F0502020204030204" pitchFamily="34" charset="0"/>
              </a:rPr>
              <a:t>Grasso pancreatico</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CasellaDiTesto 9">
            <a:extLst>
              <a:ext uri="{FF2B5EF4-FFF2-40B4-BE49-F238E27FC236}">
                <a16:creationId xmlns:a16="http://schemas.microsoft.com/office/drawing/2014/main" id="{14B619E7-F9BC-0213-6ED3-87823B6BDB15}"/>
              </a:ext>
            </a:extLst>
          </p:cNvPr>
          <p:cNvSpPr txBox="1"/>
          <p:nvPr/>
        </p:nvSpPr>
        <p:spPr>
          <a:xfrm>
            <a:off x="65730" y="3257295"/>
            <a:ext cx="1936750" cy="307777"/>
          </a:xfrm>
          <a:prstGeom prst="rect">
            <a:avLst/>
          </a:prstGeom>
          <a:solidFill>
            <a:schemeClr val="accent2">
              <a:lumMod val="40000"/>
              <a:lumOff val="60000"/>
            </a:schemeClr>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prstClr val="black"/>
                </a:solidFill>
                <a:latin typeface="Calibri" panose="020F0502020204030204" pitchFamily="34" charset="0"/>
                <a:ea typeface="Calibri" panose="020F0502020204030204" pitchFamily="34" charset="0"/>
                <a:cs typeface="Calibri" panose="020F0502020204030204" pitchFamily="34" charset="0"/>
              </a:rPr>
              <a:t>Grasso viscerale</a:t>
            </a:r>
            <a:endPar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CasellaDiTesto 10">
            <a:extLst>
              <a:ext uri="{FF2B5EF4-FFF2-40B4-BE49-F238E27FC236}">
                <a16:creationId xmlns:a16="http://schemas.microsoft.com/office/drawing/2014/main" id="{B786C7D6-899F-4576-E957-2445AD1F9984}"/>
              </a:ext>
            </a:extLst>
          </p:cNvPr>
          <p:cNvSpPr txBox="1"/>
          <p:nvPr/>
        </p:nvSpPr>
        <p:spPr>
          <a:xfrm>
            <a:off x="65730" y="5320824"/>
            <a:ext cx="8529630" cy="307777"/>
          </a:xfrm>
          <a:prstGeom prst="rect">
            <a:avLst/>
          </a:prstGeom>
          <a:solidFill>
            <a:srgbClr val="6FA7C9"/>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Insulinoresistenza</a:t>
            </a:r>
            <a:endParaRPr kumimoji="0" lang="it-IT"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CasellaDiTesto 12">
            <a:extLst>
              <a:ext uri="{FF2B5EF4-FFF2-40B4-BE49-F238E27FC236}">
                <a16:creationId xmlns:a16="http://schemas.microsoft.com/office/drawing/2014/main" id="{876B6FCB-DA65-0F4C-D57C-184E2591C95B}"/>
              </a:ext>
            </a:extLst>
          </p:cNvPr>
          <p:cNvSpPr txBox="1"/>
          <p:nvPr/>
        </p:nvSpPr>
        <p:spPr>
          <a:xfrm>
            <a:off x="0" y="6555467"/>
            <a:ext cx="10871834" cy="215444"/>
          </a:xfrm>
          <a:prstGeom prst="rect">
            <a:avLst/>
          </a:prstGeom>
          <a:noFill/>
        </p:spPr>
        <p:txBody>
          <a:bodyPr wrap="square">
            <a:spAutoFit/>
          </a:bodyPr>
          <a:lstStyle/>
          <a:p>
            <a:r>
              <a:rPr lang="it-IT" sz="800" dirty="0">
                <a:latin typeface="Calibri" panose="020F0502020204030204" pitchFamily="34" charset="0"/>
                <a:ea typeface="Calibri" panose="020F0502020204030204" pitchFamily="34" charset="0"/>
                <a:cs typeface="Calibri" panose="020F0502020204030204" pitchFamily="34" charset="0"/>
              </a:rPr>
              <a:t>Adattata da </a:t>
            </a:r>
            <a:r>
              <a:rPr lang="it-IT" sz="800" dirty="0" err="1">
                <a:latin typeface="Calibri" panose="020F0502020204030204" pitchFamily="34" charset="0"/>
                <a:ea typeface="Calibri" panose="020F0502020204030204" pitchFamily="34" charset="0"/>
                <a:cs typeface="Calibri" panose="020F0502020204030204" pitchFamily="34" charset="0"/>
              </a:rPr>
              <a:t>Lafontan</a:t>
            </a:r>
            <a:r>
              <a:rPr lang="it-IT" sz="800" dirty="0">
                <a:latin typeface="Calibri" panose="020F0502020204030204" pitchFamily="34" charset="0"/>
                <a:ea typeface="Calibri" panose="020F0502020204030204" pitchFamily="34" charset="0"/>
                <a:cs typeface="Calibri" panose="020F0502020204030204" pitchFamily="34" charset="0"/>
              </a:rPr>
              <a:t> M. Adipose </a:t>
            </a:r>
            <a:r>
              <a:rPr lang="it-IT" sz="800" dirty="0" err="1">
                <a:latin typeface="Calibri" panose="020F0502020204030204" pitchFamily="34" charset="0"/>
                <a:ea typeface="Calibri" panose="020F0502020204030204" pitchFamily="34" charset="0"/>
                <a:cs typeface="Calibri" panose="020F0502020204030204" pitchFamily="34" charset="0"/>
              </a:rPr>
              <a:t>tissue</a:t>
            </a:r>
            <a:r>
              <a:rPr lang="it-IT" sz="800" dirty="0">
                <a:latin typeface="Calibri" panose="020F0502020204030204" pitchFamily="34" charset="0"/>
                <a:ea typeface="Calibri" panose="020F0502020204030204" pitchFamily="34" charset="0"/>
                <a:cs typeface="Calibri" panose="020F0502020204030204" pitchFamily="34" charset="0"/>
              </a:rPr>
              <a:t> and </a:t>
            </a:r>
            <a:r>
              <a:rPr lang="it-IT" sz="800" dirty="0" err="1">
                <a:latin typeface="Calibri" panose="020F0502020204030204" pitchFamily="34" charset="0"/>
                <a:ea typeface="Calibri" panose="020F0502020204030204" pitchFamily="34" charset="0"/>
                <a:cs typeface="Calibri" panose="020F0502020204030204" pitchFamily="34" charset="0"/>
              </a:rPr>
              <a:t>adipocyte</a:t>
            </a:r>
            <a:r>
              <a:rPr lang="it-IT" sz="800" dirty="0">
                <a:latin typeface="Calibri" panose="020F0502020204030204" pitchFamily="34" charset="0"/>
                <a:ea typeface="Calibri" panose="020F0502020204030204" pitchFamily="34" charset="0"/>
                <a:cs typeface="Calibri" panose="020F0502020204030204" pitchFamily="34" charset="0"/>
              </a:rPr>
              <a:t> </a:t>
            </a:r>
            <a:r>
              <a:rPr lang="it-IT" sz="800" dirty="0" err="1">
                <a:latin typeface="Calibri" panose="020F0502020204030204" pitchFamily="34" charset="0"/>
                <a:ea typeface="Calibri" panose="020F0502020204030204" pitchFamily="34" charset="0"/>
                <a:cs typeface="Calibri" panose="020F0502020204030204" pitchFamily="34" charset="0"/>
              </a:rPr>
              <a:t>dysregulation</a:t>
            </a:r>
            <a:r>
              <a:rPr lang="it-IT" sz="800" dirty="0">
                <a:latin typeface="Calibri" panose="020F0502020204030204" pitchFamily="34" charset="0"/>
                <a:ea typeface="Calibri" panose="020F0502020204030204" pitchFamily="34" charset="0"/>
                <a:cs typeface="Calibri" panose="020F0502020204030204" pitchFamily="34" charset="0"/>
              </a:rPr>
              <a:t>. </a:t>
            </a:r>
            <a:r>
              <a:rPr lang="it-IT" sz="800" dirty="0" err="1">
                <a:latin typeface="Calibri" panose="020F0502020204030204" pitchFamily="34" charset="0"/>
                <a:ea typeface="Calibri" panose="020F0502020204030204" pitchFamily="34" charset="0"/>
                <a:cs typeface="Calibri" panose="020F0502020204030204" pitchFamily="34" charset="0"/>
              </a:rPr>
              <a:t>Diabetes</a:t>
            </a:r>
            <a:r>
              <a:rPr lang="it-IT" sz="800" dirty="0">
                <a:latin typeface="Calibri" panose="020F0502020204030204" pitchFamily="34" charset="0"/>
                <a:ea typeface="Calibri" panose="020F0502020204030204" pitchFamily="34" charset="0"/>
                <a:cs typeface="Calibri" panose="020F0502020204030204" pitchFamily="34" charset="0"/>
              </a:rPr>
              <a:t> </a:t>
            </a:r>
            <a:r>
              <a:rPr lang="it-IT" sz="800" dirty="0" err="1">
                <a:latin typeface="Calibri" panose="020F0502020204030204" pitchFamily="34" charset="0"/>
                <a:ea typeface="Calibri" panose="020F0502020204030204" pitchFamily="34" charset="0"/>
                <a:cs typeface="Calibri" panose="020F0502020204030204" pitchFamily="34" charset="0"/>
              </a:rPr>
              <a:t>Metab</a:t>
            </a:r>
            <a:r>
              <a:rPr lang="it-IT" sz="800" dirty="0">
                <a:latin typeface="Calibri" panose="020F0502020204030204" pitchFamily="34" charset="0"/>
                <a:ea typeface="Calibri" panose="020F0502020204030204" pitchFamily="34" charset="0"/>
                <a:cs typeface="Calibri" panose="020F0502020204030204" pitchFamily="34" charset="0"/>
              </a:rPr>
              <a:t>. 2014 Feb;40(1):16- 28. </a:t>
            </a:r>
            <a:r>
              <a:rPr lang="it-IT" sz="800" dirty="0" err="1">
                <a:latin typeface="Calibri" panose="020F0502020204030204" pitchFamily="34" charset="0"/>
                <a:ea typeface="Calibri" panose="020F0502020204030204" pitchFamily="34" charset="0"/>
                <a:cs typeface="Calibri" panose="020F0502020204030204" pitchFamily="34" charset="0"/>
              </a:rPr>
              <a:t>doi</a:t>
            </a:r>
            <a:r>
              <a:rPr lang="it-IT" sz="800" dirty="0">
                <a:latin typeface="Calibri" panose="020F0502020204030204" pitchFamily="34" charset="0"/>
                <a:ea typeface="Calibri" panose="020F0502020204030204" pitchFamily="34" charset="0"/>
                <a:cs typeface="Calibri" panose="020F0502020204030204" pitchFamily="34" charset="0"/>
              </a:rPr>
              <a:t>: 10.1016/j.diabet.2013.08.002. </a:t>
            </a:r>
          </a:p>
        </p:txBody>
      </p:sp>
      <p:sp>
        <p:nvSpPr>
          <p:cNvPr id="14" name="CasellaDiTesto 13">
            <a:extLst>
              <a:ext uri="{FF2B5EF4-FFF2-40B4-BE49-F238E27FC236}">
                <a16:creationId xmlns:a16="http://schemas.microsoft.com/office/drawing/2014/main" id="{06D829A3-55E9-D73B-DAFE-59CF1FCB504C}"/>
              </a:ext>
            </a:extLst>
          </p:cNvPr>
          <p:cNvSpPr txBox="1"/>
          <p:nvPr/>
        </p:nvSpPr>
        <p:spPr>
          <a:xfrm>
            <a:off x="65730" y="5717456"/>
            <a:ext cx="5919780" cy="307777"/>
          </a:xfrm>
          <a:prstGeom prst="rect">
            <a:avLst/>
          </a:prstGeom>
          <a:solidFill>
            <a:srgbClr val="FAD4F5"/>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Danno cardio-metabolico</a:t>
            </a:r>
          </a:p>
        </p:txBody>
      </p:sp>
      <p:sp>
        <p:nvSpPr>
          <p:cNvPr id="15" name="CasellaDiTesto 14">
            <a:extLst>
              <a:ext uri="{FF2B5EF4-FFF2-40B4-BE49-F238E27FC236}">
                <a16:creationId xmlns:a16="http://schemas.microsoft.com/office/drawing/2014/main" id="{EA89610E-291F-1FBB-487A-B8B2C2C3BF5C}"/>
              </a:ext>
            </a:extLst>
          </p:cNvPr>
          <p:cNvSpPr txBox="1"/>
          <p:nvPr/>
        </p:nvSpPr>
        <p:spPr>
          <a:xfrm>
            <a:off x="6206490" y="5717455"/>
            <a:ext cx="5919780" cy="307777"/>
          </a:xfrm>
          <a:prstGeom prst="rect">
            <a:avLst/>
          </a:prstGeom>
          <a:solidFill>
            <a:srgbClr val="CBDDDF"/>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Diabete mellito tipo 2</a:t>
            </a:r>
          </a:p>
        </p:txBody>
      </p:sp>
      <p:cxnSp>
        <p:nvCxnSpPr>
          <p:cNvPr id="17" name="Connettore 2 16">
            <a:extLst>
              <a:ext uri="{FF2B5EF4-FFF2-40B4-BE49-F238E27FC236}">
                <a16:creationId xmlns:a16="http://schemas.microsoft.com/office/drawing/2014/main" id="{841ECDFA-5DBF-6D91-9EFB-DB3E923635B4}"/>
              </a:ext>
            </a:extLst>
          </p:cNvPr>
          <p:cNvCxnSpPr>
            <a:stCxn id="2" idx="2"/>
            <a:endCxn id="4" idx="0"/>
          </p:cNvCxnSpPr>
          <p:nvPr/>
        </p:nvCxnSpPr>
        <p:spPr>
          <a:xfrm>
            <a:off x="6096000" y="1290155"/>
            <a:ext cx="0" cy="4645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ttore 2 18">
            <a:extLst>
              <a:ext uri="{FF2B5EF4-FFF2-40B4-BE49-F238E27FC236}">
                <a16:creationId xmlns:a16="http://schemas.microsoft.com/office/drawing/2014/main" id="{875DDC1F-00A6-6F5A-BDE6-2909E9770BDC}"/>
              </a:ext>
            </a:extLst>
          </p:cNvPr>
          <p:cNvCxnSpPr>
            <a:stCxn id="4" idx="2"/>
            <a:endCxn id="10" idx="0"/>
          </p:cNvCxnSpPr>
          <p:nvPr/>
        </p:nvCxnSpPr>
        <p:spPr>
          <a:xfrm flipH="1">
            <a:off x="1034105" y="2062469"/>
            <a:ext cx="5061895" cy="1194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Connettore 2 20">
            <a:extLst>
              <a:ext uri="{FF2B5EF4-FFF2-40B4-BE49-F238E27FC236}">
                <a16:creationId xmlns:a16="http://schemas.microsoft.com/office/drawing/2014/main" id="{6348151B-B4F4-F51E-9C1B-83CC38A306FD}"/>
              </a:ext>
            </a:extLst>
          </p:cNvPr>
          <p:cNvCxnSpPr>
            <a:stCxn id="4" idx="2"/>
            <a:endCxn id="6" idx="0"/>
          </p:cNvCxnSpPr>
          <p:nvPr/>
        </p:nvCxnSpPr>
        <p:spPr>
          <a:xfrm flipH="1">
            <a:off x="3565052" y="2062469"/>
            <a:ext cx="2530948" cy="1194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ttore 2 22">
            <a:extLst>
              <a:ext uri="{FF2B5EF4-FFF2-40B4-BE49-F238E27FC236}">
                <a16:creationId xmlns:a16="http://schemas.microsoft.com/office/drawing/2014/main" id="{EEAB06F5-763B-4A7C-CC04-4DD13C884BDE}"/>
              </a:ext>
            </a:extLst>
          </p:cNvPr>
          <p:cNvCxnSpPr>
            <a:stCxn id="4" idx="2"/>
            <a:endCxn id="7" idx="0"/>
          </p:cNvCxnSpPr>
          <p:nvPr/>
        </p:nvCxnSpPr>
        <p:spPr>
          <a:xfrm>
            <a:off x="6096000" y="2062469"/>
            <a:ext cx="0" cy="1194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Connettore 2 24">
            <a:extLst>
              <a:ext uri="{FF2B5EF4-FFF2-40B4-BE49-F238E27FC236}">
                <a16:creationId xmlns:a16="http://schemas.microsoft.com/office/drawing/2014/main" id="{41949CB5-2537-6A91-7D05-59F301239430}"/>
              </a:ext>
            </a:extLst>
          </p:cNvPr>
          <p:cNvCxnSpPr>
            <a:stCxn id="4" idx="2"/>
            <a:endCxn id="8" idx="0"/>
          </p:cNvCxnSpPr>
          <p:nvPr/>
        </p:nvCxnSpPr>
        <p:spPr>
          <a:xfrm>
            <a:off x="6096000" y="2062469"/>
            <a:ext cx="2530948" cy="1194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ttore 2 26">
            <a:extLst>
              <a:ext uri="{FF2B5EF4-FFF2-40B4-BE49-F238E27FC236}">
                <a16:creationId xmlns:a16="http://schemas.microsoft.com/office/drawing/2014/main" id="{51847D65-858F-A383-21B1-C91E765D2DD0}"/>
              </a:ext>
            </a:extLst>
          </p:cNvPr>
          <p:cNvCxnSpPr>
            <a:stCxn id="4" idx="2"/>
            <a:endCxn id="9" idx="0"/>
          </p:cNvCxnSpPr>
          <p:nvPr/>
        </p:nvCxnSpPr>
        <p:spPr>
          <a:xfrm>
            <a:off x="6096000" y="2062469"/>
            <a:ext cx="5061895" cy="1194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13">
            <a:extLst>
              <a:ext uri="{FF2B5EF4-FFF2-40B4-BE49-F238E27FC236}">
                <a16:creationId xmlns:a16="http://schemas.microsoft.com/office/drawing/2014/main" id="{BBF3E280-6496-6335-78F1-FB588A51A7F4}"/>
              </a:ext>
            </a:extLst>
          </p:cNvPr>
          <p:cNvSpPr txBox="1"/>
          <p:nvPr/>
        </p:nvSpPr>
        <p:spPr>
          <a:xfrm>
            <a:off x="2840149" y="434659"/>
            <a:ext cx="6511699" cy="584775"/>
          </a:xfrm>
          <a:prstGeom prst="rect">
            <a:avLst/>
          </a:prstGeom>
          <a:noFill/>
        </p:spPr>
        <p:txBody>
          <a:bodyPr wrap="square" rtlCol="0">
            <a:spAutoFit/>
          </a:bodyPr>
          <a:lstStyle/>
          <a:p>
            <a:pPr algn="ctr"/>
            <a:r>
              <a:rPr lang="it-IT" sz="3200" dirty="0">
                <a:solidFill>
                  <a:srgbClr val="509DA6"/>
                </a:solidFill>
                <a:latin typeface="Brush Script MT" panose="03060802040406070304" pitchFamily="66" charset="0"/>
                <a:ea typeface="Calibri" panose="020F0502020204030204" pitchFamily="34" charset="0"/>
                <a:cs typeface="Calibri" panose="020F0502020204030204" pitchFamily="34" charset="0"/>
              </a:rPr>
              <a:t>Obesità: una patologia </a:t>
            </a:r>
            <a:r>
              <a:rPr lang="it-IT" sz="3200" dirty="0" err="1">
                <a:solidFill>
                  <a:srgbClr val="509DA6"/>
                </a:solidFill>
                <a:latin typeface="Brush Script MT" panose="03060802040406070304" pitchFamily="66" charset="0"/>
                <a:ea typeface="Calibri" panose="020F0502020204030204" pitchFamily="34" charset="0"/>
                <a:cs typeface="Calibri" panose="020F0502020204030204" pitchFamily="34" charset="0"/>
              </a:rPr>
              <a:t>multisistemica</a:t>
            </a:r>
            <a:endParaRPr lang="it-IT" sz="3200" dirty="0">
              <a:solidFill>
                <a:srgbClr val="509DA6"/>
              </a:solidFill>
              <a:latin typeface="Brush Script MT" panose="03060802040406070304" pitchFamily="66" charset="0"/>
              <a:ea typeface="Calibri" panose="020F0502020204030204" pitchFamily="34" charset="0"/>
              <a:cs typeface="Calibri" panose="020F0502020204030204" pitchFamily="34" charset="0"/>
            </a:endParaRPr>
          </a:p>
        </p:txBody>
      </p:sp>
      <p:pic>
        <p:nvPicPr>
          <p:cNvPr id="16" name="Immagine 15">
            <a:extLst>
              <a:ext uri="{FF2B5EF4-FFF2-40B4-BE49-F238E27FC236}">
                <a16:creationId xmlns:a16="http://schemas.microsoft.com/office/drawing/2014/main" id="{C3A6086A-08B0-DD76-2F1B-D873E68375D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177734" y="3846393"/>
            <a:ext cx="1836531" cy="1385576"/>
          </a:xfrm>
          <a:prstGeom prst="rect">
            <a:avLst/>
          </a:prstGeom>
        </p:spPr>
      </p:pic>
      <p:pic>
        <p:nvPicPr>
          <p:cNvPr id="18" name="Immagine 17">
            <a:extLst>
              <a:ext uri="{FF2B5EF4-FFF2-40B4-BE49-F238E27FC236}">
                <a16:creationId xmlns:a16="http://schemas.microsoft.com/office/drawing/2014/main" id="{86518EE8-C268-359B-B134-DC82FBE946F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274438" y="3880789"/>
            <a:ext cx="2581228" cy="1194826"/>
          </a:xfrm>
          <a:prstGeom prst="rect">
            <a:avLst/>
          </a:prstGeom>
        </p:spPr>
      </p:pic>
      <p:pic>
        <p:nvPicPr>
          <p:cNvPr id="22" name="Immagine 21">
            <a:extLst>
              <a:ext uri="{FF2B5EF4-FFF2-40B4-BE49-F238E27FC236}">
                <a16:creationId xmlns:a16="http://schemas.microsoft.com/office/drawing/2014/main" id="{7020C465-D3FB-0ABD-136F-624EDE394FF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488181" y="3658627"/>
            <a:ext cx="1511338" cy="1535608"/>
          </a:xfrm>
          <a:prstGeom prst="rect">
            <a:avLst/>
          </a:prstGeom>
        </p:spPr>
      </p:pic>
      <p:pic>
        <p:nvPicPr>
          <p:cNvPr id="29" name="Immagine 28">
            <a:extLst>
              <a:ext uri="{FF2B5EF4-FFF2-40B4-BE49-F238E27FC236}">
                <a16:creationId xmlns:a16="http://schemas.microsoft.com/office/drawing/2014/main" id="{EC1E29E1-843B-A0B6-46CD-3E44291DDA9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t="5021" r="38329" b="5027"/>
          <a:stretch/>
        </p:blipFill>
        <p:spPr>
          <a:xfrm>
            <a:off x="8279434" y="3869369"/>
            <a:ext cx="1315889" cy="1408122"/>
          </a:xfrm>
          <a:prstGeom prst="rect">
            <a:avLst/>
          </a:prstGeom>
        </p:spPr>
      </p:pic>
      <p:pic>
        <p:nvPicPr>
          <p:cNvPr id="31" name="Immagine 30">
            <a:extLst>
              <a:ext uri="{FF2B5EF4-FFF2-40B4-BE49-F238E27FC236}">
                <a16:creationId xmlns:a16="http://schemas.microsoft.com/office/drawing/2014/main" id="{771D6AB4-1801-B02D-CE78-E4BEEA78DE4A}"/>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l="7752" r="6523"/>
          <a:stretch/>
        </p:blipFill>
        <p:spPr>
          <a:xfrm>
            <a:off x="65730" y="3796828"/>
            <a:ext cx="1967505" cy="1291015"/>
          </a:xfrm>
          <a:prstGeom prst="rect">
            <a:avLst/>
          </a:prstGeom>
        </p:spPr>
      </p:pic>
    </p:spTree>
    <p:extLst>
      <p:ext uri="{BB962C8B-B14F-4D97-AF65-F5344CB8AC3E}">
        <p14:creationId xmlns:p14="http://schemas.microsoft.com/office/powerpoint/2010/main" val="169175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par>
                                <p:cTn id="22" presetID="22" presetClass="entr" presetSubtype="1"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par>
                                <p:cTn id="25" presetID="22" presetClass="entr" presetSubtype="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par>
                                <p:cTn id="28" presetID="22" presetClass="entr" presetSubtype="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up)">
                                      <p:cBhvr>
                                        <p:cTn id="30" dur="500"/>
                                        <p:tgtEl>
                                          <p:spTgt spid="25"/>
                                        </p:tgtEl>
                                      </p:cBhvr>
                                    </p:animEffect>
                                  </p:childTnLst>
                                </p:cTn>
                              </p:par>
                              <p:par>
                                <p:cTn id="31" presetID="22" presetClass="entr" presetSubtype="1"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up)">
                                      <p:cBhvr>
                                        <p:cTn id="36" dur="500"/>
                                        <p:tgtEl>
                                          <p:spTgt spid="9"/>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up)">
                                      <p:cBhvr>
                                        <p:cTn id="42" dur="500"/>
                                        <p:tgtEl>
                                          <p:spTgt spid="7"/>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500"/>
                                        <p:tgtEl>
                                          <p:spTgt spid="6"/>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up)">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inVertical)">
                                      <p:cBhvr>
                                        <p:cTn id="61" dur="500"/>
                                        <p:tgtEl>
                                          <p:spTgt spid="1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243558D-B150-F880-99EF-17A9F3CBDAF9}"/>
              </a:ext>
            </a:extLst>
          </p:cNvPr>
          <p:cNvPicPr>
            <a:picLocks noChangeAspect="1"/>
          </p:cNvPicPr>
          <p:nvPr/>
        </p:nvPicPr>
        <p:blipFill>
          <a:blip r:embed="rId2"/>
          <a:srcRect l="19611"/>
          <a:stretch>
            <a:fillRect/>
          </a:stretch>
        </p:blipFill>
        <p:spPr>
          <a:xfrm>
            <a:off x="0" y="0"/>
            <a:ext cx="3522245" cy="6858000"/>
          </a:xfrm>
          <a:prstGeom prst="rect">
            <a:avLst/>
          </a:prstGeom>
        </p:spPr>
      </p:pic>
      <p:sp>
        <p:nvSpPr>
          <p:cNvPr id="5" name="CasellaDiTesto 4">
            <a:extLst>
              <a:ext uri="{FF2B5EF4-FFF2-40B4-BE49-F238E27FC236}">
                <a16:creationId xmlns:a16="http://schemas.microsoft.com/office/drawing/2014/main" id="{CF3F0056-7823-C348-0130-3643DCED7952}"/>
              </a:ext>
            </a:extLst>
          </p:cNvPr>
          <p:cNvSpPr txBox="1"/>
          <p:nvPr/>
        </p:nvSpPr>
        <p:spPr>
          <a:xfrm>
            <a:off x="3865143" y="993778"/>
            <a:ext cx="7661110" cy="830997"/>
          </a:xfrm>
          <a:prstGeom prst="rect">
            <a:avLst/>
          </a:prstGeom>
          <a:noFill/>
        </p:spPr>
        <p:txBody>
          <a:bodyPr wrap="square">
            <a:spAutoFit/>
          </a:bodyPr>
          <a:lstStyle/>
          <a:p>
            <a:pPr algn="just"/>
            <a:r>
              <a:rPr lang="it-IT" sz="1600" dirty="0"/>
              <a:t>È diventata Atto Legislativo il Dal contenuto nell’Atto della Camera dei Deputati n.741 della XIX Legislatura del 28 dicembre 2022 riguardante “Disposizioni per la prevenzione e la cura dell’obesità”. Italia primo e unico Paese al mondo ad avere una Legge sull’obesità.</a:t>
            </a:r>
          </a:p>
        </p:txBody>
      </p:sp>
      <p:sp>
        <p:nvSpPr>
          <p:cNvPr id="7" name="CasellaDiTesto 6">
            <a:extLst>
              <a:ext uri="{FF2B5EF4-FFF2-40B4-BE49-F238E27FC236}">
                <a16:creationId xmlns:a16="http://schemas.microsoft.com/office/drawing/2014/main" id="{A2C52F11-7E8E-5293-FFEA-C5B03A31E60F}"/>
              </a:ext>
            </a:extLst>
          </p:cNvPr>
          <p:cNvSpPr txBox="1"/>
          <p:nvPr/>
        </p:nvSpPr>
        <p:spPr>
          <a:xfrm>
            <a:off x="3865143" y="314509"/>
            <a:ext cx="8178467" cy="707886"/>
          </a:xfrm>
          <a:prstGeom prst="rect">
            <a:avLst/>
          </a:prstGeom>
          <a:noFill/>
        </p:spPr>
        <p:txBody>
          <a:bodyPr wrap="square">
            <a:spAutoFit/>
          </a:bodyPr>
          <a:lstStyle/>
          <a:p>
            <a:r>
              <a:rPr lang="it-IT" sz="2000" dirty="0">
                <a:solidFill>
                  <a:srgbClr val="C00000"/>
                </a:solidFill>
              </a:rPr>
              <a:t>Roma, 1° ottobre 2025 – L’Italia è il primo e unico Paese al mondo ad avere una Legge sull’obesità.</a:t>
            </a:r>
          </a:p>
        </p:txBody>
      </p:sp>
      <p:sp>
        <p:nvSpPr>
          <p:cNvPr id="11" name="CasellaDiTesto 10">
            <a:extLst>
              <a:ext uri="{FF2B5EF4-FFF2-40B4-BE49-F238E27FC236}">
                <a16:creationId xmlns:a16="http://schemas.microsoft.com/office/drawing/2014/main" id="{B0AF14A6-A055-4882-D216-4AAFC7927365}"/>
              </a:ext>
            </a:extLst>
          </p:cNvPr>
          <p:cNvSpPr txBox="1"/>
          <p:nvPr/>
        </p:nvSpPr>
        <p:spPr>
          <a:xfrm>
            <a:off x="3867150" y="3496503"/>
            <a:ext cx="8176460" cy="2677656"/>
          </a:xfrm>
          <a:prstGeom prst="rect">
            <a:avLst/>
          </a:prstGeom>
          <a:noFill/>
        </p:spPr>
        <p:txBody>
          <a:bodyPr wrap="square">
            <a:spAutoFit/>
          </a:bodyPr>
          <a:lstStyle/>
          <a:p>
            <a:pPr algn="just"/>
            <a:r>
              <a:rPr lang="it-IT" sz="1400" dirty="0"/>
              <a:t>La legge riconosce l'obesità come </a:t>
            </a:r>
            <a:r>
              <a:rPr lang="it-IT" sz="1400" b="1" dirty="0"/>
              <a:t>malattia cronica, progressiva e recidivante</a:t>
            </a:r>
            <a:r>
              <a:rPr lang="it-IT" sz="1400" dirty="0"/>
              <a:t>. </a:t>
            </a:r>
          </a:p>
          <a:p>
            <a:pPr algn="just"/>
            <a:r>
              <a:rPr lang="it-IT" sz="1400" dirty="0"/>
              <a:t>L'obiettivo è adottare politiche di contrasto a una condizione clinica che colpisce quasi 6 milioni di cittadini e che comporta gravi conseguenze sanitarie e sociali. </a:t>
            </a:r>
          </a:p>
          <a:p>
            <a:pPr algn="just"/>
            <a:endParaRPr lang="it-IT" sz="1400" dirty="0"/>
          </a:p>
          <a:p>
            <a:pPr algn="just"/>
            <a:r>
              <a:rPr lang="it-IT" sz="1400" dirty="0"/>
              <a:t>Programma nazionale finanziato con oltre </a:t>
            </a:r>
            <a:r>
              <a:rPr lang="it-IT" sz="1400" b="1" dirty="0"/>
              <a:t>2,7 milioni </a:t>
            </a:r>
            <a:r>
              <a:rPr lang="it-IT" sz="1400" dirty="0"/>
              <a:t>a regime, finalizzato a prevenzione, cura, sensibilizzazione e sostegno a stili di vita sani. </a:t>
            </a:r>
          </a:p>
          <a:p>
            <a:pPr algn="just"/>
            <a:endParaRPr lang="it-IT" sz="1400" dirty="0"/>
          </a:p>
          <a:p>
            <a:pPr algn="just"/>
            <a:r>
              <a:rPr lang="it-IT" sz="1400" dirty="0"/>
              <a:t>Particolare attenzione è rivolta all'età pediatrica, all'educazione alimentare, all'attività sportiva e al contrasto della sedentarietà. </a:t>
            </a:r>
          </a:p>
          <a:p>
            <a:pPr algn="just"/>
            <a:endParaRPr lang="it-IT" sz="1400" dirty="0"/>
          </a:p>
          <a:p>
            <a:pPr algn="just"/>
            <a:r>
              <a:rPr lang="it-IT" sz="1400" dirty="0"/>
              <a:t>È istituito un Osservatorio nazionale per monitoraggio e indirizzo delle politiche, oltre a fondi permanenti per la formazione del personale sanitario e campagne informative. </a:t>
            </a:r>
          </a:p>
        </p:txBody>
      </p:sp>
      <p:pic>
        <p:nvPicPr>
          <p:cNvPr id="13" name="Immagine 12">
            <a:extLst>
              <a:ext uri="{FF2B5EF4-FFF2-40B4-BE49-F238E27FC236}">
                <a16:creationId xmlns:a16="http://schemas.microsoft.com/office/drawing/2014/main" id="{CE5CB953-C2E7-BA3C-0EC5-5CEFAF1CEF58}"/>
              </a:ext>
            </a:extLst>
          </p:cNvPr>
          <p:cNvPicPr>
            <a:picLocks noChangeAspect="1"/>
          </p:cNvPicPr>
          <p:nvPr/>
        </p:nvPicPr>
        <p:blipFill>
          <a:blip r:embed="rId3"/>
          <a:stretch>
            <a:fillRect/>
          </a:stretch>
        </p:blipFill>
        <p:spPr>
          <a:xfrm>
            <a:off x="3520238" y="2033900"/>
            <a:ext cx="8669755" cy="1368109"/>
          </a:xfrm>
          <a:prstGeom prst="rect">
            <a:avLst/>
          </a:prstGeom>
        </p:spPr>
      </p:pic>
    </p:spTree>
    <p:extLst>
      <p:ext uri="{BB962C8B-B14F-4D97-AF65-F5344CB8AC3E}">
        <p14:creationId xmlns:p14="http://schemas.microsoft.com/office/powerpoint/2010/main" val="29012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6" y="1556793"/>
            <a:ext cx="5286375"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47" name="TextBox 2"/>
          <p:cNvSpPr txBox="1">
            <a:spLocks noChangeArrowheads="1"/>
          </p:cNvSpPr>
          <p:nvPr/>
        </p:nvSpPr>
        <p:spPr bwMode="auto">
          <a:xfrm>
            <a:off x="0" y="6653312"/>
            <a:ext cx="22536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CA" altLang="it-IT" sz="800" dirty="0"/>
              <a:t>Sacks HS, Am Heart J 2007</a:t>
            </a:r>
            <a:endParaRPr lang="it-IT" altLang="it-IT" sz="800" i="1" dirty="0">
              <a:latin typeface="Verdana" panose="020B0604030504040204" pitchFamily="34" charset="0"/>
              <a:cs typeface="Arial" panose="020B0604020202020204" pitchFamily="34" charset="0"/>
            </a:endParaRPr>
          </a:p>
        </p:txBody>
      </p:sp>
      <p:pic>
        <p:nvPicPr>
          <p:cNvPr id="317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523008"/>
            <a:ext cx="49291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1750" name="TextBox 5"/>
          <p:cNvSpPr txBox="1">
            <a:spLocks noChangeArrowheads="1"/>
          </p:cNvSpPr>
          <p:nvPr/>
        </p:nvSpPr>
        <p:spPr bwMode="auto">
          <a:xfrm>
            <a:off x="5453063" y="5572125"/>
            <a:ext cx="371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it-IT" sz="2000" b="1">
                <a:latin typeface="Calibri" panose="020F0502020204030204" pitchFamily="34" charset="0"/>
              </a:rPr>
              <a:t>Paracrine signaling</a:t>
            </a:r>
          </a:p>
        </p:txBody>
      </p:sp>
      <p:sp>
        <p:nvSpPr>
          <p:cNvPr id="31751" name="TextBox 6"/>
          <p:cNvSpPr txBox="1">
            <a:spLocks noChangeArrowheads="1"/>
          </p:cNvSpPr>
          <p:nvPr/>
        </p:nvSpPr>
        <p:spPr bwMode="auto">
          <a:xfrm>
            <a:off x="6596063" y="4794299"/>
            <a:ext cx="3714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it-IT" sz="2000" b="1">
                <a:latin typeface="Calibri" panose="020F0502020204030204" pitchFamily="34" charset="0"/>
              </a:rPr>
              <a:t>Vasocrine signaling</a:t>
            </a:r>
          </a:p>
        </p:txBody>
      </p:sp>
      <p:sp>
        <p:nvSpPr>
          <p:cNvPr id="2" name="TextBox 13">
            <a:extLst>
              <a:ext uri="{FF2B5EF4-FFF2-40B4-BE49-F238E27FC236}">
                <a16:creationId xmlns:a16="http://schemas.microsoft.com/office/drawing/2014/main" id="{552C3711-A771-9061-0BE3-07D2BB968102}"/>
              </a:ext>
            </a:extLst>
          </p:cNvPr>
          <p:cNvSpPr txBox="1"/>
          <p:nvPr/>
        </p:nvSpPr>
        <p:spPr>
          <a:xfrm>
            <a:off x="2057673" y="594242"/>
            <a:ext cx="7790905" cy="584775"/>
          </a:xfrm>
          <a:prstGeom prst="rect">
            <a:avLst/>
          </a:prstGeom>
          <a:noFill/>
        </p:spPr>
        <p:txBody>
          <a:bodyPr wrap="square" rtlCol="0">
            <a:spAutoFit/>
          </a:bodyPr>
          <a:lstStyle/>
          <a:p>
            <a:pPr algn="ctr"/>
            <a:r>
              <a:rPr lang="it-IT" sz="3200" dirty="0">
                <a:solidFill>
                  <a:srgbClr val="509DA6"/>
                </a:solidFill>
                <a:latin typeface="Brush Script MT" panose="03060802040406070304" pitchFamily="66" charset="0"/>
                <a:ea typeface="Calibri" panose="020F0502020204030204" pitchFamily="34" charset="0"/>
                <a:cs typeface="Calibri" panose="020F0502020204030204" pitchFamily="34" charset="0"/>
              </a:rPr>
              <a:t>Ruolo del grasso </a:t>
            </a:r>
            <a:r>
              <a:rPr lang="it-IT" sz="3200" dirty="0" err="1">
                <a:solidFill>
                  <a:srgbClr val="509DA6"/>
                </a:solidFill>
                <a:latin typeface="Brush Script MT" panose="03060802040406070304" pitchFamily="66" charset="0"/>
                <a:ea typeface="Calibri" panose="020F0502020204030204" pitchFamily="34" charset="0"/>
                <a:cs typeface="Calibri" panose="020F0502020204030204" pitchFamily="34" charset="0"/>
              </a:rPr>
              <a:t>epicardico</a:t>
            </a:r>
            <a:r>
              <a:rPr lang="it-IT" sz="3200" dirty="0">
                <a:solidFill>
                  <a:srgbClr val="509DA6"/>
                </a:solidFill>
                <a:latin typeface="Brush Script MT" panose="03060802040406070304" pitchFamily="66" charset="0"/>
                <a:ea typeface="Calibri" panose="020F0502020204030204" pitchFamily="34" charset="0"/>
                <a:cs typeface="Calibri" panose="020F0502020204030204" pitchFamily="34" charset="0"/>
              </a:rPr>
              <a:t> nell’</a:t>
            </a:r>
            <a:r>
              <a:rPr lang="it-IT" sz="3200" dirty="0" err="1">
                <a:solidFill>
                  <a:srgbClr val="509DA6"/>
                </a:solidFill>
                <a:latin typeface="Brush Script MT" panose="03060802040406070304" pitchFamily="66" charset="0"/>
                <a:ea typeface="Calibri" panose="020F0502020204030204" pitchFamily="34" charset="0"/>
                <a:cs typeface="Calibri" panose="020F0502020204030204" pitchFamily="34" charset="0"/>
              </a:rPr>
              <a:t>aterogenesi</a:t>
            </a:r>
            <a:r>
              <a:rPr lang="it-IT" sz="3200" dirty="0">
                <a:solidFill>
                  <a:srgbClr val="509DA6"/>
                </a:solidFill>
                <a:latin typeface="Brush Script MT" panose="03060802040406070304" pitchFamily="66" charset="0"/>
                <a:ea typeface="Calibri" panose="020F0502020204030204" pitchFamily="34" charset="0"/>
                <a:cs typeface="Calibri" panose="020F0502020204030204" pitchFamily="34" charset="0"/>
              </a:rPr>
              <a:t> coronarica</a:t>
            </a:r>
          </a:p>
        </p:txBody>
      </p:sp>
    </p:spTree>
    <p:extLst>
      <p:ext uri="{BB962C8B-B14F-4D97-AF65-F5344CB8AC3E}">
        <p14:creationId xmlns:p14="http://schemas.microsoft.com/office/powerpoint/2010/main" val="15934720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o 10">
            <a:extLst>
              <a:ext uri="{FF2B5EF4-FFF2-40B4-BE49-F238E27FC236}">
                <a16:creationId xmlns:a16="http://schemas.microsoft.com/office/drawing/2014/main" id="{27D4C816-4FC7-D5CC-3D78-6260768A0E4D}"/>
              </a:ext>
            </a:extLst>
          </p:cNvPr>
          <p:cNvGrpSpPr/>
          <p:nvPr/>
        </p:nvGrpSpPr>
        <p:grpSpPr>
          <a:xfrm>
            <a:off x="9079231" y="240030"/>
            <a:ext cx="2884170" cy="6266433"/>
            <a:chOff x="9633277" y="351538"/>
            <a:chExt cx="2558723" cy="6154925"/>
          </a:xfrm>
        </p:grpSpPr>
        <p:pic>
          <p:nvPicPr>
            <p:cNvPr id="3" name="Immagine 2">
              <a:extLst>
                <a:ext uri="{FF2B5EF4-FFF2-40B4-BE49-F238E27FC236}">
                  <a16:creationId xmlns:a16="http://schemas.microsoft.com/office/drawing/2014/main" id="{31C63369-3623-EE5A-E11E-67C73F073D7A}"/>
                </a:ext>
              </a:extLst>
            </p:cNvPr>
            <p:cNvPicPr>
              <a:picLocks noChangeAspect="1"/>
            </p:cNvPicPr>
            <p:nvPr/>
          </p:nvPicPr>
          <p:blipFill rotWithShape="1">
            <a:blip r:embed="rId3">
              <a:extLst>
                <a:ext uri="{28A0092B-C50C-407E-A947-70E740481C1C}">
                  <a14:useLocalDpi xmlns:a14="http://schemas.microsoft.com/office/drawing/2010/main" val="0"/>
                </a:ext>
              </a:extLst>
            </a:blip>
            <a:srcRect l="7643" t="2336" r="1372" b="2336"/>
            <a:stretch/>
          </p:blipFill>
          <p:spPr>
            <a:xfrm>
              <a:off x="9793608" y="351538"/>
              <a:ext cx="2398392" cy="1810984"/>
            </a:xfrm>
            <a:prstGeom prst="rect">
              <a:avLst/>
            </a:prstGeom>
          </p:spPr>
        </p:pic>
        <p:pic>
          <p:nvPicPr>
            <p:cNvPr id="5" name="Immagine 4">
              <a:extLst>
                <a:ext uri="{FF2B5EF4-FFF2-40B4-BE49-F238E27FC236}">
                  <a16:creationId xmlns:a16="http://schemas.microsoft.com/office/drawing/2014/main" id="{C95B635B-8E81-74AA-7721-9E9D55FE4F8C}"/>
                </a:ext>
              </a:extLst>
            </p:cNvPr>
            <p:cNvPicPr>
              <a:picLocks noChangeAspect="1"/>
            </p:cNvPicPr>
            <p:nvPr/>
          </p:nvPicPr>
          <p:blipFill rotWithShape="1">
            <a:blip r:embed="rId4">
              <a:extLst>
                <a:ext uri="{28A0092B-C50C-407E-A947-70E740481C1C}">
                  <a14:useLocalDpi xmlns:a14="http://schemas.microsoft.com/office/drawing/2010/main" val="0"/>
                </a:ext>
              </a:extLst>
            </a:blip>
            <a:srcRect t="2459" r="1462" b="25490"/>
            <a:stretch/>
          </p:blipFill>
          <p:spPr>
            <a:xfrm>
              <a:off x="9633277" y="4676020"/>
              <a:ext cx="2558723" cy="1830443"/>
            </a:xfrm>
            <a:prstGeom prst="rect">
              <a:avLst/>
            </a:prstGeom>
          </p:spPr>
        </p:pic>
        <p:pic>
          <p:nvPicPr>
            <p:cNvPr id="7" name="Immagine 6">
              <a:extLst>
                <a:ext uri="{FF2B5EF4-FFF2-40B4-BE49-F238E27FC236}">
                  <a16:creationId xmlns:a16="http://schemas.microsoft.com/office/drawing/2014/main" id="{FB1B4CF3-7EBA-4801-DBA2-A223456B6F9B}"/>
                </a:ext>
              </a:extLst>
            </p:cNvPr>
            <p:cNvPicPr>
              <a:picLocks noChangeAspect="1"/>
            </p:cNvPicPr>
            <p:nvPr/>
          </p:nvPicPr>
          <p:blipFill rotWithShape="1">
            <a:blip r:embed="rId5">
              <a:extLst>
                <a:ext uri="{28A0092B-C50C-407E-A947-70E740481C1C}">
                  <a14:useLocalDpi xmlns:a14="http://schemas.microsoft.com/office/drawing/2010/main" val="0"/>
                </a:ext>
              </a:extLst>
            </a:blip>
            <a:srcRect t="3280" b="2260"/>
            <a:stretch/>
          </p:blipFill>
          <p:spPr>
            <a:xfrm>
              <a:off x="9735826" y="2514060"/>
              <a:ext cx="2456174" cy="1810422"/>
            </a:xfrm>
            <a:prstGeom prst="rect">
              <a:avLst/>
            </a:prstGeom>
          </p:spPr>
        </p:pic>
      </p:grpSp>
      <p:pic>
        <p:nvPicPr>
          <p:cNvPr id="10" name="Immagine 9">
            <a:extLst>
              <a:ext uri="{FF2B5EF4-FFF2-40B4-BE49-F238E27FC236}">
                <a16:creationId xmlns:a16="http://schemas.microsoft.com/office/drawing/2014/main" id="{6F7896D7-2FC8-94D2-4CCF-DED43115DC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5536" y="1424101"/>
            <a:ext cx="5062664" cy="4968910"/>
          </a:xfrm>
          <a:prstGeom prst="rect">
            <a:avLst/>
          </a:prstGeom>
        </p:spPr>
      </p:pic>
      <p:sp>
        <p:nvSpPr>
          <p:cNvPr id="12" name="CasellaDiTesto 11">
            <a:extLst>
              <a:ext uri="{FF2B5EF4-FFF2-40B4-BE49-F238E27FC236}">
                <a16:creationId xmlns:a16="http://schemas.microsoft.com/office/drawing/2014/main" id="{DAC22205-9241-9683-4096-30200AB2DB9D}"/>
              </a:ext>
            </a:extLst>
          </p:cNvPr>
          <p:cNvSpPr txBox="1"/>
          <p:nvPr/>
        </p:nvSpPr>
        <p:spPr>
          <a:xfrm>
            <a:off x="3112770" y="308610"/>
            <a:ext cx="5966460" cy="954107"/>
          </a:xfrm>
          <a:prstGeom prst="rect">
            <a:avLst/>
          </a:prstGeom>
          <a:noFill/>
        </p:spPr>
        <p:txBody>
          <a:bodyPr wrap="square" rtlCol="0">
            <a:spAutoFit/>
          </a:bodyPr>
          <a:lstStyle/>
          <a:p>
            <a:pPr algn="ctr"/>
            <a:r>
              <a:rPr lang="it-IT" sz="3600" b="1" dirty="0">
                <a:latin typeface="Brush Script MT" panose="03060802040406070304" pitchFamily="66" charset="0"/>
                <a:cs typeface="Courier New" panose="02070309020205020404" pitchFamily="49" charset="0"/>
              </a:rPr>
              <a:t>La Riserva Coronarica</a:t>
            </a:r>
          </a:p>
          <a:p>
            <a:pPr algn="ctr"/>
            <a:r>
              <a:rPr lang="it-IT" sz="2000" b="1" dirty="0" err="1">
                <a:latin typeface="Courier New" panose="02070309020205020404" pitchFamily="49" charset="0"/>
                <a:cs typeface="Courier New" panose="02070309020205020404" pitchFamily="49" charset="0"/>
              </a:rPr>
              <a:t>Coronary</a:t>
            </a:r>
            <a:r>
              <a:rPr lang="it-IT" sz="2000" b="1" dirty="0">
                <a:latin typeface="Courier New" panose="02070309020205020404" pitchFamily="49" charset="0"/>
                <a:cs typeface="Courier New" panose="02070309020205020404" pitchFamily="49" charset="0"/>
              </a:rPr>
              <a:t> flow </a:t>
            </a:r>
            <a:r>
              <a:rPr lang="it-IT" sz="2000" b="1" dirty="0" err="1">
                <a:latin typeface="Courier New" panose="02070309020205020404" pitchFamily="49" charset="0"/>
                <a:cs typeface="Courier New" panose="02070309020205020404" pitchFamily="49" charset="0"/>
              </a:rPr>
              <a:t>reserve</a:t>
            </a:r>
            <a:r>
              <a:rPr lang="it-IT" sz="2000" b="1" dirty="0">
                <a:latin typeface="Courier New" panose="02070309020205020404" pitchFamily="49" charset="0"/>
                <a:cs typeface="Courier New" panose="02070309020205020404" pitchFamily="49" charset="0"/>
              </a:rPr>
              <a:t> (CFR)</a:t>
            </a:r>
          </a:p>
        </p:txBody>
      </p:sp>
      <p:sp>
        <p:nvSpPr>
          <p:cNvPr id="14" name="CasellaDiTesto 13">
            <a:extLst>
              <a:ext uri="{FF2B5EF4-FFF2-40B4-BE49-F238E27FC236}">
                <a16:creationId xmlns:a16="http://schemas.microsoft.com/office/drawing/2014/main" id="{9B0EA9C7-3370-C1EB-F85E-B681BA2B7554}"/>
              </a:ext>
            </a:extLst>
          </p:cNvPr>
          <p:cNvSpPr txBox="1"/>
          <p:nvPr/>
        </p:nvSpPr>
        <p:spPr>
          <a:xfrm>
            <a:off x="228599" y="1399877"/>
            <a:ext cx="3048952" cy="4031873"/>
          </a:xfrm>
          <a:prstGeom prst="rect">
            <a:avLst/>
          </a:prstGeom>
          <a:noFill/>
        </p:spPr>
        <p:txBody>
          <a:bodyPr wrap="square">
            <a:spAutoFit/>
          </a:bodyPr>
          <a:lstStyle/>
          <a:p>
            <a:pPr algn="ctr"/>
            <a:r>
              <a:rPr lang="it-IT" sz="1600" dirty="0">
                <a:latin typeface="Calibri" panose="020F0502020204030204" pitchFamily="34" charset="0"/>
                <a:ea typeface="Calibri" panose="020F0502020204030204" pitchFamily="34" charset="0"/>
                <a:cs typeface="Calibri" panose="020F0502020204030204" pitchFamily="34" charset="0"/>
              </a:rPr>
              <a:t>Riserva coronarica ridotta senza evidenza clinica di malattie cardiache</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dirty="0">
                <a:latin typeface="Calibri" panose="020F0502020204030204" pitchFamily="34" charset="0"/>
                <a:ea typeface="Calibri" panose="020F0502020204030204" pitchFamily="34" charset="0"/>
                <a:cs typeface="Calibri" panose="020F0502020204030204" pitchFamily="34" charset="0"/>
              </a:rPr>
              <a:t>Compromissione coronarica </a:t>
            </a:r>
            <a:r>
              <a:rPr lang="it-IT" sz="1600" dirty="0" err="1">
                <a:latin typeface="Calibri" panose="020F0502020204030204" pitchFamily="34" charset="0"/>
                <a:ea typeface="Calibri" panose="020F0502020204030204" pitchFamily="34" charset="0"/>
                <a:cs typeface="Calibri" panose="020F0502020204030204" pitchFamily="34" charset="0"/>
              </a:rPr>
              <a:t>microvascolare</a:t>
            </a:r>
            <a:r>
              <a:rPr lang="it-IT" sz="1600" dirty="0">
                <a:latin typeface="Calibri" panose="020F0502020204030204" pitchFamily="34" charset="0"/>
                <a:ea typeface="Calibri" panose="020F0502020204030204" pitchFamily="34" charset="0"/>
                <a:cs typeface="Calibri" panose="020F0502020204030204" pitchFamily="34" charset="0"/>
              </a:rPr>
              <a:t> </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dirty="0">
                <a:latin typeface="Calibri" panose="020F0502020204030204" pitchFamily="34" charset="0"/>
                <a:ea typeface="Calibri" panose="020F0502020204030204" pitchFamily="34" charset="0"/>
                <a:cs typeface="Calibri" panose="020F0502020204030204" pitchFamily="34" charset="0"/>
              </a:rPr>
              <a:t>Infiammazione cronica mediata da </a:t>
            </a:r>
            <a:r>
              <a:rPr lang="it-IT" sz="1600" dirty="0" err="1">
                <a:latin typeface="Calibri" panose="020F0502020204030204" pitchFamily="34" charset="0"/>
                <a:ea typeface="Calibri" panose="020F0502020204030204" pitchFamily="34" charset="0"/>
                <a:cs typeface="Calibri" panose="020F0502020204030204" pitchFamily="34" charset="0"/>
              </a:rPr>
              <a:t>adipochine</a:t>
            </a: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dirty="0">
                <a:latin typeface="Calibri" panose="020F0502020204030204" pitchFamily="34" charset="0"/>
                <a:ea typeface="Calibri" panose="020F0502020204030204" pitchFamily="34" charset="0"/>
                <a:cs typeface="Calibri" panose="020F0502020204030204" pitchFamily="34" charset="0"/>
              </a:rPr>
              <a:t>Rischio cardiovascolare aumentato nell'obesità, indipendentemente dal BMI</a:t>
            </a:r>
          </a:p>
        </p:txBody>
      </p:sp>
      <p:sp>
        <p:nvSpPr>
          <p:cNvPr id="16" name="CasellaDiTesto 15">
            <a:extLst>
              <a:ext uri="{FF2B5EF4-FFF2-40B4-BE49-F238E27FC236}">
                <a16:creationId xmlns:a16="http://schemas.microsoft.com/office/drawing/2014/main" id="{1AD7DFA8-63D7-B952-F29C-EE3FF7C5D927}"/>
              </a:ext>
            </a:extLst>
          </p:cNvPr>
          <p:cNvSpPr txBox="1"/>
          <p:nvPr/>
        </p:nvSpPr>
        <p:spPr>
          <a:xfrm>
            <a:off x="-4890" y="6528321"/>
            <a:ext cx="12196889" cy="321050"/>
          </a:xfrm>
          <a:prstGeom prst="rect">
            <a:avLst/>
          </a:prstGeom>
          <a:noFill/>
        </p:spPr>
        <p:txBody>
          <a:bodyPr wrap="square">
            <a:spAutoFit/>
          </a:bodyPr>
          <a:lstStyle/>
          <a:p>
            <a:pPr indent="-304800">
              <a:lnSpc>
                <a:spcPct val="107000"/>
              </a:lnSpc>
              <a:spcAft>
                <a:spcPts val="800"/>
              </a:spcAft>
            </a:pPr>
            <a:r>
              <a:rPr lang="it-IT" sz="700" kern="100" dirty="0">
                <a:effectLst/>
                <a:latin typeface="Calibri" panose="020F0502020204030204" pitchFamily="34" charset="0"/>
                <a:ea typeface="Calibri" panose="020F0502020204030204" pitchFamily="34" charset="0"/>
                <a:cs typeface="Calibri" panose="020F0502020204030204" pitchFamily="34" charset="0"/>
              </a:rPr>
              <a:t>Tona, F., Serra, R., Di Ascenzo, L., Osto, E., Scarda, A., Fabris, R., Montisci, R., Famoso, G., </a:t>
            </a:r>
            <a:r>
              <a:rPr lang="it-IT" sz="700" kern="100" dirty="0" err="1">
                <a:effectLst/>
                <a:latin typeface="Calibri" panose="020F0502020204030204" pitchFamily="34" charset="0"/>
                <a:ea typeface="Calibri" panose="020F0502020204030204" pitchFamily="34" charset="0"/>
                <a:cs typeface="Calibri" panose="020F0502020204030204" pitchFamily="34" charset="0"/>
              </a:rPr>
              <a:t>Tellatin</a:t>
            </a:r>
            <a:r>
              <a:rPr lang="it-IT" sz="700" kern="100" dirty="0">
                <a:effectLst/>
                <a:latin typeface="Calibri" panose="020F0502020204030204" pitchFamily="34" charset="0"/>
                <a:ea typeface="Calibri" panose="020F0502020204030204" pitchFamily="34" charset="0"/>
                <a:cs typeface="Calibri" panose="020F0502020204030204" pitchFamily="34" charset="0"/>
              </a:rPr>
              <a:t>, S., Foletto, M., </a:t>
            </a:r>
            <a:r>
              <a:rPr lang="it-IT" sz="700" kern="100" dirty="0" err="1">
                <a:effectLst/>
                <a:latin typeface="Calibri" panose="020F0502020204030204" pitchFamily="34" charset="0"/>
                <a:ea typeface="Calibri" panose="020F0502020204030204" pitchFamily="34" charset="0"/>
                <a:cs typeface="Calibri" panose="020F0502020204030204" pitchFamily="34" charset="0"/>
              </a:rPr>
              <a:t>Giovagnoni</a:t>
            </a:r>
            <a:r>
              <a:rPr lang="it-IT" sz="700" kern="100" dirty="0">
                <a:effectLst/>
                <a:latin typeface="Calibri" panose="020F0502020204030204" pitchFamily="34" charset="0"/>
                <a:ea typeface="Calibri" panose="020F0502020204030204" pitchFamily="34" charset="0"/>
                <a:cs typeface="Calibri" panose="020F0502020204030204" pitchFamily="34" charset="0"/>
              </a:rPr>
              <a:t>, A., </a:t>
            </a:r>
            <a:r>
              <a:rPr lang="it-IT" sz="700" kern="100" dirty="0" err="1">
                <a:effectLst/>
                <a:latin typeface="Calibri" panose="020F0502020204030204" pitchFamily="34" charset="0"/>
                <a:ea typeface="Calibri" panose="020F0502020204030204" pitchFamily="34" charset="0"/>
                <a:cs typeface="Calibri" panose="020F0502020204030204" pitchFamily="34" charset="0"/>
              </a:rPr>
              <a:t>Iliceto</a:t>
            </a:r>
            <a:r>
              <a:rPr lang="it-IT" sz="700" kern="100" dirty="0">
                <a:effectLst/>
                <a:latin typeface="Calibri" panose="020F0502020204030204" pitchFamily="34" charset="0"/>
                <a:ea typeface="Calibri" panose="020F0502020204030204" pitchFamily="34" charset="0"/>
                <a:cs typeface="Calibri" panose="020F0502020204030204" pitchFamily="34" charset="0"/>
              </a:rPr>
              <a:t>, S., &amp; Vettor, R. (2014). </a:t>
            </a:r>
            <a:r>
              <a:rPr lang="en-US" sz="700" kern="100" dirty="0">
                <a:effectLst/>
                <a:latin typeface="Calibri" panose="020F0502020204030204" pitchFamily="34" charset="0"/>
                <a:ea typeface="Calibri" panose="020F0502020204030204" pitchFamily="34" charset="0"/>
                <a:cs typeface="Calibri" panose="020F0502020204030204" pitchFamily="34" charset="0"/>
              </a:rPr>
              <a:t>Systemic inflammation is related to coronary microvascular dysfunction in obese patients without obstructive coronary disease. </a:t>
            </a:r>
            <a:r>
              <a:rPr lang="en-US" sz="700" i="1" kern="100" dirty="0">
                <a:effectLst/>
                <a:latin typeface="Calibri" panose="020F0502020204030204" pitchFamily="34" charset="0"/>
                <a:ea typeface="Calibri" panose="020F0502020204030204" pitchFamily="34" charset="0"/>
                <a:cs typeface="Calibri" panose="020F0502020204030204" pitchFamily="34" charset="0"/>
              </a:rPr>
              <a:t>Nutrition, Metabolism and Cardiovascular Diseases</a:t>
            </a:r>
            <a:r>
              <a:rPr lang="en-US" sz="700" kern="100" dirty="0">
                <a:effectLst/>
                <a:latin typeface="Calibri" panose="020F0502020204030204" pitchFamily="34" charset="0"/>
                <a:ea typeface="Calibri" panose="020F0502020204030204" pitchFamily="34" charset="0"/>
                <a:cs typeface="Calibri" panose="020F0502020204030204" pitchFamily="34" charset="0"/>
              </a:rPr>
              <a:t>, </a:t>
            </a:r>
            <a:r>
              <a:rPr lang="en-US" sz="700" i="1" kern="100" dirty="0">
                <a:effectLst/>
                <a:latin typeface="Calibri" panose="020F0502020204030204" pitchFamily="34" charset="0"/>
                <a:ea typeface="Calibri" panose="020F0502020204030204" pitchFamily="34" charset="0"/>
                <a:cs typeface="Calibri" panose="020F0502020204030204" pitchFamily="34" charset="0"/>
              </a:rPr>
              <a:t>24</a:t>
            </a:r>
            <a:r>
              <a:rPr lang="en-US" sz="700" kern="100" dirty="0">
                <a:effectLst/>
                <a:latin typeface="Calibri" panose="020F0502020204030204" pitchFamily="34" charset="0"/>
                <a:ea typeface="Calibri" panose="020F0502020204030204" pitchFamily="34" charset="0"/>
                <a:cs typeface="Calibri" panose="020F0502020204030204" pitchFamily="34" charset="0"/>
              </a:rPr>
              <a:t>(4), 447–453. https://doi.org/10.1016/j.numecd.2013.09.021</a:t>
            </a:r>
            <a:endParaRPr lang="it-IT" sz="700"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D2A590E-127A-14E8-CBF8-CF1C7E010E33}"/>
              </a:ext>
            </a:extLst>
          </p:cNvPr>
          <p:cNvSpPr txBox="1"/>
          <p:nvPr/>
        </p:nvSpPr>
        <p:spPr>
          <a:xfrm>
            <a:off x="-1904" y="6526530"/>
            <a:ext cx="12193904" cy="331470"/>
          </a:xfrm>
          <a:prstGeom prst="rect">
            <a:avLst/>
          </a:prstGeom>
          <a:noFill/>
        </p:spPr>
        <p:txBody>
          <a:bodyPr wrap="square">
            <a:spAutoFit/>
          </a:bodyPr>
          <a:lstStyle/>
          <a:p>
            <a:pPr indent="-304800">
              <a:lnSpc>
                <a:spcPct val="107000"/>
              </a:lnSpc>
              <a:spcAft>
                <a:spcPts val="800"/>
              </a:spcAft>
            </a:pPr>
            <a:r>
              <a:rPr lang="en-US" sz="700" kern="100" dirty="0">
                <a:effectLst/>
                <a:latin typeface="Courier New" panose="02070309020205020404" pitchFamily="49" charset="0"/>
                <a:ea typeface="Times New Roman" panose="02020603050405020304" pitchFamily="18" charset="0"/>
                <a:cs typeface="Courier New" panose="02070309020205020404" pitchFamily="49" charset="0"/>
              </a:rPr>
              <a:t>Allen, A. M., </a:t>
            </a:r>
            <a:r>
              <a:rPr lang="en-US" sz="700" kern="100" dirty="0" err="1">
                <a:effectLst/>
                <a:latin typeface="Courier New" panose="02070309020205020404" pitchFamily="49" charset="0"/>
                <a:ea typeface="Times New Roman" panose="02020603050405020304" pitchFamily="18" charset="0"/>
                <a:cs typeface="Courier New" panose="02070309020205020404" pitchFamily="49" charset="0"/>
              </a:rPr>
              <a:t>Therneau</a:t>
            </a:r>
            <a:r>
              <a:rPr lang="en-US" sz="700" kern="100" dirty="0">
                <a:effectLst/>
                <a:latin typeface="Courier New" panose="02070309020205020404" pitchFamily="49" charset="0"/>
                <a:ea typeface="Times New Roman" panose="02020603050405020304" pitchFamily="18" charset="0"/>
                <a:cs typeface="Courier New" panose="02070309020205020404" pitchFamily="49" charset="0"/>
              </a:rPr>
              <a:t>, T. M., Ahmed, O. T., </a:t>
            </a:r>
            <a:r>
              <a:rPr lang="en-US" sz="700" kern="100" dirty="0" err="1">
                <a:effectLst/>
                <a:latin typeface="Courier New" panose="02070309020205020404" pitchFamily="49" charset="0"/>
                <a:ea typeface="Times New Roman" panose="02020603050405020304" pitchFamily="18" charset="0"/>
                <a:cs typeface="Courier New" panose="02070309020205020404" pitchFamily="49" charset="0"/>
              </a:rPr>
              <a:t>Gidener</a:t>
            </a:r>
            <a:r>
              <a:rPr lang="en-US" sz="700" kern="100" dirty="0">
                <a:effectLst/>
                <a:latin typeface="Courier New" panose="02070309020205020404" pitchFamily="49" charset="0"/>
                <a:ea typeface="Times New Roman" panose="02020603050405020304" pitchFamily="18" charset="0"/>
                <a:cs typeface="Courier New" panose="02070309020205020404" pitchFamily="49" charset="0"/>
              </a:rPr>
              <a:t>, T., Mara, K. C., Larson, J. J., Canning, R. E., Benson, J. T., &amp; Kamath, P. S. (2022). Clinical course of non-alcoholic fatty liver disease and the implications for clinical trial design. </a:t>
            </a:r>
            <a:r>
              <a:rPr lang="en-US" sz="700" i="1" kern="100" dirty="0">
                <a:effectLst/>
                <a:latin typeface="Courier New" panose="02070309020205020404" pitchFamily="49" charset="0"/>
                <a:ea typeface="Times New Roman" panose="02020603050405020304" pitchFamily="18" charset="0"/>
                <a:cs typeface="Courier New" panose="02070309020205020404" pitchFamily="49" charset="0"/>
              </a:rPr>
              <a:t>Journal of Hepatology</a:t>
            </a:r>
            <a:r>
              <a:rPr lang="en-US" sz="700" kern="100" dirty="0">
                <a:effectLst/>
                <a:latin typeface="Courier New" panose="02070309020205020404" pitchFamily="49" charset="0"/>
                <a:ea typeface="Times New Roman" panose="02020603050405020304" pitchFamily="18" charset="0"/>
                <a:cs typeface="Courier New" panose="02070309020205020404" pitchFamily="49" charset="0"/>
              </a:rPr>
              <a:t>, </a:t>
            </a:r>
            <a:r>
              <a:rPr lang="en-US" sz="700" i="1" kern="100" dirty="0">
                <a:effectLst/>
                <a:latin typeface="Courier New" panose="02070309020205020404" pitchFamily="49" charset="0"/>
                <a:ea typeface="Times New Roman" panose="02020603050405020304" pitchFamily="18" charset="0"/>
                <a:cs typeface="Courier New" panose="02070309020205020404" pitchFamily="49" charset="0"/>
              </a:rPr>
              <a:t>77</a:t>
            </a:r>
            <a:r>
              <a:rPr lang="en-US" sz="700" kern="100" dirty="0">
                <a:effectLst/>
                <a:latin typeface="Courier New" panose="02070309020205020404" pitchFamily="49" charset="0"/>
                <a:ea typeface="Times New Roman" panose="02020603050405020304" pitchFamily="18" charset="0"/>
                <a:cs typeface="Courier New" panose="02070309020205020404" pitchFamily="49" charset="0"/>
              </a:rPr>
              <a:t>(5), 1237–1245. https://doi.org/10.1016/j.jhep.2022.07.004</a:t>
            </a:r>
            <a:endParaRPr lang="it-IT" sz="700" kern="100" dirty="0">
              <a:effectLst/>
              <a:latin typeface="Courier New" panose="02070309020205020404" pitchFamily="49" charset="0"/>
              <a:ea typeface="Calibri" panose="020F0502020204030204" pitchFamily="34" charset="0"/>
              <a:cs typeface="Courier New" panose="02070309020205020404" pitchFamily="49" charset="0"/>
            </a:endParaRPr>
          </a:p>
        </p:txBody>
      </p:sp>
      <p:pic>
        <p:nvPicPr>
          <p:cNvPr id="5" name="Immagine 4">
            <a:extLst>
              <a:ext uri="{FF2B5EF4-FFF2-40B4-BE49-F238E27FC236}">
                <a16:creationId xmlns:a16="http://schemas.microsoft.com/office/drawing/2014/main" id="{33FA1172-C6FE-4A5C-6BF0-0D36E9545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2" y="1748205"/>
            <a:ext cx="11298556" cy="4171515"/>
          </a:xfrm>
          <a:prstGeom prst="rect">
            <a:avLst/>
          </a:prstGeom>
        </p:spPr>
      </p:pic>
      <p:sp>
        <p:nvSpPr>
          <p:cNvPr id="6" name="CasellaDiTesto 5">
            <a:extLst>
              <a:ext uri="{FF2B5EF4-FFF2-40B4-BE49-F238E27FC236}">
                <a16:creationId xmlns:a16="http://schemas.microsoft.com/office/drawing/2014/main" id="{6ABEE21E-DB94-DC15-5B66-32AA4E551800}"/>
              </a:ext>
            </a:extLst>
          </p:cNvPr>
          <p:cNvSpPr txBox="1"/>
          <p:nvPr/>
        </p:nvSpPr>
        <p:spPr>
          <a:xfrm>
            <a:off x="2834640" y="150506"/>
            <a:ext cx="6522721" cy="646331"/>
          </a:xfrm>
          <a:prstGeom prst="rect">
            <a:avLst/>
          </a:prstGeom>
          <a:noFill/>
        </p:spPr>
        <p:txBody>
          <a:bodyPr wrap="square" rtlCol="0">
            <a:spAutoFit/>
          </a:bodyPr>
          <a:lstStyle/>
          <a:p>
            <a:pPr algn="ctr"/>
            <a:r>
              <a:rPr lang="it-IT" sz="3600" b="1" dirty="0">
                <a:latin typeface="Brush Script MT" panose="03060802040406070304" pitchFamily="66" charset="0"/>
                <a:cs typeface="Courier New" panose="02070309020205020404" pitchFamily="49" charset="0"/>
              </a:rPr>
              <a:t>Progressione a Cirrosi</a:t>
            </a:r>
          </a:p>
        </p:txBody>
      </p:sp>
    </p:spTree>
    <p:extLst>
      <p:ext uri="{BB962C8B-B14F-4D97-AF65-F5344CB8AC3E}">
        <p14:creationId xmlns:p14="http://schemas.microsoft.com/office/powerpoint/2010/main" val="20433887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4CCCF-972A-CF0E-20BA-7AFAE594C18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B8AE1D7-EF06-4410-9D95-FAA9052BC7A0}"/>
              </a:ext>
            </a:extLst>
          </p:cNvPr>
          <p:cNvSpPr>
            <a:spLocks noGrp="1"/>
          </p:cNvSpPr>
          <p:nvPr>
            <p:ph type="title"/>
          </p:nvPr>
        </p:nvSpPr>
        <p:spPr>
          <a:xfrm>
            <a:off x="587375" y="251083"/>
            <a:ext cx="11433690" cy="506564"/>
          </a:xfrm>
        </p:spPr>
        <p:txBody>
          <a:bodyPr anchor="t">
            <a:normAutofit fontScale="90000"/>
          </a:bodyPr>
          <a:lstStyle/>
          <a:p>
            <a:r>
              <a:rPr lang="en-US" sz="3200" b="1" dirty="0" err="1">
                <a:latin typeface="Brush Script MT" panose="03060802040406070304" pitchFamily="66" charset="0"/>
                <a:ea typeface="Calibri" panose="020F0502020204030204" pitchFamily="34" charset="0"/>
              </a:rPr>
              <a:t>Ipotesi</a:t>
            </a:r>
            <a:r>
              <a:rPr lang="en-US" sz="3200" b="1" dirty="0">
                <a:latin typeface="Brush Script MT" panose="03060802040406070304" pitchFamily="66" charset="0"/>
                <a:ea typeface="Calibri" panose="020F0502020204030204" pitchFamily="34" charset="0"/>
              </a:rPr>
              <a:t> </a:t>
            </a:r>
            <a:r>
              <a:rPr lang="en-US" sz="3200" b="1" dirty="0" err="1">
                <a:latin typeface="Brush Script MT" panose="03060802040406070304" pitchFamily="66" charset="0"/>
                <a:ea typeface="Calibri" panose="020F0502020204030204" pitchFamily="34" charset="0"/>
              </a:rPr>
              <a:t>della</a:t>
            </a:r>
            <a:r>
              <a:rPr lang="en-US" sz="3200" b="1" dirty="0">
                <a:latin typeface="Brush Script MT" panose="03060802040406070304" pitchFamily="66" charset="0"/>
                <a:ea typeface="Calibri" panose="020F0502020204030204" pitchFamily="34" charset="0"/>
              </a:rPr>
              <a:t> </a:t>
            </a:r>
            <a:r>
              <a:rPr lang="en-US" sz="3200" b="1" dirty="0" err="1">
                <a:latin typeface="Brush Script MT" panose="03060802040406070304" pitchFamily="66" charset="0"/>
                <a:ea typeface="Calibri" panose="020F0502020204030204" pitchFamily="34" charset="0"/>
              </a:rPr>
              <a:t>sog</a:t>
            </a:r>
            <a:r>
              <a:rPr lang="en-US" sz="3200" dirty="0" err="1">
                <a:latin typeface="Brush Script MT" panose="03060802040406070304" pitchFamily="66" charset="0"/>
                <a:ea typeface="Calibri" panose="020F0502020204030204" pitchFamily="34" charset="0"/>
              </a:rPr>
              <a:t>l</a:t>
            </a:r>
            <a:r>
              <a:rPr lang="en-US" sz="3200" b="1" dirty="0" err="1">
                <a:latin typeface="Brush Script MT" panose="03060802040406070304" pitchFamily="66" charset="0"/>
                <a:ea typeface="Calibri" panose="020F0502020204030204" pitchFamily="34" charset="0"/>
              </a:rPr>
              <a:t>ia</a:t>
            </a:r>
            <a:r>
              <a:rPr lang="en-US" sz="3200" b="1" dirty="0">
                <a:latin typeface="Brush Script MT" panose="03060802040406070304" pitchFamily="66" charset="0"/>
                <a:ea typeface="Calibri" panose="020F0502020204030204" pitchFamily="34" charset="0"/>
              </a:rPr>
              <a:t> di </a:t>
            </a:r>
            <a:r>
              <a:rPr lang="en-US" sz="3200" b="1" dirty="0" err="1">
                <a:latin typeface="Brush Script MT" panose="03060802040406070304" pitchFamily="66" charset="0"/>
                <a:ea typeface="Calibri" panose="020F0502020204030204" pitchFamily="34" charset="0"/>
              </a:rPr>
              <a:t>grasso</a:t>
            </a:r>
            <a:r>
              <a:rPr lang="en-US" sz="3200" b="1" dirty="0">
                <a:latin typeface="Brush Script MT" panose="03060802040406070304" pitchFamily="66" charset="0"/>
                <a:ea typeface="Calibri" panose="020F0502020204030204" pitchFamily="34" charset="0"/>
              </a:rPr>
              <a:t> </a:t>
            </a:r>
            <a:r>
              <a:rPr lang="en-US" sz="3200" b="1" dirty="0" err="1">
                <a:latin typeface="Brush Script MT" panose="03060802040406070304" pitchFamily="66" charset="0"/>
                <a:ea typeface="Calibri" panose="020F0502020204030204" pitchFamily="34" charset="0"/>
              </a:rPr>
              <a:t>personale</a:t>
            </a:r>
            <a:endParaRPr lang="it-IT" sz="3200" dirty="0">
              <a:latin typeface="Brush Script MT" panose="03060802040406070304" pitchFamily="66" charset="0"/>
            </a:endParaRPr>
          </a:p>
        </p:txBody>
      </p:sp>
      <p:sp>
        <p:nvSpPr>
          <p:cNvPr id="4" name="Segnaposto contenuto 2">
            <a:extLst>
              <a:ext uri="{FF2B5EF4-FFF2-40B4-BE49-F238E27FC236}">
                <a16:creationId xmlns:a16="http://schemas.microsoft.com/office/drawing/2014/main" id="{31EC3AE9-A69B-4EFF-4949-BEE687EC8A15}"/>
              </a:ext>
            </a:extLst>
          </p:cNvPr>
          <p:cNvSpPr>
            <a:spLocks noGrp="1"/>
          </p:cNvSpPr>
          <p:nvPr>
            <p:ph idx="1"/>
          </p:nvPr>
        </p:nvSpPr>
        <p:spPr>
          <a:xfrm>
            <a:off x="587375" y="3173704"/>
            <a:ext cx="6571071" cy="2810137"/>
          </a:xfrm>
        </p:spPr>
        <p:txBody>
          <a:bodyPr>
            <a:noAutofit/>
          </a:bodyPr>
          <a:lstStyle/>
          <a:p>
            <a:pPr>
              <a:buClr>
                <a:srgbClr val="B7267E"/>
              </a:buClr>
            </a:pPr>
            <a:r>
              <a:rPr lang="it-IT" sz="1600" dirty="0">
                <a:solidFill>
                  <a:srgbClr val="333333"/>
                </a:solidFill>
                <a:latin typeface="Calibri" panose="020F0502020204030204" pitchFamily="34" charset="0"/>
                <a:ea typeface="Calibri" panose="020F0502020204030204" pitchFamily="34" charset="0"/>
                <a:cs typeface="Calibri" panose="020F0502020204030204" pitchFamily="34" charset="0"/>
              </a:rPr>
              <a:t>L'ipotesi suggerisce che ogni individuo abbia la propria soglia di grasso personale (PFT, dall'inglese Personal </a:t>
            </a:r>
            <a:r>
              <a:rPr lang="it-IT" sz="1600" dirty="0" err="1">
                <a:solidFill>
                  <a:srgbClr val="333333"/>
                </a:solidFill>
                <a:latin typeface="Calibri" panose="020F0502020204030204" pitchFamily="34" charset="0"/>
                <a:ea typeface="Calibri" panose="020F0502020204030204" pitchFamily="34" charset="0"/>
                <a:cs typeface="Calibri" panose="020F0502020204030204" pitchFamily="34" charset="0"/>
              </a:rPr>
              <a:t>Fat</a:t>
            </a:r>
            <a:r>
              <a:rPr lang="it-IT" sz="1600" dirty="0">
                <a:solidFill>
                  <a:srgbClr val="333333"/>
                </a:solidFill>
                <a:latin typeface="Calibri" panose="020F0502020204030204" pitchFamily="34" charset="0"/>
                <a:ea typeface="Calibri" panose="020F0502020204030204" pitchFamily="34" charset="0"/>
                <a:cs typeface="Calibri" panose="020F0502020204030204" pitchFamily="34" charset="0"/>
              </a:rPr>
              <a:t> </a:t>
            </a:r>
            <a:r>
              <a:rPr lang="it-IT" sz="1600" dirty="0" err="1">
                <a:solidFill>
                  <a:srgbClr val="333333"/>
                </a:solidFill>
                <a:latin typeface="Calibri" panose="020F0502020204030204" pitchFamily="34" charset="0"/>
                <a:ea typeface="Calibri" panose="020F0502020204030204" pitchFamily="34" charset="0"/>
                <a:cs typeface="Calibri" panose="020F0502020204030204" pitchFamily="34" charset="0"/>
              </a:rPr>
              <a:t>Threshold</a:t>
            </a:r>
            <a:r>
              <a:rPr lang="it-IT" sz="1600" dirty="0">
                <a:solidFill>
                  <a:srgbClr val="333333"/>
                </a:solidFill>
                <a:latin typeface="Calibri" panose="020F0502020204030204" pitchFamily="34" charset="0"/>
                <a:ea typeface="Calibri" panose="020F0502020204030204" pitchFamily="34" charset="0"/>
                <a:cs typeface="Calibri" panose="020F0502020204030204" pitchFamily="34" charset="0"/>
              </a:rPr>
              <a:t>)che determina quanto grasso possa accumulare prima che inizino a svilupparsi problemi, come l'accumulo di grasso intorno al fegato e al pancreas, il che può portare a </a:t>
            </a:r>
            <a:r>
              <a:rPr lang="it-IT" sz="1600" dirty="0" err="1">
                <a:solidFill>
                  <a:srgbClr val="333333"/>
                </a:solidFill>
                <a:latin typeface="Calibri" panose="020F0502020204030204" pitchFamily="34" charset="0"/>
                <a:ea typeface="Calibri" panose="020F0502020204030204" pitchFamily="34" charset="0"/>
                <a:cs typeface="Calibri" panose="020F0502020204030204" pitchFamily="34" charset="0"/>
              </a:rPr>
              <a:t>insulino</a:t>
            </a:r>
            <a:r>
              <a:rPr lang="it-IT" sz="1600" dirty="0">
                <a:solidFill>
                  <a:srgbClr val="333333"/>
                </a:solidFill>
                <a:latin typeface="Calibri" panose="020F0502020204030204" pitchFamily="34" charset="0"/>
                <a:ea typeface="Calibri" panose="020F0502020204030204" pitchFamily="34" charset="0"/>
                <a:cs typeface="Calibri" panose="020F0502020204030204" pitchFamily="34" charset="0"/>
              </a:rPr>
              <a:t>-resistenza e quindi al diabete di tipo 2.</a:t>
            </a:r>
            <a:endParaRPr lang="en-US" sz="16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buClr>
                <a:srgbClr val="B7267E"/>
              </a:buClr>
            </a:pPr>
            <a:r>
              <a:rPr lang="it-IT" sz="1600" dirty="0">
                <a:solidFill>
                  <a:srgbClr val="333333"/>
                </a:solidFill>
                <a:latin typeface="Calibri" panose="020F0502020204030204" pitchFamily="34" charset="0"/>
                <a:ea typeface="Calibri" panose="020F0502020204030204" pitchFamily="34" charset="0"/>
                <a:cs typeface="Calibri" panose="020F0502020204030204" pitchFamily="34" charset="0"/>
              </a:rPr>
              <a:t>Si</a:t>
            </a:r>
            <a:r>
              <a:rPr lang="it-IT" sz="1600" dirty="0">
                <a:latin typeface="Calibri" panose="020F0502020204030204" pitchFamily="34" charset="0"/>
                <a:ea typeface="Calibri" panose="020F0502020204030204" pitchFamily="34" charset="0"/>
                <a:cs typeface="Calibri" panose="020F0502020204030204" pitchFamily="34" charset="0"/>
              </a:rPr>
              <a:t> </a:t>
            </a:r>
            <a:r>
              <a:rPr lang="it-IT" sz="1600" dirty="0">
                <a:solidFill>
                  <a:srgbClr val="333333"/>
                </a:solidFill>
                <a:latin typeface="Calibri" panose="020F0502020204030204" pitchFamily="34" charset="0"/>
                <a:ea typeface="Calibri" panose="020F0502020204030204" pitchFamily="34" charset="0"/>
                <a:cs typeface="Calibri" panose="020F0502020204030204" pitchFamily="34" charset="0"/>
              </a:rPr>
              <a:t>ipotizza che ogni individuo abbia una PFT (linea tratteggiata) al di sopra della quale il grasso in eccesso viene immagazzinato nel fegato e nel pancreas.</a:t>
            </a:r>
          </a:p>
          <a:p>
            <a:pPr>
              <a:buClr>
                <a:srgbClr val="B7267E"/>
              </a:buClr>
            </a:pPr>
            <a:r>
              <a:rPr lang="it-IT" sz="1600" b="1" dirty="0">
                <a:solidFill>
                  <a:srgbClr val="B7267E"/>
                </a:solidFill>
                <a:latin typeface="Calibri" panose="020F0502020204030204" pitchFamily="34" charset="0"/>
                <a:ea typeface="Calibri" panose="020F0502020204030204" pitchFamily="34" charset="0"/>
                <a:cs typeface="Calibri" panose="020F0502020204030204" pitchFamily="34" charset="0"/>
              </a:rPr>
              <a:t>Questa suscettibilità individuale non ha alcuna relazione con il BMI nonostante la maggiore probabilità che il diabete si manifesti in persone con obesità.</a:t>
            </a:r>
            <a:endParaRPr lang="en-US" sz="1600" b="1" dirty="0">
              <a:solidFill>
                <a:srgbClr val="B7267E"/>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Immagine 5">
            <a:extLst>
              <a:ext uri="{FF2B5EF4-FFF2-40B4-BE49-F238E27FC236}">
                <a16:creationId xmlns:a16="http://schemas.microsoft.com/office/drawing/2014/main" id="{1B8F34C7-4087-1B57-8136-7C90542BDC9C}"/>
              </a:ext>
            </a:extLst>
          </p:cNvPr>
          <p:cNvPicPr>
            <a:picLocks noChangeAspect="1"/>
          </p:cNvPicPr>
          <p:nvPr/>
        </p:nvPicPr>
        <p:blipFill rotWithShape="1">
          <a:blip r:embed="rId2"/>
          <a:srcRect t="9341"/>
          <a:stretch/>
        </p:blipFill>
        <p:spPr>
          <a:xfrm>
            <a:off x="7705811" y="1593710"/>
            <a:ext cx="3821667" cy="2884835"/>
          </a:xfrm>
          <a:prstGeom prst="rect">
            <a:avLst/>
          </a:prstGeom>
        </p:spPr>
      </p:pic>
      <p:sp>
        <p:nvSpPr>
          <p:cNvPr id="7" name="CasellaDiTesto 6">
            <a:extLst>
              <a:ext uri="{FF2B5EF4-FFF2-40B4-BE49-F238E27FC236}">
                <a16:creationId xmlns:a16="http://schemas.microsoft.com/office/drawing/2014/main" id="{8DF1951B-8595-EF2C-33D7-5DE26970B6FA}"/>
              </a:ext>
            </a:extLst>
          </p:cNvPr>
          <p:cNvSpPr txBox="1"/>
          <p:nvPr/>
        </p:nvSpPr>
        <p:spPr>
          <a:xfrm>
            <a:off x="7499155" y="4754656"/>
            <a:ext cx="423497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solidFill>
                  <a:srgbClr val="333333"/>
                </a:solidFill>
                <a:latin typeface="Arial" panose="020B0604020202020204" pitchFamily="34" charset="0"/>
                <a:cs typeface="Arial" panose="020B0604020202020204" pitchFamily="34" charset="0"/>
              </a:rPr>
              <a:t>Esempio</a:t>
            </a:r>
            <a:r>
              <a:rPr lang="en-US" sz="1400" dirty="0">
                <a:solidFill>
                  <a:srgbClr val="333333"/>
                </a:solidFill>
                <a:latin typeface="Arial" panose="020B0604020202020204" pitchFamily="34" charset="0"/>
                <a:cs typeface="Arial" panose="020B0604020202020204" pitchFamily="34" charset="0"/>
              </a:rPr>
              <a:t> di 3 </a:t>
            </a:r>
            <a:r>
              <a:rPr lang="en-US" sz="1400" dirty="0" err="1">
                <a:solidFill>
                  <a:srgbClr val="333333"/>
                </a:solidFill>
                <a:latin typeface="Arial" panose="020B0604020202020204" pitchFamily="34" charset="0"/>
                <a:cs typeface="Arial" panose="020B0604020202020204" pitchFamily="34" charset="0"/>
              </a:rPr>
              <a:t>pazienti</a:t>
            </a:r>
            <a:r>
              <a:rPr lang="en-US" sz="1400" dirty="0">
                <a:solidFill>
                  <a:srgbClr val="333333"/>
                </a:solidFill>
                <a:latin typeface="Arial" panose="020B0604020202020204" pitchFamily="34" charset="0"/>
                <a:cs typeface="Arial" panose="020B0604020202020204" pitchFamily="34" charset="0"/>
              </a:rPr>
              <a:t> </a:t>
            </a:r>
            <a:r>
              <a:rPr lang="en-US" sz="1400" dirty="0" err="1">
                <a:solidFill>
                  <a:srgbClr val="333333"/>
                </a:solidFill>
                <a:latin typeface="Arial" panose="020B0604020202020204" pitchFamily="34" charset="0"/>
                <a:cs typeface="Arial" panose="020B0604020202020204" pitchFamily="34" charset="0"/>
              </a:rPr>
              <a:t>dalla</a:t>
            </a:r>
            <a:r>
              <a:rPr lang="en-US" sz="1400" dirty="0">
                <a:solidFill>
                  <a:srgbClr val="333333"/>
                </a:solidFill>
                <a:latin typeface="Arial" panose="020B0604020202020204" pitchFamily="34" charset="0"/>
                <a:cs typeface="Arial" panose="020B0604020202020204" pitchFamily="34" charset="0"/>
              </a:rPr>
              <a:t> </a:t>
            </a:r>
            <a:r>
              <a:rPr lang="en-US" sz="1400" dirty="0" err="1">
                <a:solidFill>
                  <a:srgbClr val="333333"/>
                </a:solidFill>
                <a:latin typeface="Arial" panose="020B0604020202020204" pitchFamily="34" charset="0"/>
                <a:cs typeface="Arial" panose="020B0604020202020204" pitchFamily="34" charset="0"/>
              </a:rPr>
              <a:t>coorte</a:t>
            </a:r>
            <a:r>
              <a:rPr lang="en-US" sz="1400" dirty="0">
                <a:solidFill>
                  <a:srgbClr val="333333"/>
                </a:solidFill>
                <a:latin typeface="Arial" panose="020B0604020202020204" pitchFamily="34" charset="0"/>
                <a:cs typeface="Arial" panose="020B0604020202020204" pitchFamily="34" charset="0"/>
              </a:rPr>
              <a:t> </a:t>
            </a:r>
            <a:r>
              <a:rPr lang="en-US" sz="1400" dirty="0" err="1">
                <a:solidFill>
                  <a:srgbClr val="333333"/>
                </a:solidFill>
                <a:latin typeface="Arial" panose="020B0604020202020204" pitchFamily="34" charset="0"/>
                <a:cs typeface="Arial" panose="020B0604020202020204" pitchFamily="34" charset="0"/>
              </a:rPr>
              <a:t>dello</a:t>
            </a:r>
            <a:r>
              <a:rPr lang="en-US" sz="1400" dirty="0">
                <a:solidFill>
                  <a:srgbClr val="333333"/>
                </a:solidFill>
                <a:latin typeface="Arial" panose="020B0604020202020204" pitchFamily="34" charset="0"/>
                <a:cs typeface="Arial" panose="020B0604020202020204" pitchFamily="34" charset="0"/>
              </a:rPr>
              <a:t> studio: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333333"/>
                </a:solidFill>
                <a:latin typeface="Arial" panose="020B0604020202020204" pitchFamily="34" charset="0"/>
                <a:cs typeface="Arial" panose="020B0604020202020204" pitchFamily="34" charset="0"/>
              </a:rPr>
              <a:t>Linea </a:t>
            </a:r>
            <a:r>
              <a:rPr lang="en-US" sz="1400" b="1" dirty="0" err="1">
                <a:solidFill>
                  <a:srgbClr val="333333"/>
                </a:solidFill>
                <a:latin typeface="Arial" panose="020B0604020202020204" pitchFamily="34" charset="0"/>
                <a:cs typeface="Arial" panose="020B0604020202020204" pitchFamily="34" charset="0"/>
              </a:rPr>
              <a:t>tratteggiata</a:t>
            </a:r>
            <a:r>
              <a:rPr lang="en-US" sz="1400" dirty="0">
                <a:solidFill>
                  <a:srgbClr val="333333"/>
                </a:solidFill>
                <a:latin typeface="Arial" panose="020B0604020202020204" pitchFamily="34" charset="0"/>
                <a:cs typeface="Arial" panose="020B0604020202020204" pitchFamily="34" charset="0"/>
              </a:rPr>
              <a:t>: </a:t>
            </a:r>
            <a:r>
              <a:rPr lang="en-US" sz="1400" dirty="0" err="1">
                <a:solidFill>
                  <a:srgbClr val="333333"/>
                </a:solidFill>
                <a:latin typeface="Arial" panose="020B0604020202020204" pitchFamily="34" charset="0"/>
                <a:cs typeface="Arial" panose="020B0604020202020204" pitchFamily="34" charset="0"/>
              </a:rPr>
              <a:t>soglia</a:t>
            </a:r>
            <a:r>
              <a:rPr lang="en-US" sz="1400" dirty="0">
                <a:solidFill>
                  <a:srgbClr val="333333"/>
                </a:solidFill>
                <a:latin typeface="Arial" panose="020B0604020202020204" pitchFamily="34" charset="0"/>
                <a:cs typeface="Arial" panose="020B0604020202020204" pitchFamily="34" charset="0"/>
              </a:rPr>
              <a:t> di </a:t>
            </a:r>
            <a:r>
              <a:rPr lang="en-US" sz="1400" dirty="0" err="1">
                <a:solidFill>
                  <a:srgbClr val="333333"/>
                </a:solidFill>
                <a:latin typeface="Arial" panose="020B0604020202020204" pitchFamily="34" charset="0"/>
                <a:cs typeface="Arial" panose="020B0604020202020204" pitchFamily="34" charset="0"/>
              </a:rPr>
              <a:t>grasso</a:t>
            </a:r>
            <a:r>
              <a:rPr lang="en-US" sz="1400" dirty="0">
                <a:solidFill>
                  <a:srgbClr val="333333"/>
                </a:solidFill>
                <a:latin typeface="Arial" panose="020B0604020202020204" pitchFamily="34" charset="0"/>
                <a:cs typeface="Arial" panose="020B0604020202020204" pitchFamily="34" charset="0"/>
              </a:rPr>
              <a:t> </a:t>
            </a:r>
            <a:r>
              <a:rPr lang="en-US" sz="1400" dirty="0" err="1">
                <a:solidFill>
                  <a:srgbClr val="333333"/>
                </a:solidFill>
                <a:latin typeface="Arial" panose="020B0604020202020204" pitchFamily="34" charset="0"/>
                <a:cs typeface="Arial" panose="020B0604020202020204" pitchFamily="34" charset="0"/>
              </a:rPr>
              <a:t>individuale</a:t>
            </a:r>
            <a:endParaRPr lang="en-US" sz="1400" dirty="0">
              <a:solidFill>
                <a:srgbClr val="333333"/>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333333"/>
                </a:solidFill>
                <a:latin typeface="Arial" panose="020B0604020202020204" pitchFamily="34" charset="0"/>
                <a:cs typeface="Arial" panose="020B0604020202020204" pitchFamily="34" charset="0"/>
              </a:rPr>
              <a:t>Pallini </a:t>
            </a:r>
            <a:r>
              <a:rPr lang="en-US" sz="1400" b="1" dirty="0" err="1">
                <a:solidFill>
                  <a:srgbClr val="333333"/>
                </a:solidFill>
                <a:latin typeface="Arial" panose="020B0604020202020204" pitchFamily="34" charset="0"/>
                <a:cs typeface="Arial" panose="020B0604020202020204" pitchFamily="34" charset="0"/>
              </a:rPr>
              <a:t>blu</a:t>
            </a:r>
            <a:r>
              <a:rPr lang="en-US" sz="1400" dirty="0">
                <a:solidFill>
                  <a:srgbClr val="333333"/>
                </a:solidFill>
                <a:latin typeface="Arial" panose="020B0604020202020204" pitchFamily="34" charset="0"/>
                <a:cs typeface="Arial" panose="020B0604020202020204" pitchFamily="34" charset="0"/>
              </a:rPr>
              <a:t>: prima di </a:t>
            </a:r>
            <a:r>
              <a:rPr lang="en-US" sz="1400" dirty="0" err="1">
                <a:solidFill>
                  <a:srgbClr val="333333"/>
                </a:solidFill>
                <a:latin typeface="Arial" panose="020B0604020202020204" pitchFamily="34" charset="0"/>
                <a:cs typeface="Arial" panose="020B0604020202020204" pitchFamily="34" charset="0"/>
              </a:rPr>
              <a:t>sviluppare</a:t>
            </a:r>
            <a:r>
              <a:rPr lang="en-US" sz="1400" dirty="0">
                <a:solidFill>
                  <a:srgbClr val="333333"/>
                </a:solidFill>
                <a:latin typeface="Arial" panose="020B0604020202020204" pitchFamily="34" charset="0"/>
                <a:cs typeface="Arial" panose="020B0604020202020204" pitchFamily="34" charset="0"/>
              </a:rPr>
              <a:t> il </a:t>
            </a:r>
            <a:r>
              <a:rPr lang="en-US" sz="1400" dirty="0" err="1">
                <a:solidFill>
                  <a:srgbClr val="333333"/>
                </a:solidFill>
                <a:latin typeface="Arial" panose="020B0604020202020204" pitchFamily="34" charset="0"/>
                <a:cs typeface="Arial" panose="020B0604020202020204" pitchFamily="34" charset="0"/>
              </a:rPr>
              <a:t>diabete</a:t>
            </a:r>
            <a:endParaRPr lang="en-US" sz="1400" dirty="0">
              <a:solidFill>
                <a:srgbClr val="333333"/>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solidFill>
                  <a:srgbClr val="333333"/>
                </a:solidFill>
                <a:latin typeface="Arial" panose="020B0604020202020204" pitchFamily="34" charset="0"/>
                <a:cs typeface="Arial" panose="020B0604020202020204" pitchFamily="34" charset="0"/>
              </a:rPr>
              <a:t>Pallini rossi</a:t>
            </a:r>
            <a:r>
              <a:rPr lang="en-US" sz="1400" dirty="0">
                <a:solidFill>
                  <a:srgbClr val="333333"/>
                </a:solidFill>
                <a:latin typeface="Arial" panose="020B0604020202020204" pitchFamily="34" charset="0"/>
                <a:cs typeface="Arial" panose="020B0604020202020204" pitchFamily="34" charset="0"/>
              </a:rPr>
              <a:t>: dopo aver </a:t>
            </a:r>
            <a:r>
              <a:rPr lang="en-US" sz="1400" dirty="0" err="1">
                <a:solidFill>
                  <a:srgbClr val="333333"/>
                </a:solidFill>
                <a:latin typeface="Arial" panose="020B0604020202020204" pitchFamily="34" charset="0"/>
                <a:cs typeface="Arial" panose="020B0604020202020204" pitchFamily="34" charset="0"/>
              </a:rPr>
              <a:t>sviluppato</a:t>
            </a:r>
            <a:r>
              <a:rPr lang="en-US" sz="1400" dirty="0">
                <a:solidFill>
                  <a:srgbClr val="333333"/>
                </a:solidFill>
                <a:latin typeface="Arial" panose="020B0604020202020204" pitchFamily="34" charset="0"/>
                <a:cs typeface="Arial" panose="020B0604020202020204" pitchFamily="34" charset="0"/>
              </a:rPr>
              <a:t> il </a:t>
            </a:r>
            <a:r>
              <a:rPr lang="en-US" sz="1400" dirty="0" err="1">
                <a:solidFill>
                  <a:srgbClr val="333333"/>
                </a:solidFill>
                <a:latin typeface="Arial" panose="020B0604020202020204" pitchFamily="34" charset="0"/>
                <a:cs typeface="Arial" panose="020B0604020202020204" pitchFamily="34" charset="0"/>
              </a:rPr>
              <a:t>diabete</a:t>
            </a:r>
            <a:endParaRPr lang="en-US" sz="1400" dirty="0">
              <a:solidFill>
                <a:srgbClr val="333333"/>
              </a:solidFill>
              <a:latin typeface="Arial" panose="020B0604020202020204" pitchFamily="34" charset="0"/>
              <a:cs typeface="Arial" panose="020B0604020202020204" pitchFamily="34" charset="0"/>
            </a:endParaRPr>
          </a:p>
        </p:txBody>
      </p:sp>
      <p:pic>
        <p:nvPicPr>
          <p:cNvPr id="12" name="Immagine 11">
            <a:extLst>
              <a:ext uri="{FF2B5EF4-FFF2-40B4-BE49-F238E27FC236}">
                <a16:creationId xmlns:a16="http://schemas.microsoft.com/office/drawing/2014/main" id="{372FCA85-61F2-4251-A8EC-AC5909C931D9}"/>
              </a:ext>
            </a:extLst>
          </p:cNvPr>
          <p:cNvPicPr>
            <a:picLocks noChangeAspect="1"/>
          </p:cNvPicPr>
          <p:nvPr/>
        </p:nvPicPr>
        <p:blipFill>
          <a:blip r:embed="rId3"/>
          <a:stretch>
            <a:fillRect/>
          </a:stretch>
        </p:blipFill>
        <p:spPr>
          <a:xfrm>
            <a:off x="587375" y="874159"/>
            <a:ext cx="5481200" cy="1841906"/>
          </a:xfrm>
          <a:prstGeom prst="rect">
            <a:avLst/>
          </a:prstGeom>
        </p:spPr>
      </p:pic>
      <p:sp>
        <p:nvSpPr>
          <p:cNvPr id="3" name="Rettangolo con angoli arrotondati 2">
            <a:extLst>
              <a:ext uri="{FF2B5EF4-FFF2-40B4-BE49-F238E27FC236}">
                <a16:creationId xmlns:a16="http://schemas.microsoft.com/office/drawing/2014/main" id="{8303B531-2800-F9AF-8083-43ECB31C5016}"/>
              </a:ext>
            </a:extLst>
          </p:cNvPr>
          <p:cNvSpPr/>
          <p:nvPr/>
        </p:nvSpPr>
        <p:spPr>
          <a:xfrm>
            <a:off x="7341326" y="953667"/>
            <a:ext cx="4550636" cy="5031207"/>
          </a:xfrm>
          <a:prstGeom prst="roundRect">
            <a:avLst>
              <a:gd name="adj" fmla="val 7702"/>
            </a:avLst>
          </a:prstGeom>
          <a:noFill/>
          <a:ln>
            <a:solidFill>
              <a:srgbClr val="B7267E">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8436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C8F2A-5E0F-E4E9-A8CB-E13B397E35B3}"/>
              </a:ext>
            </a:extLst>
          </p:cNvPr>
          <p:cNvSpPr>
            <a:spLocks noGrp="1"/>
          </p:cNvSpPr>
          <p:nvPr>
            <p:ph type="ctrTitle"/>
          </p:nvPr>
        </p:nvSpPr>
        <p:spPr/>
        <p:txBody>
          <a:bodyPr/>
          <a:lstStyle/>
          <a:p>
            <a:r>
              <a:rPr lang="it-IT" dirty="0">
                <a:solidFill>
                  <a:srgbClr val="509EA1"/>
                </a:solidFill>
                <a:latin typeface="Brush Script MT" panose="03060802040406070304" pitchFamily="66" charset="0"/>
              </a:rPr>
              <a:t>Sessione </a:t>
            </a:r>
            <a:r>
              <a:rPr lang="it-IT" dirty="0">
                <a:solidFill>
                  <a:srgbClr val="509EA1"/>
                </a:solidFill>
                <a:latin typeface="+mn-lt"/>
              </a:rPr>
              <a:t>II</a:t>
            </a:r>
          </a:p>
        </p:txBody>
      </p:sp>
    </p:spTree>
    <p:extLst>
      <p:ext uri="{BB962C8B-B14F-4D97-AF65-F5344CB8AC3E}">
        <p14:creationId xmlns:p14="http://schemas.microsoft.com/office/powerpoint/2010/main" val="1651917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6F8F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14F147-D6E8-11CD-F7A0-77DB926DC0F9}"/>
              </a:ext>
            </a:extLst>
          </p:cNvPr>
          <p:cNvSpPr>
            <a:spLocks noGrp="1"/>
          </p:cNvSpPr>
          <p:nvPr>
            <p:ph type="title"/>
          </p:nvPr>
        </p:nvSpPr>
        <p:spPr/>
        <p:txBody>
          <a:bodyPr/>
          <a:lstStyle/>
          <a:p>
            <a:pPr algn="ctr"/>
            <a:r>
              <a:rPr lang="it-IT" dirty="0">
                <a:solidFill>
                  <a:srgbClr val="A288C0"/>
                </a:solidFill>
                <a:latin typeface="Brush Script MT" panose="03060802040406070304" pitchFamily="66" charset="0"/>
              </a:rPr>
              <a:t>Storia della farmacopea dell’Obesità</a:t>
            </a:r>
          </a:p>
        </p:txBody>
      </p:sp>
      <p:sp>
        <p:nvSpPr>
          <p:cNvPr id="3" name="Segnaposto contenuto 2">
            <a:extLst>
              <a:ext uri="{FF2B5EF4-FFF2-40B4-BE49-F238E27FC236}">
                <a16:creationId xmlns:a16="http://schemas.microsoft.com/office/drawing/2014/main" id="{21806433-E6C7-5255-8A7D-D65EBDA70C41}"/>
              </a:ext>
            </a:extLst>
          </p:cNvPr>
          <p:cNvSpPr>
            <a:spLocks noGrp="1"/>
          </p:cNvSpPr>
          <p:nvPr>
            <p:ph idx="1"/>
          </p:nvPr>
        </p:nvSpPr>
        <p:spPr>
          <a:xfrm>
            <a:off x="838200" y="2622301"/>
            <a:ext cx="10515600" cy="1613398"/>
          </a:xfrm>
        </p:spPr>
        <p:txBody>
          <a:bodyPr>
            <a:normAutofit/>
          </a:bodyPr>
          <a:lstStyle/>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Gli esordi</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Anfetamine &amp; co.</a:t>
            </a:r>
          </a:p>
          <a:p>
            <a:r>
              <a:rPr lang="it-IT" sz="2000" dirty="0" err="1">
                <a:solidFill>
                  <a:srgbClr val="A288C0"/>
                </a:solidFill>
                <a:latin typeface="Calibri" panose="020F0502020204030204" pitchFamily="34" charset="0"/>
                <a:ea typeface="Calibri" panose="020F0502020204030204" pitchFamily="34" charset="0"/>
                <a:cs typeface="Calibri" panose="020F0502020204030204" pitchFamily="34" charset="0"/>
              </a:rPr>
              <a:t>Orlistat</a:t>
            </a:r>
            <a:endPar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endParaRP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Avvertenze su altri farmaci</a:t>
            </a:r>
          </a:p>
          <a:p>
            <a:endPar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7366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F8A254D-068C-8FA1-05AC-C572D7CA23B7}"/>
              </a:ext>
            </a:extLst>
          </p:cNvPr>
          <p:cNvPicPr>
            <a:picLocks noChangeAspect="1"/>
          </p:cNvPicPr>
          <p:nvPr/>
        </p:nvPicPr>
        <p:blipFill>
          <a:blip r:embed="rId2"/>
          <a:stretch>
            <a:fillRect/>
          </a:stretch>
        </p:blipFill>
        <p:spPr>
          <a:xfrm>
            <a:off x="5381680" y="184825"/>
            <a:ext cx="6636342" cy="3094080"/>
          </a:xfrm>
          <a:prstGeom prst="rect">
            <a:avLst/>
          </a:prstGeom>
        </p:spPr>
      </p:pic>
      <p:pic>
        <p:nvPicPr>
          <p:cNvPr id="5" name="Immagine 4">
            <a:extLst>
              <a:ext uri="{FF2B5EF4-FFF2-40B4-BE49-F238E27FC236}">
                <a16:creationId xmlns:a16="http://schemas.microsoft.com/office/drawing/2014/main" id="{4E470280-4646-A9CF-0CE2-CFCBE7E4F3BC}"/>
              </a:ext>
            </a:extLst>
          </p:cNvPr>
          <p:cNvPicPr>
            <a:picLocks noChangeAspect="1"/>
          </p:cNvPicPr>
          <p:nvPr/>
        </p:nvPicPr>
        <p:blipFill>
          <a:blip r:embed="rId3"/>
          <a:stretch>
            <a:fillRect/>
          </a:stretch>
        </p:blipFill>
        <p:spPr>
          <a:xfrm>
            <a:off x="5381680" y="3585041"/>
            <a:ext cx="4426401" cy="2811294"/>
          </a:xfrm>
          <a:prstGeom prst="rect">
            <a:avLst/>
          </a:prstGeom>
        </p:spPr>
      </p:pic>
      <p:sp>
        <p:nvSpPr>
          <p:cNvPr id="7" name="CasellaDiTesto 6">
            <a:extLst>
              <a:ext uri="{FF2B5EF4-FFF2-40B4-BE49-F238E27FC236}">
                <a16:creationId xmlns:a16="http://schemas.microsoft.com/office/drawing/2014/main" id="{E7C70C49-2995-39C2-2542-A59E705E71B7}"/>
              </a:ext>
            </a:extLst>
          </p:cNvPr>
          <p:cNvSpPr txBox="1"/>
          <p:nvPr/>
        </p:nvSpPr>
        <p:spPr>
          <a:xfrm>
            <a:off x="297330" y="674400"/>
            <a:ext cx="4890581" cy="5509200"/>
          </a:xfrm>
          <a:prstGeom prst="rect">
            <a:avLst/>
          </a:prstGeom>
          <a:noFill/>
          <a:ln>
            <a:solidFill>
              <a:srgbClr val="77998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srgbClr val="498686"/>
                </a:solidFill>
                <a:effectLst/>
                <a:uLnTx/>
                <a:uFillTx/>
                <a:latin typeface="Brush Script MT" panose="03060802040406070304" pitchFamily="66" charset="0"/>
                <a:cs typeface="Courier New" panose="02070309020205020404" pitchFamily="49" charset="0"/>
              </a:rPr>
              <a:t>Orlistat</a:t>
            </a:r>
            <a:endParaRPr kumimoji="0" lang="it-IT" sz="2800" b="1" i="0" u="none" strike="noStrike" kern="1200" cap="none" spc="0" normalizeH="0" baseline="0" noProof="0" dirty="0">
              <a:ln>
                <a:noFill/>
              </a:ln>
              <a:solidFill>
                <a:srgbClr val="498686"/>
              </a:solidFill>
              <a:effectLst/>
              <a:uLnTx/>
              <a:uFillTx/>
              <a:latin typeface="Brush Script MT" panose="03060802040406070304" pitchFamily="66" charset="0"/>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Inibitore periferico delle lipasi gastriche e pancreatiche</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Meccanismo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non centrale</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assorbimento di circa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30% dei grassi alimentari</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Disponibile: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120 mg</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(prescrizione)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60 mg</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(OTC)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Dose: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120 mg fino a 3 volte/die</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ai pasti</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b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Efficacia clinica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Perdita di peso superiore al placebo</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–10,6 kg vs –6,2 kg a 1 anno</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–5,8 kg vs –3 kg a 4 anni</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Benefici metabolici: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glicemia 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HbA1c</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sensibilità insulinica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colesterolo totale,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LDL</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trigliceridi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pressione arteriosa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Riduzione del rischio di diabete tipo 2</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–41% a 4 anni nei soggetti con IGT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b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Sicurezza (key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Eventi avversi prevalentemente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gastrointestinali</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steatorrea, feci oleose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urgenza fecale, dolore addominale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sng" strike="noStrike" kern="1200" cap="none" spc="0" normalizeH="0" baseline="0" noProof="0" dirty="0">
                <a:ln>
                  <a:noFill/>
                </a:ln>
                <a:solidFill>
                  <a:srgbClr val="FF0000"/>
                </a:solidFill>
                <a:effectLst/>
                <a:uLnTx/>
                <a:uFillTx/>
                <a:ea typeface="+mn-ea"/>
                <a:cs typeface="Courier New" panose="02070309020205020404" pitchFamily="49" charset="0"/>
              </a:rPr>
              <a:t>↓ assorbimento vitamine </a:t>
            </a:r>
            <a:r>
              <a:rPr kumimoji="0" lang="it-IT" sz="1200" b="1" i="0" u="sng" strike="noStrike" kern="1200" cap="none" spc="0" normalizeH="0" baseline="0" noProof="0" dirty="0">
                <a:ln>
                  <a:noFill/>
                </a:ln>
                <a:solidFill>
                  <a:srgbClr val="FF0000"/>
                </a:solidFill>
                <a:effectLst/>
                <a:uLnTx/>
                <a:uFillTx/>
                <a:ea typeface="+mn-ea"/>
                <a:cs typeface="Courier New" panose="02070309020205020404" pitchFamily="49" charset="0"/>
              </a:rPr>
              <a:t>liposolubili (A, D, E, K)</a:t>
            </a:r>
            <a:br>
              <a:rPr kumimoji="0" lang="it-IT" sz="1200" b="0" i="0" u="sng" strike="noStrike" kern="1200" cap="none" spc="0" normalizeH="0" baseline="0" noProof="0" dirty="0">
                <a:ln>
                  <a:noFill/>
                </a:ln>
                <a:solidFill>
                  <a:srgbClr val="FF0000"/>
                </a:solidFill>
                <a:effectLst/>
                <a:uLnTx/>
                <a:uFillTx/>
                <a:ea typeface="+mn-ea"/>
                <a:cs typeface="Courier New" panose="02070309020205020404" pitchFamily="49" charset="0"/>
              </a:rPr>
            </a:br>
            <a:r>
              <a:rPr kumimoji="0" lang="it-IT" sz="1200" b="0" i="0" u="sng" strike="noStrike" kern="1200" cap="none" spc="0" normalizeH="0" baseline="0" noProof="0" dirty="0">
                <a:ln>
                  <a:noFill/>
                </a:ln>
                <a:solidFill>
                  <a:srgbClr val="FF0000"/>
                </a:solidFill>
                <a:effectLst/>
                <a:uLnTx/>
                <a:uFillTx/>
                <a:ea typeface="+mn-ea"/>
                <a:cs typeface="Courier New" panose="02070309020205020404" pitchFamily="49" charset="0"/>
              </a:rPr>
              <a:t>→ raccomandata </a:t>
            </a:r>
            <a:r>
              <a:rPr kumimoji="0" lang="it-IT" sz="1200" b="1" i="0" u="sng" strike="noStrike" kern="1200" cap="none" spc="0" normalizeH="0" baseline="0" noProof="0" dirty="0">
                <a:ln>
                  <a:noFill/>
                </a:ln>
                <a:solidFill>
                  <a:srgbClr val="FF0000"/>
                </a:solidFill>
                <a:effectLst/>
                <a:uLnTx/>
                <a:uFillTx/>
                <a:ea typeface="+mn-ea"/>
                <a:cs typeface="Courier New" panose="02070309020205020404" pitchFamily="49" charset="0"/>
              </a:rPr>
              <a:t>integrazione multivitaminica</a:t>
            </a:r>
            <a:endParaRPr kumimoji="0" lang="it-IT" sz="1200" b="0" i="0" u="sng" strike="noStrike" kern="1200" cap="none" spc="0" normalizeH="0" baseline="0" noProof="0" dirty="0">
              <a:ln>
                <a:noFill/>
              </a:ln>
              <a:solidFill>
                <a:srgbClr val="FF0000"/>
              </a:solidFill>
              <a:effectLst/>
              <a:uLnTx/>
              <a:uFillTx/>
              <a:ea typeface="+mn-ea"/>
              <a:cs typeface="Courier New" panose="02070309020205020404" pitchFamily="49" charset="0"/>
            </a:endParaRPr>
          </a:p>
        </p:txBody>
      </p:sp>
      <p:sp>
        <p:nvSpPr>
          <p:cNvPr id="8" name="CasellaDiTesto 7">
            <a:extLst>
              <a:ext uri="{FF2B5EF4-FFF2-40B4-BE49-F238E27FC236}">
                <a16:creationId xmlns:a16="http://schemas.microsoft.com/office/drawing/2014/main" id="{63B2E828-A61B-AD41-A3A7-FEBF7F4DF291}"/>
              </a:ext>
            </a:extLst>
          </p:cNvPr>
          <p:cNvSpPr txBox="1"/>
          <p:nvPr/>
        </p:nvSpPr>
        <p:spPr>
          <a:xfrm>
            <a:off x="0" y="6396335"/>
            <a:ext cx="609437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ea typeface="+mn-ea"/>
                <a:cs typeface="+mn-cs"/>
              </a:rPr>
              <a:t>Silvia Garelli, Nicola </a:t>
            </a:r>
            <a:r>
              <a:rPr kumimoji="0" lang="it-IT" sz="800" b="0" i="0" u="none" strike="noStrike" kern="1200" cap="none" spc="0" normalizeH="0" baseline="0" noProof="0" dirty="0" err="1">
                <a:ln>
                  <a:noFill/>
                </a:ln>
                <a:solidFill>
                  <a:prstClr val="black"/>
                </a:solidFill>
                <a:effectLst/>
                <a:uLnTx/>
                <a:uFillTx/>
                <a:ea typeface="+mn-ea"/>
                <a:cs typeface="+mn-cs"/>
              </a:rPr>
              <a:t>Salituro</a:t>
            </a:r>
            <a:r>
              <a:rPr kumimoji="0" lang="it-IT" sz="800" b="0" i="0" u="none" strike="noStrike" kern="1200" cap="none" spc="0" normalizeH="0" baseline="0" noProof="0" dirty="0">
                <a:ln>
                  <a:noFill/>
                </a:ln>
                <a:solidFill>
                  <a:prstClr val="black"/>
                </a:solidFill>
                <a:effectLst/>
                <a:uLnTx/>
                <a:uFillTx/>
                <a:ea typeface="+mn-ea"/>
                <a:cs typeface="+mn-cs"/>
              </a:rPr>
              <a:t>, Giulia M. Pontesilli, Luigi Ricciardiello, Valentina </a:t>
            </a:r>
            <a:r>
              <a:rPr kumimoji="0" lang="it-IT" sz="800" b="0" i="0" u="none" strike="noStrike" kern="1200" cap="none" spc="0" normalizeH="0" baseline="0" noProof="0" dirty="0" err="1">
                <a:ln>
                  <a:noFill/>
                </a:ln>
                <a:solidFill>
                  <a:prstClr val="black"/>
                </a:solidFill>
                <a:effectLst/>
                <a:uLnTx/>
                <a:uFillTx/>
                <a:ea typeface="+mn-ea"/>
                <a:cs typeface="+mn-cs"/>
              </a:rPr>
              <a:t>Vicennati</a:t>
            </a:r>
            <a:r>
              <a:rPr kumimoji="0" lang="it-IT" sz="800" b="0" i="0" u="none" strike="noStrike" kern="1200" cap="none" spc="0" normalizeH="0" baseline="0" noProof="0" dirty="0">
                <a:ln>
                  <a:noFill/>
                </a:ln>
                <a:solidFill>
                  <a:prstClr val="black"/>
                </a:solidFill>
                <a:effectLst/>
                <a:uLnTx/>
                <a:uFillTx/>
                <a:ea typeface="+mn-ea"/>
                <a:cs typeface="+mn-cs"/>
              </a:rPr>
              <a:t> and Uberto Pagotto (2019) Treatment: New </a:t>
            </a:r>
            <a:r>
              <a:rPr kumimoji="0" lang="it-IT" sz="800" b="0" i="0" u="none" strike="noStrike" kern="1200" cap="none" spc="0" normalizeH="0" baseline="0" noProof="0" dirty="0" err="1">
                <a:ln>
                  <a:noFill/>
                </a:ln>
                <a:solidFill>
                  <a:prstClr val="black"/>
                </a:solidFill>
                <a:effectLst/>
                <a:uLnTx/>
                <a:uFillTx/>
                <a:ea typeface="+mn-ea"/>
                <a:cs typeface="+mn-cs"/>
              </a:rPr>
              <a:t>Drugs</a:t>
            </a:r>
            <a:r>
              <a:rPr kumimoji="0" lang="it-IT" sz="800" b="0" i="0" u="none" strike="noStrike" kern="1200" cap="none" spc="0" normalizeH="0" baseline="0" noProof="0" dirty="0">
                <a:ln>
                  <a:noFill/>
                </a:ln>
                <a:solidFill>
                  <a:prstClr val="black"/>
                </a:solidFill>
                <a:effectLst/>
                <a:uLnTx/>
                <a:uFillTx/>
                <a:ea typeface="+mn-ea"/>
                <a:cs typeface="+mn-cs"/>
              </a:rPr>
              <a:t>. In: </a:t>
            </a:r>
            <a:r>
              <a:rPr kumimoji="0" lang="it-IT" sz="800" b="0" i="0" u="none" strike="noStrike" kern="1200" cap="none" spc="0" normalizeH="0" baseline="0" noProof="0" dirty="0" err="1">
                <a:ln>
                  <a:noFill/>
                </a:ln>
                <a:solidFill>
                  <a:prstClr val="black"/>
                </a:solidFill>
                <a:effectLst/>
                <a:uLnTx/>
                <a:uFillTx/>
                <a:ea typeface="+mn-ea"/>
                <a:cs typeface="+mn-cs"/>
              </a:rPr>
              <a:t>Ilpo</a:t>
            </a:r>
            <a:r>
              <a:rPr kumimoji="0" lang="it-IT" sz="800" b="0" i="0" u="none" strike="noStrike" kern="1200" cap="none" spc="0" normalizeH="0" baseline="0" noProof="0" dirty="0">
                <a:ln>
                  <a:noFill/>
                </a:ln>
                <a:solidFill>
                  <a:prstClr val="black"/>
                </a:solidFill>
                <a:effectLst/>
                <a:uLnTx/>
                <a:uFillTx/>
                <a:ea typeface="+mn-ea"/>
                <a:cs typeface="+mn-cs"/>
              </a:rPr>
              <a:t> </a:t>
            </a:r>
            <a:r>
              <a:rPr kumimoji="0" lang="it-IT" sz="800" b="0" i="0" u="none" strike="noStrike" kern="1200" cap="none" spc="0" normalizeH="0" baseline="0" noProof="0" dirty="0" err="1">
                <a:ln>
                  <a:noFill/>
                </a:ln>
                <a:solidFill>
                  <a:prstClr val="black"/>
                </a:solidFill>
                <a:effectLst/>
                <a:uLnTx/>
                <a:uFillTx/>
                <a:ea typeface="+mn-ea"/>
                <a:cs typeface="+mn-cs"/>
              </a:rPr>
              <a:t>Huhtaniemi</a:t>
            </a:r>
            <a:r>
              <a:rPr kumimoji="0" lang="it-IT" sz="800" b="0" i="0" u="none" strike="noStrike" kern="1200" cap="none" spc="0" normalizeH="0" baseline="0" noProof="0" dirty="0">
                <a:ln>
                  <a:noFill/>
                </a:ln>
                <a:solidFill>
                  <a:prstClr val="black"/>
                </a:solidFill>
                <a:effectLst/>
                <a:uLnTx/>
                <a:uFillTx/>
                <a:ea typeface="+mn-ea"/>
                <a:cs typeface="+mn-cs"/>
              </a:rPr>
              <a:t> and Luciano Martini, (</a:t>
            </a:r>
            <a:r>
              <a:rPr kumimoji="0" lang="it-IT" sz="800" b="0" i="0" u="none" strike="noStrike" kern="1200" cap="none" spc="0" normalizeH="0" baseline="0" noProof="0" dirty="0" err="1">
                <a:ln>
                  <a:noFill/>
                </a:ln>
                <a:solidFill>
                  <a:prstClr val="black"/>
                </a:solidFill>
                <a:effectLst/>
                <a:uLnTx/>
                <a:uFillTx/>
                <a:ea typeface="+mn-ea"/>
                <a:cs typeface="+mn-cs"/>
              </a:rPr>
              <a:t>Eds</a:t>
            </a:r>
            <a:r>
              <a:rPr kumimoji="0" lang="it-IT" sz="800" b="0" i="0" u="none" strike="noStrike" kern="1200" cap="none" spc="0" normalizeH="0" baseline="0" noProof="0" dirty="0">
                <a:ln>
                  <a:noFill/>
                </a:ln>
                <a:solidFill>
                  <a:prstClr val="black"/>
                </a:solidFill>
                <a:effectLst/>
                <a:uLnTx/>
                <a:uFillTx/>
                <a:ea typeface="+mn-ea"/>
                <a:cs typeface="+mn-cs"/>
              </a:rPr>
              <a:t>.), Encyclopedia of Endocrine </a:t>
            </a:r>
            <a:r>
              <a:rPr kumimoji="0" lang="it-IT" sz="800" b="0" i="0" u="none" strike="noStrike" kern="1200" cap="none" spc="0" normalizeH="0" baseline="0" noProof="0" dirty="0" err="1">
                <a:ln>
                  <a:noFill/>
                </a:ln>
                <a:solidFill>
                  <a:prstClr val="black"/>
                </a:solidFill>
                <a:effectLst/>
                <a:uLnTx/>
                <a:uFillTx/>
                <a:ea typeface="+mn-ea"/>
                <a:cs typeface="+mn-cs"/>
              </a:rPr>
              <a:t>Diseases</a:t>
            </a:r>
            <a:r>
              <a:rPr kumimoji="0" lang="it-IT" sz="800" b="0" i="0" u="none" strike="noStrike" kern="1200" cap="none" spc="0" normalizeH="0" baseline="0" noProof="0" dirty="0">
                <a:ln>
                  <a:noFill/>
                </a:ln>
                <a:solidFill>
                  <a:prstClr val="black"/>
                </a:solidFill>
                <a:effectLst/>
                <a:uLnTx/>
                <a:uFillTx/>
                <a:ea typeface="+mn-ea"/>
                <a:cs typeface="+mn-cs"/>
              </a:rPr>
              <a:t>, Second Edition, vol. 1, pp. 464–472. Oxford: </a:t>
            </a:r>
            <a:r>
              <a:rPr kumimoji="0" lang="it-IT" sz="800" b="0" i="0" u="none" strike="noStrike" kern="1200" cap="none" spc="0" normalizeH="0" baseline="0" noProof="0" dirty="0" err="1">
                <a:ln>
                  <a:noFill/>
                </a:ln>
                <a:solidFill>
                  <a:prstClr val="black"/>
                </a:solidFill>
                <a:effectLst/>
                <a:uLnTx/>
                <a:uFillTx/>
                <a:ea typeface="+mn-ea"/>
                <a:cs typeface="+mn-cs"/>
              </a:rPr>
              <a:t>Academic</a:t>
            </a:r>
            <a:r>
              <a:rPr kumimoji="0" lang="it-IT" sz="800" b="0" i="0" u="none" strike="noStrike" kern="1200" cap="none" spc="0" normalizeH="0" baseline="0" noProof="0" dirty="0">
                <a:ln>
                  <a:noFill/>
                </a:ln>
                <a:solidFill>
                  <a:prstClr val="black"/>
                </a:solidFill>
                <a:effectLst/>
                <a:uLnTx/>
                <a:uFillTx/>
                <a:ea typeface="+mn-ea"/>
                <a:cs typeface="+mn-cs"/>
              </a:rPr>
              <a:t> Press. </a:t>
            </a:r>
          </a:p>
        </p:txBody>
      </p:sp>
      <p:pic>
        <p:nvPicPr>
          <p:cNvPr id="4" name="Immagine 3">
            <a:extLst>
              <a:ext uri="{FF2B5EF4-FFF2-40B4-BE49-F238E27FC236}">
                <a16:creationId xmlns:a16="http://schemas.microsoft.com/office/drawing/2014/main" id="{181D5608-7B78-5FCB-B27B-737E43EE1E19}"/>
              </a:ext>
            </a:extLst>
          </p:cNvPr>
          <p:cNvPicPr>
            <a:picLocks noChangeAspect="1"/>
          </p:cNvPicPr>
          <p:nvPr/>
        </p:nvPicPr>
        <p:blipFill>
          <a:blip r:embed="rId4">
            <a:extLst>
              <a:ext uri="{28A0092B-C50C-407E-A947-70E740481C1C}">
                <a14:useLocalDpi xmlns:a14="http://schemas.microsoft.com/office/drawing/2010/main" val="0"/>
              </a:ext>
            </a:extLst>
          </a:blip>
          <a:srcRect t="2695"/>
          <a:stretch>
            <a:fillRect/>
          </a:stretch>
        </p:blipFill>
        <p:spPr>
          <a:xfrm>
            <a:off x="9881408" y="3278905"/>
            <a:ext cx="2203762" cy="3461930"/>
          </a:xfrm>
          <a:prstGeom prst="rect">
            <a:avLst/>
          </a:prstGeom>
        </p:spPr>
      </p:pic>
      <p:pic>
        <p:nvPicPr>
          <p:cNvPr id="6" name="Immagine 5">
            <a:extLst>
              <a:ext uri="{FF2B5EF4-FFF2-40B4-BE49-F238E27FC236}">
                <a16:creationId xmlns:a16="http://schemas.microsoft.com/office/drawing/2014/main" id="{1B229045-6060-AF4A-AC51-A3D736FCF62C}"/>
              </a:ext>
            </a:extLst>
          </p:cNvPr>
          <p:cNvPicPr>
            <a:picLocks noChangeAspect="1"/>
          </p:cNvPicPr>
          <p:nvPr/>
        </p:nvPicPr>
        <p:blipFill>
          <a:blip r:embed="rId5"/>
          <a:stretch>
            <a:fillRect/>
          </a:stretch>
        </p:blipFill>
        <p:spPr>
          <a:xfrm>
            <a:off x="4347020" y="1904834"/>
            <a:ext cx="2097792" cy="1368125"/>
          </a:xfrm>
          <a:prstGeom prst="rect">
            <a:avLst/>
          </a:prstGeom>
          <a:ln>
            <a:solidFill>
              <a:schemeClr val="tx1"/>
            </a:solidFill>
          </a:ln>
        </p:spPr>
      </p:pic>
    </p:spTree>
    <p:extLst>
      <p:ext uri="{BB962C8B-B14F-4D97-AF65-F5344CB8AC3E}">
        <p14:creationId xmlns:p14="http://schemas.microsoft.com/office/powerpoint/2010/main" val="2535181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8"/>
          <p:cNvPicPr preferRelativeResize="0"/>
          <p:nvPr/>
        </p:nvPicPr>
        <p:blipFill rotWithShape="1">
          <a:blip r:embed="rId3">
            <a:alphaModFix/>
          </a:blip>
          <a:srcRect l="7391" r="4924"/>
          <a:stretch>
            <a:fillRect/>
          </a:stretch>
        </p:blipFill>
        <p:spPr>
          <a:xfrm>
            <a:off x="692207" y="136583"/>
            <a:ext cx="3229141" cy="2453962"/>
          </a:xfrm>
          <a:prstGeom prst="rect">
            <a:avLst/>
          </a:prstGeom>
          <a:noFill/>
          <a:ln>
            <a:noFill/>
          </a:ln>
        </p:spPr>
      </p:pic>
      <p:sp>
        <p:nvSpPr>
          <p:cNvPr id="186" name="Google Shape;186;p8"/>
          <p:cNvSpPr txBox="1"/>
          <p:nvPr/>
        </p:nvSpPr>
        <p:spPr>
          <a:xfrm>
            <a:off x="8838653" y="6259857"/>
            <a:ext cx="3239104" cy="328099"/>
          </a:xfrm>
          <a:prstGeom prst="rect">
            <a:avLst/>
          </a:prstGeom>
          <a:noFill/>
          <a:ln>
            <a:noFill/>
          </a:ln>
        </p:spPr>
        <p:txBody>
          <a:bodyPr spcFirstLastPara="1" wrap="square" lIns="95246" tIns="49528" rIns="95246" bIns="49528"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1400"/>
              <a:buFontTx/>
              <a:buNone/>
              <a:tabLst/>
              <a:defRPr/>
            </a:pPr>
            <a:r>
              <a:rPr kumimoji="0" lang="en-GB" sz="1482" b="0" i="1" u="none" strike="noStrike" kern="1200" cap="none" spc="0" normalizeH="0" baseline="0" noProof="0">
                <a:ln>
                  <a:noFill/>
                </a:ln>
                <a:solidFill>
                  <a:prstClr val="black"/>
                </a:solidFill>
                <a:effectLst/>
                <a:uLnTx/>
                <a:uFillTx/>
                <a:ea typeface="Arial"/>
                <a:cs typeface="Arial"/>
                <a:sym typeface="Arial"/>
              </a:rPr>
              <a:t>Billes SK et al. Pharmacol Res 2014</a:t>
            </a:r>
            <a:endParaRPr kumimoji="0" sz="1905" b="0" i="0" u="none" strike="noStrike" kern="1200" cap="none" spc="0" normalizeH="0" baseline="0" noProof="0">
              <a:ln>
                <a:noFill/>
              </a:ln>
              <a:solidFill>
                <a:prstClr val="black"/>
              </a:solidFill>
              <a:effectLst/>
              <a:uLnTx/>
              <a:uFillTx/>
              <a:ea typeface="+mn-ea"/>
              <a:cs typeface="+mn-cs"/>
            </a:endParaRPr>
          </a:p>
        </p:txBody>
      </p:sp>
      <p:sp>
        <p:nvSpPr>
          <p:cNvPr id="6" name="Google Shape;260;p10">
            <a:extLst>
              <a:ext uri="{FF2B5EF4-FFF2-40B4-BE49-F238E27FC236}">
                <a16:creationId xmlns:a16="http://schemas.microsoft.com/office/drawing/2014/main" id="{D01E09C3-E968-4AAD-905E-E23B1946FD58}"/>
              </a:ext>
            </a:extLst>
          </p:cNvPr>
          <p:cNvSpPr txBox="1"/>
          <p:nvPr/>
        </p:nvSpPr>
        <p:spPr>
          <a:xfrm>
            <a:off x="2830320" y="270044"/>
            <a:ext cx="6531358" cy="75225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3000"/>
              </a:lnSpc>
              <a:spcBef>
                <a:spcPts val="0"/>
              </a:spcBef>
              <a:spcAft>
                <a:spcPts val="0"/>
              </a:spcAft>
              <a:buClrTx/>
              <a:buSzPts val="3200"/>
              <a:buFontTx/>
              <a:buNone/>
              <a:tabLst/>
              <a:defRPr/>
            </a:pPr>
            <a:r>
              <a:rPr kumimoji="0" lang="en-GB" sz="3200" b="1"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rPr>
              <a:t>Naltrexone/</a:t>
            </a:r>
            <a:r>
              <a:rPr kumimoji="0" lang="en-GB" sz="3200" b="1" i="0" u="none" strike="noStrike" kern="1200" cap="none" spc="0" normalizeH="0" baseline="0" noProof="0" dirty="0" err="1">
                <a:ln>
                  <a:noFill/>
                </a:ln>
                <a:solidFill>
                  <a:srgbClr val="A288C0"/>
                </a:solidFill>
                <a:effectLst/>
                <a:uLnTx/>
                <a:uFillTx/>
                <a:latin typeface="Brush Script MT" panose="03060802040406070304" pitchFamily="66" charset="0"/>
                <a:ea typeface="+mn-ea"/>
                <a:cs typeface="+mn-cs"/>
              </a:rPr>
              <a:t>Bupropione</a:t>
            </a:r>
            <a:br>
              <a:rPr kumimoji="0" lang="en-GB" sz="3200" b="0" i="0" u="none" strike="noStrike" kern="1200" cap="none" spc="0" normalizeH="0" baseline="0" noProof="0" dirty="0">
                <a:ln>
                  <a:noFill/>
                </a:ln>
                <a:solidFill>
                  <a:srgbClr val="A288C0"/>
                </a:solidFill>
                <a:effectLst/>
                <a:uLnTx/>
                <a:uFillTx/>
                <a:latin typeface="Brush Script MT" panose="03060802040406070304" pitchFamily="66" charset="0"/>
                <a:ea typeface="Times New Roman"/>
                <a:cs typeface="Times New Roman"/>
                <a:sym typeface="Times New Roman"/>
              </a:rPr>
            </a:br>
            <a:endParaRPr kumimoji="0" sz="1800"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endParaRPr>
          </a:p>
        </p:txBody>
      </p:sp>
      <p:grpSp>
        <p:nvGrpSpPr>
          <p:cNvPr id="194" name="Google Shape;194;p9"/>
          <p:cNvGrpSpPr/>
          <p:nvPr/>
        </p:nvGrpSpPr>
        <p:grpSpPr>
          <a:xfrm>
            <a:off x="5012377" y="1484051"/>
            <a:ext cx="7065523" cy="4588050"/>
            <a:chOff x="276546" y="87796"/>
            <a:chExt cx="11656310" cy="6661096"/>
          </a:xfrm>
        </p:grpSpPr>
        <p:pic>
          <p:nvPicPr>
            <p:cNvPr id="196" name="Google Shape;196;p9"/>
            <p:cNvPicPr preferRelativeResize="0"/>
            <p:nvPr/>
          </p:nvPicPr>
          <p:blipFill rotWithShape="1">
            <a:blip r:embed="rId4">
              <a:alphaModFix/>
            </a:blip>
            <a:srcRect/>
            <a:stretch/>
          </p:blipFill>
          <p:spPr>
            <a:xfrm>
              <a:off x="5767146" y="269390"/>
              <a:ext cx="4806745" cy="2808513"/>
            </a:xfrm>
            <a:prstGeom prst="rect">
              <a:avLst/>
            </a:prstGeom>
            <a:noFill/>
            <a:ln>
              <a:noFill/>
            </a:ln>
          </p:spPr>
        </p:pic>
        <p:pic>
          <p:nvPicPr>
            <p:cNvPr id="198" name="Google Shape;198;p9"/>
            <p:cNvPicPr preferRelativeResize="0"/>
            <p:nvPr/>
          </p:nvPicPr>
          <p:blipFill rotWithShape="1">
            <a:blip r:embed="rId5">
              <a:alphaModFix/>
            </a:blip>
            <a:srcRect/>
            <a:stretch/>
          </p:blipFill>
          <p:spPr>
            <a:xfrm>
              <a:off x="1089593" y="326495"/>
              <a:ext cx="3703541" cy="2694304"/>
            </a:xfrm>
            <a:prstGeom prst="rect">
              <a:avLst/>
            </a:prstGeom>
            <a:noFill/>
            <a:ln>
              <a:noFill/>
            </a:ln>
          </p:spPr>
        </p:pic>
        <p:sp>
          <p:nvSpPr>
            <p:cNvPr id="199" name="Google Shape;199;p9"/>
            <p:cNvSpPr txBox="1"/>
            <p:nvPr/>
          </p:nvSpPr>
          <p:spPr>
            <a:xfrm>
              <a:off x="287710" y="87832"/>
              <a:ext cx="1377364" cy="387568"/>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Tx/>
                <a:buNone/>
                <a:tabLst/>
                <a:defRPr/>
              </a:pPr>
              <a:r>
                <a:rPr kumimoji="0" lang="en-GB" sz="1100" b="1" i="0" u="none" strike="noStrike" kern="1200" cap="none" spc="0" normalizeH="0" baseline="0" noProof="0">
                  <a:ln>
                    <a:noFill/>
                  </a:ln>
                  <a:solidFill>
                    <a:srgbClr val="C00000"/>
                  </a:solidFill>
                  <a:effectLst/>
                  <a:uLnTx/>
                  <a:uFillTx/>
                  <a:ea typeface="Arial"/>
                  <a:cs typeface="Courier New" panose="02070309020205020404" pitchFamily="49" charset="0"/>
                  <a:sym typeface="Arial"/>
                </a:rPr>
                <a:t>COR-I Trial</a:t>
              </a:r>
              <a:endParaRPr kumimoji="0" sz="1100" b="0" i="0" u="none" strike="noStrike" kern="1200" cap="none" spc="0" normalizeH="0" baseline="0" noProof="0">
                <a:ln>
                  <a:noFill/>
                </a:ln>
                <a:solidFill>
                  <a:prstClr val="black"/>
                </a:solidFill>
                <a:effectLst/>
                <a:uLnTx/>
                <a:uFillTx/>
                <a:ea typeface="+mn-ea"/>
                <a:cs typeface="Courier New" panose="02070309020205020404" pitchFamily="49" charset="0"/>
              </a:endParaRPr>
            </a:p>
          </p:txBody>
        </p:sp>
        <p:sp>
          <p:nvSpPr>
            <p:cNvPr id="200" name="Google Shape;200;p9"/>
            <p:cNvSpPr txBox="1"/>
            <p:nvPr/>
          </p:nvSpPr>
          <p:spPr>
            <a:xfrm>
              <a:off x="10381664" y="3244334"/>
              <a:ext cx="1551192" cy="638156"/>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Tx/>
                <a:buNone/>
                <a:tabLst/>
                <a:defRPr/>
              </a:pPr>
              <a:r>
                <a:rPr kumimoji="0" lang="en-GB" sz="1100" b="1" i="0" u="none" strike="noStrike" kern="1200" cap="none" spc="0" normalizeH="0" baseline="0" noProof="0">
                  <a:ln>
                    <a:noFill/>
                  </a:ln>
                  <a:solidFill>
                    <a:srgbClr val="C00000"/>
                  </a:solidFill>
                  <a:effectLst/>
                  <a:uLnTx/>
                  <a:uFillTx/>
                  <a:ea typeface="Arial"/>
                  <a:cs typeface="Courier New" panose="02070309020205020404" pitchFamily="49" charset="0"/>
                  <a:sym typeface="Arial"/>
                </a:rPr>
                <a:t>COR-BMOD Trial</a:t>
              </a:r>
              <a:endParaRPr kumimoji="0" sz="1100" b="0" i="0" u="none" strike="noStrike" kern="1200" cap="none" spc="0" normalizeH="0" baseline="0" noProof="0">
                <a:ln>
                  <a:noFill/>
                </a:ln>
                <a:solidFill>
                  <a:prstClr val="black"/>
                </a:solidFill>
                <a:effectLst/>
                <a:uLnTx/>
                <a:uFillTx/>
                <a:ea typeface="+mn-ea"/>
                <a:cs typeface="Courier New" panose="02070309020205020404" pitchFamily="49" charset="0"/>
              </a:endParaRPr>
            </a:p>
          </p:txBody>
        </p:sp>
        <p:pic>
          <p:nvPicPr>
            <p:cNvPr id="201" name="Google Shape;201;p9"/>
            <p:cNvPicPr preferRelativeResize="0"/>
            <p:nvPr/>
          </p:nvPicPr>
          <p:blipFill rotWithShape="1">
            <a:blip r:embed="rId6">
              <a:alphaModFix/>
            </a:blip>
            <a:srcRect/>
            <a:stretch/>
          </p:blipFill>
          <p:spPr>
            <a:xfrm>
              <a:off x="6149730" y="3554723"/>
              <a:ext cx="3979879" cy="2917890"/>
            </a:xfrm>
            <a:prstGeom prst="rect">
              <a:avLst/>
            </a:prstGeom>
            <a:noFill/>
            <a:ln>
              <a:noFill/>
            </a:ln>
          </p:spPr>
        </p:pic>
        <p:pic>
          <p:nvPicPr>
            <p:cNvPr id="202" name="Google Shape;202;p9"/>
            <p:cNvPicPr preferRelativeResize="0"/>
            <p:nvPr/>
          </p:nvPicPr>
          <p:blipFill rotWithShape="1">
            <a:blip r:embed="rId7">
              <a:alphaModFix/>
            </a:blip>
            <a:srcRect/>
            <a:stretch/>
          </p:blipFill>
          <p:spPr>
            <a:xfrm>
              <a:off x="1089556" y="3510463"/>
              <a:ext cx="4074677" cy="3021042"/>
            </a:xfrm>
            <a:prstGeom prst="rect">
              <a:avLst/>
            </a:prstGeom>
            <a:noFill/>
            <a:ln>
              <a:noFill/>
            </a:ln>
          </p:spPr>
        </p:pic>
        <p:sp>
          <p:nvSpPr>
            <p:cNvPr id="203" name="Google Shape;203;p9"/>
            <p:cNvSpPr txBox="1"/>
            <p:nvPr/>
          </p:nvSpPr>
          <p:spPr>
            <a:xfrm>
              <a:off x="276546" y="3315203"/>
              <a:ext cx="3340526" cy="390521"/>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Tx/>
                <a:buNone/>
                <a:tabLst/>
                <a:defRPr/>
              </a:pPr>
              <a:r>
                <a:rPr kumimoji="0" lang="en-GB" sz="1100" b="1" i="0" u="none" strike="noStrike" kern="1200" cap="none" spc="0" normalizeH="0" baseline="0" noProof="0" dirty="0">
                  <a:ln>
                    <a:noFill/>
                  </a:ln>
                  <a:solidFill>
                    <a:srgbClr val="C00000"/>
                  </a:solidFill>
                  <a:effectLst/>
                  <a:uLnTx/>
                  <a:uFillTx/>
                  <a:ea typeface="Arial"/>
                  <a:cs typeface="Courier New" panose="02070309020205020404" pitchFamily="49" charset="0"/>
                  <a:sym typeface="Arial"/>
                </a:rPr>
                <a:t>COR-Diabetes Trial</a:t>
              </a:r>
              <a:endParaRPr kumimoji="0" sz="1100" b="0" i="0" u="none" strike="noStrike" kern="1200" cap="none" spc="0" normalizeH="0" baseline="0" noProof="0" dirty="0">
                <a:ln>
                  <a:noFill/>
                </a:ln>
                <a:solidFill>
                  <a:prstClr val="black"/>
                </a:solidFill>
                <a:effectLst/>
                <a:uLnTx/>
                <a:uFillTx/>
                <a:ea typeface="+mn-ea"/>
                <a:cs typeface="Courier New" panose="02070309020205020404" pitchFamily="49" charset="0"/>
              </a:endParaRPr>
            </a:p>
          </p:txBody>
        </p:sp>
        <p:sp>
          <p:nvSpPr>
            <p:cNvPr id="204" name="Google Shape;204;p9"/>
            <p:cNvSpPr txBox="1"/>
            <p:nvPr/>
          </p:nvSpPr>
          <p:spPr>
            <a:xfrm>
              <a:off x="1091588" y="2946092"/>
              <a:ext cx="4675558" cy="320541"/>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GB" sz="800" b="1" i="0" u="none" strike="noStrike" kern="1200" cap="none" spc="0" normalizeH="0" baseline="0" noProof="0" dirty="0">
                  <a:ln>
                    <a:noFill/>
                  </a:ln>
                  <a:solidFill>
                    <a:srgbClr val="000000"/>
                  </a:solidFill>
                  <a:effectLst/>
                  <a:uLnTx/>
                  <a:uFillTx/>
                  <a:ea typeface="Calibri"/>
                  <a:cs typeface="Courier New" panose="02070309020205020404" pitchFamily="49" charset="0"/>
                  <a:sym typeface="Calibri"/>
                </a:rPr>
                <a:t>Greenway et al. Lancet 2010</a:t>
              </a:r>
              <a:endParaRPr kumimoji="0" sz="1000" b="0" i="0" u="none" strike="noStrike" kern="1200" cap="none" spc="0" normalizeH="0" baseline="0" noProof="0" dirty="0">
                <a:ln>
                  <a:noFill/>
                </a:ln>
                <a:solidFill>
                  <a:prstClr val="black"/>
                </a:solidFill>
                <a:effectLst/>
                <a:uLnTx/>
                <a:uFillTx/>
                <a:ea typeface="+mn-ea"/>
                <a:cs typeface="Courier New" panose="02070309020205020404" pitchFamily="49" charset="0"/>
              </a:endParaRPr>
            </a:p>
          </p:txBody>
        </p:sp>
        <p:sp>
          <p:nvSpPr>
            <p:cNvPr id="205" name="Google Shape;205;p9"/>
            <p:cNvSpPr txBox="1"/>
            <p:nvPr/>
          </p:nvSpPr>
          <p:spPr>
            <a:xfrm>
              <a:off x="1040285" y="6428351"/>
              <a:ext cx="4655341" cy="320541"/>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GB" sz="800" b="1" i="0" u="none" strike="noStrike" kern="1200" cap="none" spc="0" normalizeH="0" baseline="0" noProof="0" dirty="0">
                  <a:ln>
                    <a:noFill/>
                  </a:ln>
                  <a:solidFill>
                    <a:srgbClr val="000000"/>
                  </a:solidFill>
                  <a:effectLst/>
                  <a:uLnTx/>
                  <a:uFillTx/>
                  <a:ea typeface="Calibri"/>
                  <a:cs typeface="Courier New" panose="02070309020205020404" pitchFamily="49" charset="0"/>
                  <a:sym typeface="Calibri"/>
                </a:rPr>
                <a:t>Hollander et al. Diabetes Care 2013</a:t>
              </a:r>
              <a:endParaRPr kumimoji="0" sz="1000" b="0" i="0" u="none" strike="noStrike" kern="1200" cap="none" spc="0" normalizeH="0" baseline="0" noProof="0" dirty="0">
                <a:ln>
                  <a:noFill/>
                </a:ln>
                <a:solidFill>
                  <a:prstClr val="black"/>
                </a:solidFill>
                <a:effectLst/>
                <a:uLnTx/>
                <a:uFillTx/>
                <a:ea typeface="+mn-ea"/>
                <a:cs typeface="Courier New" panose="02070309020205020404" pitchFamily="49" charset="0"/>
              </a:endParaRPr>
            </a:p>
          </p:txBody>
        </p:sp>
        <p:sp>
          <p:nvSpPr>
            <p:cNvPr id="206" name="Google Shape;206;p9"/>
            <p:cNvSpPr txBox="1"/>
            <p:nvPr/>
          </p:nvSpPr>
          <p:spPr>
            <a:xfrm>
              <a:off x="6496374" y="6391740"/>
              <a:ext cx="4198787" cy="320541"/>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GB" sz="800" b="1" i="0" u="none" strike="noStrike" kern="1200" cap="none" spc="0" normalizeH="0" baseline="0" noProof="0" dirty="0">
                  <a:ln>
                    <a:noFill/>
                  </a:ln>
                  <a:solidFill>
                    <a:srgbClr val="000000"/>
                  </a:solidFill>
                  <a:effectLst/>
                  <a:uLnTx/>
                  <a:uFillTx/>
                  <a:ea typeface="Calibri"/>
                  <a:cs typeface="Courier New" panose="02070309020205020404" pitchFamily="49" charset="0"/>
                  <a:sym typeface="Calibri"/>
                </a:rPr>
                <a:t>Wadden et al. Obesity 2011</a:t>
              </a:r>
              <a:endParaRPr kumimoji="0" sz="1000" b="0" i="0" u="none" strike="noStrike" kern="1200" cap="none" spc="0" normalizeH="0" baseline="0" noProof="0" dirty="0">
                <a:ln>
                  <a:noFill/>
                </a:ln>
                <a:solidFill>
                  <a:prstClr val="black"/>
                </a:solidFill>
                <a:effectLst/>
                <a:uLnTx/>
                <a:uFillTx/>
                <a:ea typeface="+mn-ea"/>
                <a:cs typeface="Courier New" panose="02070309020205020404" pitchFamily="49" charset="0"/>
              </a:endParaRPr>
            </a:p>
          </p:txBody>
        </p:sp>
        <p:sp>
          <p:nvSpPr>
            <p:cNvPr id="207" name="Google Shape;207;p9"/>
            <p:cNvSpPr txBox="1"/>
            <p:nvPr/>
          </p:nvSpPr>
          <p:spPr>
            <a:xfrm>
              <a:off x="10381664" y="87796"/>
              <a:ext cx="1441484" cy="387568"/>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C00000"/>
                </a:buClr>
                <a:buSzPts val="1800"/>
                <a:buFontTx/>
                <a:buNone/>
                <a:tabLst/>
                <a:defRPr/>
              </a:pPr>
              <a:r>
                <a:rPr kumimoji="0" lang="en-GB" sz="1100" b="1" i="0" u="none" strike="noStrike" kern="1200" cap="none" spc="0" normalizeH="0" baseline="0" noProof="0">
                  <a:ln>
                    <a:noFill/>
                  </a:ln>
                  <a:solidFill>
                    <a:srgbClr val="C00000"/>
                  </a:solidFill>
                  <a:effectLst/>
                  <a:uLnTx/>
                  <a:uFillTx/>
                  <a:ea typeface="Arial"/>
                  <a:cs typeface="Courier New" panose="02070309020205020404" pitchFamily="49" charset="0"/>
                  <a:sym typeface="Arial"/>
                </a:rPr>
                <a:t>COR-II Trial</a:t>
              </a:r>
              <a:endParaRPr kumimoji="0" sz="1100" b="0" i="0" u="none" strike="noStrike" kern="1200" cap="none" spc="0" normalizeH="0" baseline="0" noProof="0">
                <a:ln>
                  <a:noFill/>
                </a:ln>
                <a:solidFill>
                  <a:prstClr val="black"/>
                </a:solidFill>
                <a:effectLst/>
                <a:uLnTx/>
                <a:uFillTx/>
                <a:ea typeface="+mn-ea"/>
                <a:cs typeface="Courier New" panose="02070309020205020404" pitchFamily="49" charset="0"/>
              </a:endParaRPr>
            </a:p>
          </p:txBody>
        </p:sp>
        <p:sp>
          <p:nvSpPr>
            <p:cNvPr id="208" name="Google Shape;208;p9"/>
            <p:cNvSpPr txBox="1"/>
            <p:nvPr/>
          </p:nvSpPr>
          <p:spPr>
            <a:xfrm>
              <a:off x="6539903" y="2946091"/>
              <a:ext cx="4383669" cy="320541"/>
            </a:xfrm>
            <a:prstGeom prst="rect">
              <a:avLst/>
            </a:prstGeom>
            <a:no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GB" sz="800" b="1" i="0" u="none" strike="noStrike" kern="1200" cap="none" spc="0" normalizeH="0" baseline="0" noProof="0" dirty="0">
                  <a:ln>
                    <a:noFill/>
                  </a:ln>
                  <a:solidFill>
                    <a:srgbClr val="000000"/>
                  </a:solidFill>
                  <a:effectLst/>
                  <a:uLnTx/>
                  <a:uFillTx/>
                  <a:ea typeface="Calibri"/>
                  <a:cs typeface="Courier New" panose="02070309020205020404" pitchFamily="49" charset="0"/>
                  <a:sym typeface="Calibri"/>
                </a:rPr>
                <a:t>Apovian et al. Obesity 2013</a:t>
              </a:r>
              <a:endParaRPr kumimoji="0" sz="1000" b="0" i="0" u="none" strike="noStrike" kern="1200" cap="none" spc="0" normalizeH="0" baseline="0" noProof="0" dirty="0">
                <a:ln>
                  <a:noFill/>
                </a:ln>
                <a:solidFill>
                  <a:prstClr val="black"/>
                </a:solidFill>
                <a:effectLst/>
                <a:uLnTx/>
                <a:uFillTx/>
                <a:ea typeface="+mn-ea"/>
                <a:cs typeface="Courier New" panose="02070309020205020404" pitchFamily="49" charset="0"/>
              </a:endParaRPr>
            </a:p>
          </p:txBody>
        </p:sp>
      </p:grpSp>
      <p:sp>
        <p:nvSpPr>
          <p:cNvPr id="185" name="Google Shape;185;p8"/>
          <p:cNvSpPr txBox="1"/>
          <p:nvPr/>
        </p:nvSpPr>
        <p:spPr>
          <a:xfrm>
            <a:off x="5012377" y="789235"/>
            <a:ext cx="2167243" cy="266950"/>
          </a:xfrm>
          <a:prstGeom prst="rect">
            <a:avLst/>
          </a:prstGeom>
          <a:noFill/>
          <a:ln w="28575" cap="flat" cmpd="sng">
            <a:solidFill>
              <a:srgbClr val="92D050"/>
            </a:solidFill>
            <a:prstDash val="solid"/>
            <a:miter lim="800000"/>
            <a:headEnd type="none" w="sm" len="sm"/>
            <a:tailEnd type="none" w="sm" len="sm"/>
          </a:ln>
        </p:spPr>
        <p:txBody>
          <a:bodyPr spcFirstLastPara="1" wrap="square" lIns="96754" tIns="48364" rIns="96754" bIns="48364"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GB" sz="1100" b="0" i="0" u="none" strike="noStrike" kern="1200" cap="none" spc="0" normalizeH="0" baseline="0" noProof="0" dirty="0">
                <a:ln>
                  <a:noFill/>
                </a:ln>
                <a:solidFill>
                  <a:srgbClr val="000000"/>
                </a:solidFill>
                <a:effectLst/>
                <a:uLnTx/>
                <a:uFillTx/>
                <a:ea typeface="Arial"/>
                <a:cs typeface="Courier New" panose="02070309020205020404" pitchFamily="49" charset="0"/>
                <a:sym typeface="Arial"/>
              </a:rPr>
              <a:t>8/90 mg 2 </a:t>
            </a:r>
            <a:r>
              <a:rPr kumimoji="0" lang="en-GB" sz="1100" b="0" i="0" u="none" strike="noStrike" kern="1200" cap="none" spc="0" normalizeH="0" baseline="0" noProof="0" dirty="0" err="1">
                <a:ln>
                  <a:noFill/>
                </a:ln>
                <a:solidFill>
                  <a:srgbClr val="000000"/>
                </a:solidFill>
                <a:effectLst/>
                <a:uLnTx/>
                <a:uFillTx/>
                <a:ea typeface="Arial"/>
                <a:cs typeface="Courier New" panose="02070309020205020404" pitchFamily="49" charset="0"/>
                <a:sym typeface="Arial"/>
              </a:rPr>
              <a:t>cpr</a:t>
            </a:r>
            <a:r>
              <a:rPr kumimoji="0" lang="en-GB" sz="1100" b="0" i="0" u="none" strike="noStrike" kern="1200" cap="none" spc="0" normalizeH="0" baseline="0" noProof="0" dirty="0">
                <a:ln>
                  <a:noFill/>
                </a:ln>
                <a:solidFill>
                  <a:srgbClr val="000000"/>
                </a:solidFill>
                <a:effectLst/>
                <a:uLnTx/>
                <a:uFillTx/>
                <a:ea typeface="Arial"/>
                <a:cs typeface="Courier New" panose="02070309020205020404" pitchFamily="49" charset="0"/>
                <a:sym typeface="Arial"/>
              </a:rPr>
              <a:t> x 2</a:t>
            </a:r>
            <a:endParaRPr kumimoji="0" sz="1100" b="0" i="0" u="none" strike="noStrike" kern="1200" cap="none" spc="0" normalizeH="0" baseline="0" noProof="0" dirty="0">
              <a:ln>
                <a:noFill/>
              </a:ln>
              <a:solidFill>
                <a:prstClr val="black"/>
              </a:solidFill>
              <a:effectLst/>
              <a:uLnTx/>
              <a:uFillTx/>
              <a:ea typeface="+mn-ea"/>
              <a:cs typeface="Courier New" panose="02070309020205020404" pitchFamily="49" charset="0"/>
            </a:endParaRPr>
          </a:p>
        </p:txBody>
      </p:sp>
      <p:sp>
        <p:nvSpPr>
          <p:cNvPr id="3" name="CasellaDiTesto 2">
            <a:extLst>
              <a:ext uri="{FF2B5EF4-FFF2-40B4-BE49-F238E27FC236}">
                <a16:creationId xmlns:a16="http://schemas.microsoft.com/office/drawing/2014/main" id="{2534F660-EC83-9B9D-9F85-7A88A4CF7F70}"/>
              </a:ext>
            </a:extLst>
          </p:cNvPr>
          <p:cNvSpPr txBox="1"/>
          <p:nvPr/>
        </p:nvSpPr>
        <p:spPr>
          <a:xfrm>
            <a:off x="164655" y="3274424"/>
            <a:ext cx="4694938" cy="2985433"/>
          </a:xfrm>
          <a:prstGeom prst="rect">
            <a:avLst/>
          </a:prstGeom>
          <a:noFill/>
          <a:ln>
            <a:solidFill>
              <a:srgbClr val="77998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498686"/>
                </a:solidFill>
                <a:effectLst/>
                <a:uLnTx/>
                <a:uFillTx/>
                <a:ea typeface="+mn-ea"/>
                <a:cs typeface="Courier New" panose="02070309020205020404" pitchFamily="49" charset="0"/>
              </a:rPr>
              <a:t>Bupropione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Inibitore della ricaptazione di dopamina e noradrenalina</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Azione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centrale</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sui neuroni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POMC</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dell’ipotalamo: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rilascio di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α-MSH</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attivazione del recettore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MC4R</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 appetito, ↑ dispendio energetico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Stimola anche il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sistema della ricompensa</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riducendo il </a:t>
            </a:r>
            <a:r>
              <a:rPr kumimoji="0" lang="it-IT" sz="1200" b="0" i="0" u="none" strike="noStrike" kern="1200" cap="none" spc="0" normalizeH="0" baseline="0" noProof="0" dirty="0" err="1">
                <a:ln>
                  <a:noFill/>
                </a:ln>
                <a:solidFill>
                  <a:prstClr val="black"/>
                </a:solidFill>
                <a:effectLst/>
                <a:uLnTx/>
                <a:uFillTx/>
                <a:ea typeface="+mn-ea"/>
                <a:cs typeface="Courier New" panose="02070309020205020404" pitchFamily="49" charset="0"/>
              </a:rPr>
              <a:t>craving</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b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498686"/>
                </a:solidFill>
                <a:effectLst/>
                <a:uLnTx/>
                <a:uFillTx/>
                <a:ea typeface="+mn-ea"/>
                <a:cs typeface="Courier New" panose="02070309020205020404" pitchFamily="49" charset="0"/>
              </a:rPr>
              <a:t>Naltrexone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Antagonista dei recettori oppioidi (μ-oppiacei)</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Blocca il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feedback </a:t>
            </a:r>
            <a:r>
              <a:rPr kumimoji="0" lang="it-IT" sz="1200" b="1" i="0" u="none" strike="noStrike" kern="1200" cap="none" spc="0" normalizeH="0" baseline="0" noProof="0" dirty="0" err="1">
                <a:ln>
                  <a:noFill/>
                </a:ln>
                <a:solidFill>
                  <a:prstClr val="black"/>
                </a:solidFill>
                <a:effectLst/>
                <a:uLnTx/>
                <a:uFillTx/>
                <a:ea typeface="+mn-ea"/>
                <a:cs typeface="Courier New" panose="02070309020205020404" pitchFamily="49" charset="0"/>
              </a:rPr>
              <a:t>autoinibitorio</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dei neuroni POMC mediato da β-endorfina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potenzia e prolunga</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l’attivazione POMC indotta dal bupropione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Riduce la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gratificazione associata al cibo</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p:txBody>
      </p:sp>
      <p:sp>
        <p:nvSpPr>
          <p:cNvPr id="2" name="Google Shape;623;p38">
            <a:extLst>
              <a:ext uri="{FF2B5EF4-FFF2-40B4-BE49-F238E27FC236}">
                <a16:creationId xmlns:a16="http://schemas.microsoft.com/office/drawing/2014/main" id="{7C1F7F1A-B4D5-EE27-564A-3683C6B64802}"/>
              </a:ext>
            </a:extLst>
          </p:cNvPr>
          <p:cNvSpPr txBox="1"/>
          <p:nvPr/>
        </p:nvSpPr>
        <p:spPr>
          <a:xfrm>
            <a:off x="200881" y="2590545"/>
            <a:ext cx="4694938"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Vallis</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M.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Sustained</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behaviour</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change</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in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healthy</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eating</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to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improve</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obesity</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outcomes</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It</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is</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time to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abandon</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willpower</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to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appreciate</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wanting</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Clin</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a:t>
            </a:r>
            <a:r>
              <a:rPr kumimoji="0" lang="it-IT" sz="600" b="0" i="0" u="none" strike="noStrike" kern="1200" cap="none" spc="0" normalizeH="0" baseline="0" noProof="0" dirty="0" err="1">
                <a:ln>
                  <a:noFill/>
                </a:ln>
                <a:solidFill>
                  <a:prstClr val="black"/>
                </a:solidFill>
                <a:effectLst/>
                <a:uLnTx/>
                <a:uFillTx/>
                <a:ea typeface="Corbel"/>
                <a:cs typeface="Courier New" panose="02070309020205020404" pitchFamily="49" charset="0"/>
                <a:sym typeface="Corbel"/>
              </a:rPr>
              <a:t>Obes</a:t>
            </a:r>
            <a:r>
              <a:rPr kumimoji="0" lang="it-IT"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rPr>
              <a:t>. 2019</a:t>
            </a:r>
            <a:endParaRPr kumimoji="0" sz="600" b="0" i="0" u="none" strike="noStrike" kern="1200" cap="none" spc="0" normalizeH="0" baseline="0" noProof="0" dirty="0">
              <a:ln>
                <a:noFill/>
              </a:ln>
              <a:solidFill>
                <a:prstClr val="black"/>
              </a:solidFill>
              <a:effectLst/>
              <a:uLnTx/>
              <a:uFillTx/>
              <a:ea typeface="Corbel"/>
              <a:cs typeface="Courier New" panose="02070309020205020404" pitchFamily="49" charset="0"/>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magine 2">
            <a:extLst>
              <a:ext uri="{FF2B5EF4-FFF2-40B4-BE49-F238E27FC236}">
                <a16:creationId xmlns:a16="http://schemas.microsoft.com/office/drawing/2014/main" id="{34B3FBB7-6049-48CD-DFDA-A13C1D74FD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0" y="621079"/>
            <a:ext cx="5111084" cy="250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magine 4">
            <a:extLst>
              <a:ext uri="{FF2B5EF4-FFF2-40B4-BE49-F238E27FC236}">
                <a16:creationId xmlns:a16="http://schemas.microsoft.com/office/drawing/2014/main" id="{E5C50902-FFC5-3CE8-6B86-C294BAAE67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97" y="3138526"/>
            <a:ext cx="5496797" cy="344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E5980647-347F-4C90-36E1-9ABB2CEA64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2194" y="3525772"/>
            <a:ext cx="6485650" cy="215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FA697459-DEB1-3C18-125C-AC692A034AD0}"/>
              </a:ext>
            </a:extLst>
          </p:cNvPr>
          <p:cNvSpPr txBox="1">
            <a:spLocks noChangeArrowheads="1"/>
          </p:cNvSpPr>
          <p:nvPr/>
        </p:nvSpPr>
        <p:spPr bwMode="auto">
          <a:xfrm>
            <a:off x="5814225" y="1311993"/>
            <a:ext cx="6193619" cy="8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r>
              <a:rPr kumimoji="0" lang="it-IT" altLang="it-IT" sz="1800" b="0" i="0" u="none" strike="noStrike" kern="1200" cap="none" spc="0" normalizeH="0" baseline="0" noProof="0" dirty="0">
                <a:ln>
                  <a:noFill/>
                </a:ln>
                <a:solidFill>
                  <a:prstClr val="black"/>
                </a:solidFill>
                <a:effectLst/>
                <a:uLnTx/>
                <a:uFillTx/>
                <a:ea typeface="+mn-ea"/>
                <a:cs typeface="Courier New" panose="02070309020205020404" pitchFamily="49" charset="0"/>
              </a:rPr>
              <a:t>La terapia con NB è in grado di determinare un significativo calo ponderale associato ad un miglioramento del controllo alimentare e del tono dell’umore.</a:t>
            </a:r>
          </a:p>
        </p:txBody>
      </p:sp>
      <p:sp>
        <p:nvSpPr>
          <p:cNvPr id="2" name="Google Shape;260;p10">
            <a:extLst>
              <a:ext uri="{FF2B5EF4-FFF2-40B4-BE49-F238E27FC236}">
                <a16:creationId xmlns:a16="http://schemas.microsoft.com/office/drawing/2014/main" id="{274BF8F9-4F38-76A4-7368-A7AAE07B72F8}"/>
              </a:ext>
            </a:extLst>
          </p:cNvPr>
          <p:cNvSpPr txBox="1"/>
          <p:nvPr/>
        </p:nvSpPr>
        <p:spPr>
          <a:xfrm>
            <a:off x="2830320" y="270044"/>
            <a:ext cx="6531358" cy="75225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3000"/>
              </a:lnSpc>
              <a:spcBef>
                <a:spcPts val="0"/>
              </a:spcBef>
              <a:spcAft>
                <a:spcPts val="0"/>
              </a:spcAft>
              <a:buClrTx/>
              <a:buSzPts val="3200"/>
              <a:buFontTx/>
              <a:buNone/>
              <a:tabLst/>
              <a:defRPr/>
            </a:pPr>
            <a:r>
              <a:rPr kumimoji="0" lang="en-GB" sz="3200" b="1"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rPr>
              <a:t>Naltrexone/</a:t>
            </a:r>
            <a:r>
              <a:rPr kumimoji="0" lang="en-GB" sz="3200" b="1" i="0" u="none" strike="noStrike" kern="1200" cap="none" spc="0" normalizeH="0" baseline="0" noProof="0" dirty="0" err="1">
                <a:ln>
                  <a:noFill/>
                </a:ln>
                <a:solidFill>
                  <a:srgbClr val="A288C0"/>
                </a:solidFill>
                <a:effectLst/>
                <a:uLnTx/>
                <a:uFillTx/>
                <a:latin typeface="Brush Script MT" panose="03060802040406070304" pitchFamily="66" charset="0"/>
                <a:ea typeface="+mn-ea"/>
                <a:cs typeface="+mn-cs"/>
              </a:rPr>
              <a:t>Bupropione</a:t>
            </a:r>
            <a:br>
              <a:rPr kumimoji="0" lang="en-GB" sz="3200" b="0" i="0" u="none" strike="noStrike" kern="1200" cap="none" spc="0" normalizeH="0" baseline="0" noProof="0" dirty="0">
                <a:ln>
                  <a:noFill/>
                </a:ln>
                <a:solidFill>
                  <a:srgbClr val="A288C0"/>
                </a:solidFill>
                <a:effectLst/>
                <a:uLnTx/>
                <a:uFillTx/>
                <a:latin typeface="Brush Script MT" panose="03060802040406070304" pitchFamily="66" charset="0"/>
                <a:ea typeface="Times New Roman"/>
                <a:cs typeface="Times New Roman"/>
                <a:sym typeface="Times New Roman"/>
              </a:rPr>
            </a:br>
            <a:endParaRPr kumimoji="0" sz="1800"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9"/>
          <p:cNvSpPr txBox="1"/>
          <p:nvPr/>
        </p:nvSpPr>
        <p:spPr>
          <a:xfrm>
            <a:off x="228485" y="75654"/>
            <a:ext cx="11735030" cy="390830"/>
          </a:xfrm>
          <a:prstGeom prst="rect">
            <a:avLst/>
          </a:prstGeom>
          <a:solidFill>
            <a:schemeClr val="lt1"/>
          </a:solidFill>
          <a:ln>
            <a:noFill/>
          </a:ln>
        </p:spPr>
        <p:txBody>
          <a:bodyPr spcFirstLastPara="1" wrap="square" lIns="96754" tIns="48364" rIns="96754" bIns="48364"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905" b="0" i="0" u="none" strike="noStrike" kern="1200" cap="none" spc="0" normalizeH="0" baseline="0" noProof="0">
              <a:ln>
                <a:noFill/>
              </a:ln>
              <a:solidFill>
                <a:prstClr val="white"/>
              </a:solidFill>
              <a:effectLst/>
              <a:uLnTx/>
              <a:uFillTx/>
              <a:ea typeface="Arial"/>
              <a:cs typeface="Arial"/>
              <a:sym typeface="Arial"/>
            </a:endParaRPr>
          </a:p>
        </p:txBody>
      </p:sp>
      <p:sp>
        <p:nvSpPr>
          <p:cNvPr id="3" name="CasellaDiTesto 2">
            <a:extLst>
              <a:ext uri="{FF2B5EF4-FFF2-40B4-BE49-F238E27FC236}">
                <a16:creationId xmlns:a16="http://schemas.microsoft.com/office/drawing/2014/main" id="{2425B1C8-6CDF-0137-F6FB-A5593452A787}"/>
              </a:ext>
            </a:extLst>
          </p:cNvPr>
          <p:cNvSpPr txBox="1"/>
          <p:nvPr/>
        </p:nvSpPr>
        <p:spPr>
          <a:xfrm>
            <a:off x="2487633" y="4554253"/>
            <a:ext cx="3208202" cy="1569660"/>
          </a:xfrm>
          <a:prstGeom prst="rect">
            <a:avLst/>
          </a:prstGeom>
          <a:noFill/>
          <a:ln>
            <a:solidFill>
              <a:srgbClr val="77998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498686"/>
                </a:solidFill>
                <a:effectLst/>
                <a:uLnTx/>
                <a:uFillTx/>
                <a:ea typeface="+mn-ea"/>
                <a:cs typeface="Courier New" panose="02070309020205020404" pitchFamily="49" charset="0"/>
              </a:rPr>
              <a:t>Eventi avversi più frequenti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Nausea</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(dose-dipendente, principale causa di sospensione)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Vomito, stipsi, cefalea, vertigini, insonnia, ansia, secchezza delle fauci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In genere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precoci e transitori</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migliorano con titolazione graduale</a:t>
            </a:r>
          </a:p>
        </p:txBody>
      </p:sp>
      <p:sp>
        <p:nvSpPr>
          <p:cNvPr id="5" name="CasellaDiTesto 4">
            <a:extLst>
              <a:ext uri="{FF2B5EF4-FFF2-40B4-BE49-F238E27FC236}">
                <a16:creationId xmlns:a16="http://schemas.microsoft.com/office/drawing/2014/main" id="{889A2151-0587-3FB8-5AA1-F7F3565869CA}"/>
              </a:ext>
            </a:extLst>
          </p:cNvPr>
          <p:cNvSpPr txBox="1"/>
          <p:nvPr/>
        </p:nvSpPr>
        <p:spPr>
          <a:xfrm>
            <a:off x="5869137" y="133922"/>
            <a:ext cx="6094378" cy="3785652"/>
          </a:xfrm>
          <a:prstGeom prst="rect">
            <a:avLst/>
          </a:prstGeom>
          <a:noFill/>
          <a:ln>
            <a:solidFill>
              <a:srgbClr val="77998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C00000"/>
                </a:solidFill>
                <a:effectLst/>
                <a:uLnTx/>
                <a:uFillTx/>
                <a:ea typeface="+mn-ea"/>
                <a:cs typeface="Courier New" panose="02070309020205020404" pitchFamily="49" charset="0"/>
              </a:rPr>
              <a:t>Sicurezza cardiovascolare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Nei trial registrativi: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nessun aumento significativo di eventi CV maggiori</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possibile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modesto incremento di FC e PA</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iniziale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Controindicata 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ipertensione non controllata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epilessia o storia di crisi convulsive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uso di oppioidi o alcol, altri psicofarmaci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Ideazione suicidiaria (bupropione associato a ↑ rischio di </a:t>
            </a:r>
            <a:r>
              <a:rPr kumimoji="0" lang="it-IT" sz="1200" b="0" i="0" u="none" strike="noStrike" kern="1200" cap="none" spc="0" normalizeH="0" baseline="0" noProof="0" dirty="0" err="1">
                <a:ln>
                  <a:noFill/>
                </a:ln>
                <a:solidFill>
                  <a:prstClr val="black"/>
                </a:solidFill>
                <a:effectLst/>
                <a:uLnTx/>
                <a:uFillTx/>
                <a:ea typeface="+mn-ea"/>
                <a:cs typeface="Courier New" panose="02070309020205020404" pitchFamily="49" charset="0"/>
              </a:rPr>
              <a:t>suicidalità</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nei &lt;25 anni (classe antidepressivi), nei trial obesità nessun suicidio, ma segnalazioni post-marketing di ideazione suicidaria; necessaria stretta sorveglianza, soprattutto all’inizio e dopo variazioni di dose.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C00000"/>
                </a:solidFill>
                <a:effectLst/>
                <a:uLnTx/>
                <a:uFillTx/>
                <a:ea typeface="+mn-ea"/>
                <a:cs typeface="Courier New" panose="02070309020205020404" pitchFamily="49" charset="0"/>
              </a:rPr>
              <a:t>Il trial LIGHT (</a:t>
            </a:r>
            <a:r>
              <a:rPr kumimoji="0" lang="it-IT" sz="1200" b="1" i="0" u="none" strike="noStrike" kern="1200" cap="none" spc="0" normalizeH="0" baseline="0" noProof="0" dirty="0" err="1">
                <a:ln>
                  <a:noFill/>
                </a:ln>
                <a:solidFill>
                  <a:srgbClr val="C00000"/>
                </a:solidFill>
                <a:effectLst/>
                <a:uLnTx/>
                <a:uFillTx/>
                <a:ea typeface="+mn-ea"/>
                <a:cs typeface="Courier New" panose="02070309020205020404" pitchFamily="49" charset="0"/>
              </a:rPr>
              <a:t>outcome</a:t>
            </a:r>
            <a:r>
              <a:rPr kumimoji="0" lang="it-IT" sz="1200" b="1" i="0" u="none" strike="noStrike" kern="1200" cap="none" spc="0" normalizeH="0" baseline="0" noProof="0" dirty="0">
                <a:ln>
                  <a:noFill/>
                </a:ln>
                <a:solidFill>
                  <a:srgbClr val="C00000"/>
                </a:solidFill>
                <a:effectLst/>
                <a:uLnTx/>
                <a:uFillTx/>
                <a:ea typeface="+mn-ea"/>
                <a:cs typeface="Courier New" panose="02070309020205020404" pitchFamily="49" charset="0"/>
              </a:rPr>
              <a:t> CV)</a:t>
            </a:r>
            <a:endParaRPr kumimoji="0" lang="it-IT" sz="1200" b="0" i="0" u="none" strike="noStrike" kern="1200" cap="none" spc="0" normalizeH="0" baseline="0" noProof="0" dirty="0">
              <a:ln>
                <a:noFill/>
              </a:ln>
              <a:solidFill>
                <a:srgbClr val="C00000"/>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Obiettivo: dimostrare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non-inferiorità cardiovascolare</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Interrotto precocemente</a:t>
            </a:r>
            <a:endPar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per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violazione dell’integrità dei dati</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e divulgazione non autorizzata dei risultati preliminari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studio reso non interpretabile: </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interruzione </a:t>
            </a:r>
            <a:r>
              <a:rPr kumimoji="0" lang="it-IT" sz="1200" b="1" i="0" u="none" strike="noStrike" kern="1200" cap="none" spc="0" normalizeH="0" baseline="0" noProof="0" dirty="0">
                <a:ln>
                  <a:noFill/>
                </a:ln>
                <a:solidFill>
                  <a:prstClr val="black"/>
                </a:solidFill>
                <a:effectLst/>
                <a:uLnTx/>
                <a:uFillTx/>
                <a:ea typeface="+mn-ea"/>
                <a:cs typeface="Courier New" panose="02070309020205020404" pitchFamily="49" charset="0"/>
              </a:rPr>
              <a:t>non dovuta a un segnale di sicurezza</a:t>
            </a:r>
            <a:r>
              <a:rPr kumimoji="0" lang="it-IT" sz="1200" b="0" i="0" u="none" strike="noStrike" kern="1200" cap="none" spc="0" normalizeH="0" baseline="0" noProof="0" dirty="0">
                <a:ln>
                  <a:noFill/>
                </a:ln>
                <a:solidFill>
                  <a:prstClr val="black"/>
                </a:solidFill>
                <a:effectLst/>
                <a:uLnTx/>
                <a:uFillTx/>
                <a:ea typeface="+mn-ea"/>
                <a:cs typeface="Courier New" panose="02070309020205020404" pitchFamily="49" charset="0"/>
              </a:rPr>
              <a:t>, ma a problemi metodologici</a:t>
            </a:r>
          </a:p>
        </p:txBody>
      </p:sp>
      <p:pic>
        <p:nvPicPr>
          <p:cNvPr id="4" name="Immagine 3">
            <a:extLst>
              <a:ext uri="{FF2B5EF4-FFF2-40B4-BE49-F238E27FC236}">
                <a16:creationId xmlns:a16="http://schemas.microsoft.com/office/drawing/2014/main" id="{3DA174AE-B9D2-0F4A-0A7D-95EE0BF42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568" y="4554253"/>
            <a:ext cx="5937516" cy="2228093"/>
          </a:xfrm>
          <a:prstGeom prst="rect">
            <a:avLst/>
          </a:prstGeom>
        </p:spPr>
      </p:pic>
      <p:pic>
        <p:nvPicPr>
          <p:cNvPr id="6" name="Picture 5">
            <a:extLst>
              <a:ext uri="{FF2B5EF4-FFF2-40B4-BE49-F238E27FC236}">
                <a16:creationId xmlns:a16="http://schemas.microsoft.com/office/drawing/2014/main" id="{988EEB56-FC99-23EC-F4B9-4BA2035DA1AC}"/>
              </a:ext>
            </a:extLst>
          </p:cNvPr>
          <p:cNvPicPr>
            <a:picLocks noChangeAspect="1"/>
          </p:cNvPicPr>
          <p:nvPr/>
        </p:nvPicPr>
        <p:blipFill>
          <a:blip r:embed="rId4"/>
          <a:stretch>
            <a:fillRect/>
          </a:stretch>
        </p:blipFill>
        <p:spPr>
          <a:xfrm>
            <a:off x="2605074" y="3070830"/>
            <a:ext cx="2857007" cy="1384995"/>
          </a:xfrm>
          <a:prstGeom prst="rect">
            <a:avLst/>
          </a:prstGeom>
        </p:spPr>
      </p:pic>
      <p:sp>
        <p:nvSpPr>
          <p:cNvPr id="7" name="Google Shape;260;p10">
            <a:extLst>
              <a:ext uri="{FF2B5EF4-FFF2-40B4-BE49-F238E27FC236}">
                <a16:creationId xmlns:a16="http://schemas.microsoft.com/office/drawing/2014/main" id="{2435DDC3-2CB2-7DA0-95B4-141CA8166C01}"/>
              </a:ext>
            </a:extLst>
          </p:cNvPr>
          <p:cNvSpPr txBox="1"/>
          <p:nvPr/>
        </p:nvSpPr>
        <p:spPr>
          <a:xfrm>
            <a:off x="1111415" y="364755"/>
            <a:ext cx="3701489" cy="752255"/>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3000"/>
              </a:lnSpc>
              <a:spcBef>
                <a:spcPts val="0"/>
              </a:spcBef>
              <a:spcAft>
                <a:spcPts val="0"/>
              </a:spcAft>
              <a:buClrTx/>
              <a:buSzPts val="3200"/>
              <a:buFontTx/>
              <a:buNone/>
              <a:tabLst/>
              <a:defRPr/>
            </a:pPr>
            <a:r>
              <a:rPr kumimoji="0" lang="en-GB" sz="3200" b="1"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rPr>
              <a:t>Naltrexone/</a:t>
            </a:r>
            <a:r>
              <a:rPr kumimoji="0" lang="en-GB" sz="3200" b="1" i="0" u="none" strike="noStrike" kern="1200" cap="none" spc="0" normalizeH="0" baseline="0" noProof="0" dirty="0" err="1">
                <a:ln>
                  <a:noFill/>
                </a:ln>
                <a:solidFill>
                  <a:srgbClr val="A288C0"/>
                </a:solidFill>
                <a:effectLst/>
                <a:uLnTx/>
                <a:uFillTx/>
                <a:latin typeface="Brush Script MT" panose="03060802040406070304" pitchFamily="66" charset="0"/>
                <a:ea typeface="+mn-ea"/>
                <a:cs typeface="+mn-cs"/>
              </a:rPr>
              <a:t>Bupropione</a:t>
            </a:r>
            <a:br>
              <a:rPr kumimoji="0" lang="en-GB" sz="3200" b="0" i="0" u="none" strike="noStrike" kern="1200" cap="none" spc="0" normalizeH="0" baseline="0" noProof="0" dirty="0">
                <a:ln>
                  <a:noFill/>
                </a:ln>
                <a:solidFill>
                  <a:srgbClr val="A288C0"/>
                </a:solidFill>
                <a:effectLst/>
                <a:uLnTx/>
                <a:uFillTx/>
                <a:latin typeface="Brush Script MT" panose="03060802040406070304" pitchFamily="66" charset="0"/>
                <a:ea typeface="Times New Roman"/>
                <a:cs typeface="Times New Roman"/>
                <a:sym typeface="Times New Roman"/>
              </a:rPr>
            </a:br>
            <a:endParaRPr kumimoji="0" sz="1800"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endParaRPr>
          </a:p>
        </p:txBody>
      </p:sp>
      <p:sp>
        <p:nvSpPr>
          <p:cNvPr id="2" name="CasellaDiTesto 1">
            <a:extLst>
              <a:ext uri="{FF2B5EF4-FFF2-40B4-BE49-F238E27FC236}">
                <a16:creationId xmlns:a16="http://schemas.microsoft.com/office/drawing/2014/main" id="{6916A6D3-6408-5E56-F025-840E6174084E}"/>
              </a:ext>
            </a:extLst>
          </p:cNvPr>
          <p:cNvSpPr txBox="1"/>
          <p:nvPr/>
        </p:nvSpPr>
        <p:spPr>
          <a:xfrm>
            <a:off x="228485" y="1255660"/>
            <a:ext cx="5467350" cy="1200329"/>
          </a:xfrm>
          <a:prstGeom prst="rect">
            <a:avLst/>
          </a:prstGeom>
          <a:solidFill>
            <a:srgbClr val="A288C0"/>
          </a:solidFill>
          <a:ln>
            <a:solidFill>
              <a:srgbClr val="77998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ea typeface="+mn-ea"/>
                <a:cs typeface="Courier New" panose="02070309020205020404" pitchFamily="49" charset="0"/>
              </a:rPr>
              <a:t>Posologia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- 1 </a:t>
            </a:r>
            <a:r>
              <a:rPr kumimoji="0" lang="it-IT" sz="1200" i="0" u="none" strike="noStrike" kern="1200" cap="none" spc="0" normalizeH="0" baseline="0" noProof="0" dirty="0" err="1">
                <a:ln>
                  <a:noFill/>
                </a:ln>
                <a:solidFill>
                  <a:prstClr val="white"/>
                </a:solidFill>
                <a:effectLst/>
                <a:uLnTx/>
                <a:uFillTx/>
                <a:ea typeface="+mn-ea"/>
                <a:cs typeface="Courier New" panose="02070309020205020404" pitchFamily="49" charset="0"/>
              </a:rPr>
              <a:t>cp</a:t>
            </a: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a colazione per la prima settimana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- 1 </a:t>
            </a:r>
            <a:r>
              <a:rPr kumimoji="0" lang="it-IT" sz="1200" i="0" u="none" strike="noStrike" kern="1200" cap="none" spc="0" normalizeH="0" baseline="0" noProof="0" dirty="0" err="1">
                <a:ln>
                  <a:noFill/>
                </a:ln>
                <a:solidFill>
                  <a:prstClr val="white"/>
                </a:solidFill>
                <a:effectLst/>
                <a:uLnTx/>
                <a:uFillTx/>
                <a:ea typeface="+mn-ea"/>
                <a:cs typeface="Courier New" panose="02070309020205020404" pitchFamily="49" charset="0"/>
              </a:rPr>
              <a:t>cp</a:t>
            </a: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a colazione e 1 </a:t>
            </a:r>
            <a:r>
              <a:rPr kumimoji="0" lang="it-IT" sz="1200" i="0" u="none" strike="noStrike" kern="1200" cap="none" spc="0" normalizeH="0" baseline="0" noProof="0" dirty="0" err="1">
                <a:ln>
                  <a:noFill/>
                </a:ln>
                <a:solidFill>
                  <a:prstClr val="white"/>
                </a:solidFill>
                <a:effectLst/>
                <a:uLnTx/>
                <a:uFillTx/>
                <a:ea typeface="+mn-ea"/>
                <a:cs typeface="Courier New" panose="02070309020205020404" pitchFamily="49" charset="0"/>
              </a:rPr>
              <a:t>cp</a:t>
            </a: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a cena per la seconda settimana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- 2 </a:t>
            </a:r>
            <a:r>
              <a:rPr kumimoji="0" lang="it-IT" sz="1200" i="0" u="none" strike="noStrike" kern="1200" cap="none" spc="0" normalizeH="0" baseline="0" noProof="0" dirty="0" err="1">
                <a:ln>
                  <a:noFill/>
                </a:ln>
                <a:solidFill>
                  <a:prstClr val="white"/>
                </a:solidFill>
                <a:effectLst/>
                <a:uLnTx/>
                <a:uFillTx/>
                <a:ea typeface="+mn-ea"/>
                <a:cs typeface="Courier New" panose="02070309020205020404" pitchFamily="49" charset="0"/>
              </a:rPr>
              <a:t>cp</a:t>
            </a: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a colazione e 1 </a:t>
            </a:r>
            <a:r>
              <a:rPr kumimoji="0" lang="it-IT" sz="1200" i="0" u="none" strike="noStrike" kern="1200" cap="none" spc="0" normalizeH="0" baseline="0" noProof="0" dirty="0" err="1">
                <a:ln>
                  <a:noFill/>
                </a:ln>
                <a:solidFill>
                  <a:prstClr val="white"/>
                </a:solidFill>
                <a:effectLst/>
                <a:uLnTx/>
                <a:uFillTx/>
                <a:ea typeface="+mn-ea"/>
                <a:cs typeface="Courier New" panose="02070309020205020404" pitchFamily="49" charset="0"/>
              </a:rPr>
              <a:t>cp</a:t>
            </a: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a cena per la terza settimana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- 2 </a:t>
            </a:r>
            <a:r>
              <a:rPr kumimoji="0" lang="it-IT" sz="1200" i="0" u="none" strike="noStrike" kern="1200" cap="none" spc="0" normalizeH="0" baseline="0" noProof="0" dirty="0" err="1">
                <a:ln>
                  <a:noFill/>
                </a:ln>
                <a:solidFill>
                  <a:prstClr val="white"/>
                </a:solidFill>
                <a:effectLst/>
                <a:uLnTx/>
                <a:uFillTx/>
                <a:ea typeface="+mn-ea"/>
                <a:cs typeface="Courier New" panose="02070309020205020404" pitchFamily="49" charset="0"/>
              </a:rPr>
              <a:t>cp</a:t>
            </a: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a colazione e 2 </a:t>
            </a:r>
            <a:r>
              <a:rPr kumimoji="0" lang="it-IT" sz="1200" i="0" u="none" strike="noStrike" kern="1200" cap="none" spc="0" normalizeH="0" baseline="0" noProof="0" dirty="0" err="1">
                <a:ln>
                  <a:noFill/>
                </a:ln>
                <a:solidFill>
                  <a:prstClr val="white"/>
                </a:solidFill>
                <a:effectLst/>
                <a:uLnTx/>
                <a:uFillTx/>
                <a:ea typeface="+mn-ea"/>
                <a:cs typeface="Courier New" panose="02070309020205020404" pitchFamily="49" charset="0"/>
              </a:rPr>
              <a:t>cp</a:t>
            </a:r>
            <a:r>
              <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rPr>
              <a:t> a cena dalla quarta settimana in avanti.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i="0" u="none" strike="noStrike" kern="1200" cap="none" spc="0" normalizeH="0" baseline="0" noProof="0" dirty="0">
              <a:ln>
                <a:noFill/>
              </a:ln>
              <a:solidFill>
                <a:prstClr val="white"/>
              </a:solidFill>
              <a:effectLst/>
              <a:uLnTx/>
              <a:uFillTx/>
              <a:ea typeface="+mn-ea"/>
              <a:cs typeface="Courier New" panose="02070309020205020404" pitchFamily="49" charset="0"/>
            </a:endParaRPr>
          </a:p>
        </p:txBody>
      </p:sp>
      <p:pic>
        <p:nvPicPr>
          <p:cNvPr id="13" name="Immagine 12">
            <a:extLst>
              <a:ext uri="{FF2B5EF4-FFF2-40B4-BE49-F238E27FC236}">
                <a16:creationId xmlns:a16="http://schemas.microsoft.com/office/drawing/2014/main" id="{AA574434-02E4-169B-32A5-886355D0FF16}"/>
              </a:ext>
            </a:extLst>
          </p:cNvPr>
          <p:cNvPicPr>
            <a:picLocks noChangeAspect="1"/>
          </p:cNvPicPr>
          <p:nvPr/>
        </p:nvPicPr>
        <p:blipFill>
          <a:blip r:embed="rId5">
            <a:extLst>
              <a:ext uri="{28A0092B-C50C-407E-A947-70E740481C1C}">
                <a14:useLocalDpi xmlns:a14="http://schemas.microsoft.com/office/drawing/2010/main" val="0"/>
              </a:ext>
            </a:extLst>
          </a:blip>
          <a:srcRect t="5051"/>
          <a:stretch>
            <a:fillRect/>
          </a:stretch>
        </p:blipFill>
        <p:spPr>
          <a:xfrm>
            <a:off x="228485" y="3149600"/>
            <a:ext cx="2104516" cy="32558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BF7C4DA-49EC-A126-BF11-41AAA5A94957}"/>
              </a:ext>
            </a:extLst>
          </p:cNvPr>
          <p:cNvPicPr>
            <a:picLocks noChangeAspect="1"/>
          </p:cNvPicPr>
          <p:nvPr/>
        </p:nvPicPr>
        <p:blipFill>
          <a:blip r:embed="rId2"/>
          <a:stretch>
            <a:fillRect/>
          </a:stretch>
        </p:blipFill>
        <p:spPr>
          <a:xfrm>
            <a:off x="116621" y="0"/>
            <a:ext cx="3633920" cy="6858000"/>
          </a:xfrm>
          <a:prstGeom prst="rect">
            <a:avLst/>
          </a:prstGeom>
        </p:spPr>
      </p:pic>
      <p:sp>
        <p:nvSpPr>
          <p:cNvPr id="5" name="CasellaDiTesto 4">
            <a:extLst>
              <a:ext uri="{FF2B5EF4-FFF2-40B4-BE49-F238E27FC236}">
                <a16:creationId xmlns:a16="http://schemas.microsoft.com/office/drawing/2014/main" id="{FA4403F7-B50B-B40F-9BC0-1497E46C399D}"/>
              </a:ext>
            </a:extLst>
          </p:cNvPr>
          <p:cNvSpPr txBox="1"/>
          <p:nvPr/>
        </p:nvSpPr>
        <p:spPr>
          <a:xfrm>
            <a:off x="8386011" y="6520210"/>
            <a:ext cx="3803983" cy="215444"/>
          </a:xfrm>
          <a:prstGeom prst="rect">
            <a:avLst/>
          </a:prstGeom>
          <a:noFill/>
        </p:spPr>
        <p:txBody>
          <a:bodyPr wrap="square">
            <a:spAutoFit/>
          </a:bodyPr>
          <a:lstStyle/>
          <a:p>
            <a:pPr algn="r"/>
            <a:r>
              <a:rPr lang="en-US" sz="800" dirty="0">
                <a:latin typeface="Constantia" panose="02030602050306030303" pitchFamily="18" charset="0"/>
              </a:rPr>
              <a:t>Rubino F. et al., The Lancet Diabetes &amp; Endocrinology, Volume 13, Issue 3, 2025</a:t>
            </a:r>
            <a:endParaRPr lang="it-IT" sz="800" dirty="0">
              <a:latin typeface="Constantia" panose="02030602050306030303" pitchFamily="18" charset="0"/>
            </a:endParaRPr>
          </a:p>
        </p:txBody>
      </p:sp>
      <p:pic>
        <p:nvPicPr>
          <p:cNvPr id="9" name="Immagine 8">
            <a:extLst>
              <a:ext uri="{FF2B5EF4-FFF2-40B4-BE49-F238E27FC236}">
                <a16:creationId xmlns:a16="http://schemas.microsoft.com/office/drawing/2014/main" id="{28358697-8F99-0E6B-CC5E-FD6F4CA1F810}"/>
              </a:ext>
            </a:extLst>
          </p:cNvPr>
          <p:cNvPicPr>
            <a:picLocks noChangeAspect="1"/>
          </p:cNvPicPr>
          <p:nvPr/>
        </p:nvPicPr>
        <p:blipFill>
          <a:blip r:embed="rId3"/>
          <a:stretch>
            <a:fillRect/>
          </a:stretch>
        </p:blipFill>
        <p:spPr>
          <a:xfrm>
            <a:off x="3867162" y="2375845"/>
            <a:ext cx="4227592" cy="2106309"/>
          </a:xfrm>
          <a:prstGeom prst="rect">
            <a:avLst/>
          </a:prstGeom>
        </p:spPr>
      </p:pic>
      <p:pic>
        <p:nvPicPr>
          <p:cNvPr id="11" name="Immagine 10">
            <a:extLst>
              <a:ext uri="{FF2B5EF4-FFF2-40B4-BE49-F238E27FC236}">
                <a16:creationId xmlns:a16="http://schemas.microsoft.com/office/drawing/2014/main" id="{29E382FE-FEAC-1F1B-58CE-63C6284FFBD8}"/>
              </a:ext>
            </a:extLst>
          </p:cNvPr>
          <p:cNvPicPr>
            <a:picLocks noChangeAspect="1"/>
          </p:cNvPicPr>
          <p:nvPr/>
        </p:nvPicPr>
        <p:blipFill>
          <a:blip r:embed="rId4"/>
          <a:stretch>
            <a:fillRect/>
          </a:stretch>
        </p:blipFill>
        <p:spPr>
          <a:xfrm>
            <a:off x="8211375" y="1474419"/>
            <a:ext cx="3864006" cy="3909162"/>
          </a:xfrm>
          <a:prstGeom prst="rect">
            <a:avLst/>
          </a:prstGeom>
        </p:spPr>
      </p:pic>
    </p:spTree>
    <p:extLst>
      <p:ext uri="{BB962C8B-B14F-4D97-AF65-F5344CB8AC3E}">
        <p14:creationId xmlns:p14="http://schemas.microsoft.com/office/powerpoint/2010/main" val="3018823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8B5FD4A1-70DB-B2BC-E1AD-D93D693E0B35}"/>
              </a:ext>
            </a:extLst>
          </p:cNvPr>
          <p:cNvGraphicFramePr>
            <a:graphicFrameLocks noGrp="1"/>
          </p:cNvGraphicFramePr>
          <p:nvPr>
            <p:extLst>
              <p:ext uri="{D42A27DB-BD31-4B8C-83A1-F6EECF244321}">
                <p14:modId xmlns:p14="http://schemas.microsoft.com/office/powerpoint/2010/main" val="1209257174"/>
              </p:ext>
            </p:extLst>
          </p:nvPr>
        </p:nvGraphicFramePr>
        <p:xfrm>
          <a:off x="4946006" y="732190"/>
          <a:ext cx="6004731" cy="5553944"/>
        </p:xfrm>
        <a:graphic>
          <a:graphicData uri="http://schemas.openxmlformats.org/drawingml/2006/table">
            <a:tbl>
              <a:tblPr>
                <a:tableStyleId>{5C22544A-7EE6-4342-B048-85BDC9FD1C3A}</a:tableStyleId>
              </a:tblPr>
              <a:tblGrid>
                <a:gridCol w="1746707">
                  <a:extLst>
                    <a:ext uri="{9D8B030D-6E8A-4147-A177-3AD203B41FA5}">
                      <a16:colId xmlns:a16="http://schemas.microsoft.com/office/drawing/2014/main" val="20000"/>
                    </a:ext>
                  </a:extLst>
                </a:gridCol>
                <a:gridCol w="1440113">
                  <a:extLst>
                    <a:ext uri="{9D8B030D-6E8A-4147-A177-3AD203B41FA5}">
                      <a16:colId xmlns:a16="http://schemas.microsoft.com/office/drawing/2014/main" val="20001"/>
                    </a:ext>
                  </a:extLst>
                </a:gridCol>
                <a:gridCol w="1317351">
                  <a:extLst>
                    <a:ext uri="{9D8B030D-6E8A-4147-A177-3AD203B41FA5}">
                      <a16:colId xmlns:a16="http://schemas.microsoft.com/office/drawing/2014/main" val="20002"/>
                    </a:ext>
                  </a:extLst>
                </a:gridCol>
                <a:gridCol w="1500560">
                  <a:extLst>
                    <a:ext uri="{9D8B030D-6E8A-4147-A177-3AD203B41FA5}">
                      <a16:colId xmlns:a16="http://schemas.microsoft.com/office/drawing/2014/main" val="20003"/>
                    </a:ext>
                  </a:extLst>
                </a:gridCol>
              </a:tblGrid>
              <a:tr h="246848">
                <a:tc rowSpan="2">
                  <a:txBody>
                    <a:bodyPr/>
                    <a:lstStyle/>
                    <a:p>
                      <a:pPr algn="ctr">
                        <a:spcAft>
                          <a:spcPts val="0"/>
                        </a:spcAft>
                      </a:pPr>
                      <a:r>
                        <a:rPr lang="it-IT" sz="1000" kern="50" dirty="0">
                          <a:effectLst/>
                        </a:rPr>
                        <a:t>Farmaco</a:t>
                      </a:r>
                      <a:endParaRPr lang="it-IT" sz="1000" kern="50" dirty="0">
                        <a:effectLst/>
                        <a:latin typeface="Times New Roman"/>
                        <a:ea typeface="SimSun"/>
                        <a:cs typeface="Lucida Sans"/>
                      </a:endParaRPr>
                    </a:p>
                  </a:txBody>
                  <a:tcPr marL="28931" marR="28931" marT="28936" marB="28936" anchor="ctr"/>
                </a:tc>
                <a:tc gridSpan="2">
                  <a:txBody>
                    <a:bodyPr/>
                    <a:lstStyle/>
                    <a:p>
                      <a:pPr algn="ctr">
                        <a:spcAft>
                          <a:spcPts val="0"/>
                        </a:spcAft>
                      </a:pPr>
                      <a:r>
                        <a:rPr lang="it-IT" sz="1000" kern="50" dirty="0">
                          <a:effectLst/>
                        </a:rPr>
                        <a:t>Calo ponderale (kg)</a:t>
                      </a:r>
                      <a:endParaRPr lang="it-IT" sz="1000" kern="50" dirty="0">
                        <a:effectLst/>
                        <a:latin typeface="Times New Roman"/>
                        <a:ea typeface="SimSun"/>
                        <a:cs typeface="Lucida Sans"/>
                      </a:endParaRPr>
                    </a:p>
                  </a:txBody>
                  <a:tcPr marL="28931" marR="28931" marT="28936" marB="28936"/>
                </a:tc>
                <a:tc hMerge="1">
                  <a:txBody>
                    <a:bodyPr/>
                    <a:lstStyle/>
                    <a:p>
                      <a:endParaRPr lang="it-IT"/>
                    </a:p>
                  </a:txBody>
                  <a:tcPr/>
                </a:tc>
                <a:tc rowSpan="2">
                  <a:txBody>
                    <a:bodyPr/>
                    <a:lstStyle/>
                    <a:p>
                      <a:pPr algn="ctr">
                        <a:spcAft>
                          <a:spcPts val="0"/>
                        </a:spcAft>
                      </a:pPr>
                      <a:r>
                        <a:rPr lang="it-IT" sz="1000" kern="50">
                          <a:effectLst/>
                        </a:rPr>
                        <a:t>Differenza</a:t>
                      </a:r>
                    </a:p>
                    <a:p>
                      <a:pPr algn="ctr">
                        <a:spcAft>
                          <a:spcPts val="0"/>
                        </a:spcAft>
                      </a:pPr>
                      <a:r>
                        <a:rPr lang="it-IT" sz="1000" kern="50">
                          <a:effectLst/>
                        </a:rPr>
                        <a:t>(kg)</a:t>
                      </a:r>
                      <a:endParaRPr lang="it-IT" sz="1000" kern="50">
                        <a:effectLst/>
                        <a:latin typeface="Times New Roman"/>
                        <a:ea typeface="SimSun"/>
                        <a:cs typeface="Lucida Sans"/>
                      </a:endParaRPr>
                    </a:p>
                  </a:txBody>
                  <a:tcPr marL="28931" marR="28931" marT="28936" marB="28936" anchor="ctr"/>
                </a:tc>
                <a:extLst>
                  <a:ext uri="{0D108BD9-81ED-4DB2-BD59-A6C34878D82A}">
                    <a16:rowId xmlns:a16="http://schemas.microsoft.com/office/drawing/2014/main" val="10000"/>
                  </a:ext>
                </a:extLst>
              </a:tr>
              <a:tr h="246848">
                <a:tc vMerge="1">
                  <a:txBody>
                    <a:bodyPr/>
                    <a:lstStyle/>
                    <a:p>
                      <a:endParaRPr lang="it-IT"/>
                    </a:p>
                  </a:txBody>
                  <a:tcPr/>
                </a:tc>
                <a:tc>
                  <a:txBody>
                    <a:bodyPr/>
                    <a:lstStyle/>
                    <a:p>
                      <a:pPr algn="ctr">
                        <a:spcAft>
                          <a:spcPts val="0"/>
                        </a:spcAft>
                      </a:pPr>
                      <a:r>
                        <a:rPr lang="it-IT" sz="1000" kern="50">
                          <a:effectLst/>
                        </a:rPr>
                        <a:t>Farmaco</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Placebo</a:t>
                      </a:r>
                      <a:endParaRPr lang="it-IT" sz="1000" kern="50">
                        <a:effectLst/>
                        <a:latin typeface="Times New Roman"/>
                        <a:ea typeface="SimSun"/>
                        <a:cs typeface="Lucida Sans"/>
                      </a:endParaRPr>
                    </a:p>
                  </a:txBody>
                  <a:tcPr marL="28931" marR="28931" marT="28936" marB="28936"/>
                </a:tc>
                <a:tc vMerge="1">
                  <a:txBody>
                    <a:bodyPr/>
                    <a:lstStyle/>
                    <a:p>
                      <a:endParaRPr lang="it-IT"/>
                    </a:p>
                  </a:txBody>
                  <a:tcPr/>
                </a:tc>
                <a:extLst>
                  <a:ext uri="{0D108BD9-81ED-4DB2-BD59-A6C34878D82A}">
                    <a16:rowId xmlns:a16="http://schemas.microsoft.com/office/drawing/2014/main" val="10001"/>
                  </a:ext>
                </a:extLst>
              </a:tr>
              <a:tr h="246848">
                <a:tc>
                  <a:txBody>
                    <a:bodyPr/>
                    <a:lstStyle/>
                    <a:p>
                      <a:pPr algn="ctr">
                        <a:spcAft>
                          <a:spcPts val="0"/>
                        </a:spcAft>
                      </a:pPr>
                      <a:r>
                        <a:rPr lang="it-IT" sz="1000" kern="50" dirty="0">
                          <a:effectLst/>
                        </a:rPr>
                        <a:t>Fentermina</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tc>
                  <a:txBody>
                    <a:bodyPr/>
                    <a:lstStyle/>
                    <a:p>
                      <a:pPr algn="ctr">
                        <a:spcAft>
                          <a:spcPts val="0"/>
                        </a:spcAft>
                      </a:pPr>
                      <a:r>
                        <a:rPr lang="it-IT" sz="1000" kern="50" dirty="0">
                          <a:effectLst/>
                        </a:rPr>
                        <a:t>6,8</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tc>
                  <a:txBody>
                    <a:bodyPr/>
                    <a:lstStyle/>
                    <a:p>
                      <a:pPr algn="ctr">
                        <a:spcAft>
                          <a:spcPts val="0"/>
                        </a:spcAft>
                      </a:pPr>
                      <a:r>
                        <a:rPr lang="it-IT" sz="1000" kern="50" dirty="0">
                          <a:effectLst/>
                        </a:rPr>
                        <a:t>2,8</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tc>
                  <a:txBody>
                    <a:bodyPr/>
                    <a:lstStyle/>
                    <a:p>
                      <a:pPr algn="ctr">
                        <a:spcAft>
                          <a:spcPts val="0"/>
                        </a:spcAft>
                      </a:pPr>
                      <a:r>
                        <a:rPr lang="it-IT" sz="1000" kern="50" dirty="0">
                          <a:effectLst/>
                        </a:rPr>
                        <a:t>4,0</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extLst>
                  <a:ext uri="{0D108BD9-81ED-4DB2-BD59-A6C34878D82A}">
                    <a16:rowId xmlns:a16="http://schemas.microsoft.com/office/drawing/2014/main" val="10002"/>
                  </a:ext>
                </a:extLst>
              </a:tr>
              <a:tr h="246848">
                <a:tc>
                  <a:txBody>
                    <a:bodyPr/>
                    <a:lstStyle/>
                    <a:p>
                      <a:pPr algn="ctr">
                        <a:spcAft>
                          <a:spcPts val="0"/>
                        </a:spcAft>
                      </a:pPr>
                      <a:r>
                        <a:rPr lang="it-IT" sz="1000" kern="50">
                          <a:effectLst/>
                        </a:rPr>
                        <a:t>Dietilpropione</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6,5</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3,5</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3,0</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03"/>
                  </a:ext>
                </a:extLst>
              </a:tr>
              <a:tr h="246848">
                <a:tc>
                  <a:txBody>
                    <a:bodyPr/>
                    <a:lstStyle/>
                    <a:p>
                      <a:pPr algn="ctr">
                        <a:spcAft>
                          <a:spcPts val="0"/>
                        </a:spcAft>
                      </a:pPr>
                      <a:r>
                        <a:rPr lang="it-IT" sz="1000" kern="50" dirty="0">
                          <a:effectLst/>
                        </a:rPr>
                        <a:t>Orlistat</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7,3</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5,0</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2,3</a:t>
                      </a:r>
                      <a:endParaRPr lang="it-IT" sz="1000" kern="50" dirty="0">
                        <a:effectLst/>
                        <a:latin typeface="Times New Roman"/>
                        <a:ea typeface="SimSun"/>
                        <a:cs typeface="Lucida Sans"/>
                      </a:endParaRPr>
                    </a:p>
                  </a:txBody>
                  <a:tcPr marL="28931" marR="28931" marT="28936" marB="28936">
                    <a:solidFill>
                      <a:srgbClr val="FFC000"/>
                    </a:solidFill>
                  </a:tcPr>
                </a:tc>
                <a:extLst>
                  <a:ext uri="{0D108BD9-81ED-4DB2-BD59-A6C34878D82A}">
                    <a16:rowId xmlns:a16="http://schemas.microsoft.com/office/drawing/2014/main" val="10004"/>
                  </a:ext>
                </a:extLst>
              </a:tr>
              <a:tr h="246848">
                <a:tc>
                  <a:txBody>
                    <a:bodyPr/>
                    <a:lstStyle/>
                    <a:p>
                      <a:pPr algn="ctr">
                        <a:spcAft>
                          <a:spcPts val="0"/>
                        </a:spcAft>
                      </a:pPr>
                      <a:r>
                        <a:rPr lang="it-IT" sz="1000" kern="50">
                          <a:effectLst/>
                        </a:rPr>
                        <a:t>Sibutramina</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5,3</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1,8</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3,5</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05"/>
                  </a:ext>
                </a:extLst>
              </a:tr>
              <a:tr h="246848">
                <a:tc>
                  <a:txBody>
                    <a:bodyPr/>
                    <a:lstStyle/>
                    <a:p>
                      <a:pPr algn="ctr">
                        <a:spcAft>
                          <a:spcPts val="0"/>
                        </a:spcAft>
                      </a:pPr>
                      <a:r>
                        <a:rPr lang="it-IT" sz="1000" kern="50" dirty="0">
                          <a:effectLst/>
                        </a:rPr>
                        <a:t>Fluoxetina</a:t>
                      </a:r>
                      <a:endParaRPr lang="it-IT" sz="1000" kern="50" dirty="0">
                        <a:effectLst/>
                        <a:latin typeface="Times New Roman"/>
                        <a:ea typeface="SimSun"/>
                        <a:cs typeface="Lucida Sans"/>
                      </a:endParaRPr>
                    </a:p>
                  </a:txBody>
                  <a:tcPr marL="28931" marR="28931" marT="28936" marB="28936">
                    <a:solidFill>
                      <a:schemeClr val="accent5">
                        <a:lumMod val="20000"/>
                        <a:lumOff val="80000"/>
                      </a:schemeClr>
                    </a:solidFill>
                  </a:tcPr>
                </a:tc>
                <a:tc>
                  <a:txBody>
                    <a:bodyPr/>
                    <a:lstStyle/>
                    <a:p>
                      <a:pPr algn="ctr">
                        <a:spcAft>
                          <a:spcPts val="0"/>
                        </a:spcAft>
                      </a:pPr>
                      <a:r>
                        <a:rPr lang="it-IT" sz="1000" kern="50" dirty="0">
                          <a:effectLst/>
                        </a:rPr>
                        <a:t>4,8</a:t>
                      </a:r>
                      <a:endParaRPr lang="it-IT" sz="1000" kern="50" dirty="0">
                        <a:effectLst/>
                        <a:latin typeface="Times New Roman"/>
                        <a:ea typeface="SimSun"/>
                        <a:cs typeface="Lucida Sans"/>
                      </a:endParaRPr>
                    </a:p>
                  </a:txBody>
                  <a:tcPr marL="28931" marR="28931" marT="28936" marB="28936">
                    <a:solidFill>
                      <a:schemeClr val="accent5">
                        <a:lumMod val="20000"/>
                        <a:lumOff val="80000"/>
                      </a:schemeClr>
                    </a:solidFill>
                  </a:tcPr>
                </a:tc>
                <a:tc>
                  <a:txBody>
                    <a:bodyPr/>
                    <a:lstStyle/>
                    <a:p>
                      <a:pPr algn="ctr">
                        <a:spcAft>
                          <a:spcPts val="0"/>
                        </a:spcAft>
                      </a:pPr>
                      <a:r>
                        <a:rPr lang="it-IT" sz="1000" kern="50" dirty="0">
                          <a:effectLst/>
                        </a:rPr>
                        <a:t>2,4</a:t>
                      </a:r>
                      <a:endParaRPr lang="it-IT" sz="1000" kern="50" dirty="0">
                        <a:effectLst/>
                        <a:latin typeface="Times New Roman"/>
                        <a:ea typeface="SimSun"/>
                        <a:cs typeface="Lucida Sans"/>
                      </a:endParaRPr>
                    </a:p>
                  </a:txBody>
                  <a:tcPr marL="28931" marR="28931" marT="28936" marB="28936">
                    <a:solidFill>
                      <a:schemeClr val="accent5">
                        <a:lumMod val="20000"/>
                        <a:lumOff val="80000"/>
                      </a:schemeClr>
                    </a:solidFill>
                  </a:tcPr>
                </a:tc>
                <a:tc>
                  <a:txBody>
                    <a:bodyPr/>
                    <a:lstStyle/>
                    <a:p>
                      <a:pPr algn="ctr">
                        <a:spcAft>
                          <a:spcPts val="0"/>
                        </a:spcAft>
                      </a:pPr>
                      <a:r>
                        <a:rPr lang="it-IT" sz="1000" kern="50" dirty="0">
                          <a:effectLst/>
                        </a:rPr>
                        <a:t>2,4</a:t>
                      </a:r>
                      <a:endParaRPr lang="it-IT" sz="1000" kern="50" dirty="0">
                        <a:effectLst/>
                        <a:latin typeface="Times New Roman"/>
                        <a:ea typeface="SimSun"/>
                        <a:cs typeface="Lucida Sans"/>
                      </a:endParaRPr>
                    </a:p>
                  </a:txBody>
                  <a:tcPr marL="28931" marR="28931" marT="28936" marB="28936">
                    <a:solidFill>
                      <a:schemeClr val="accent5">
                        <a:lumMod val="20000"/>
                        <a:lumOff val="80000"/>
                      </a:schemeClr>
                    </a:solidFill>
                  </a:tcPr>
                </a:tc>
                <a:extLst>
                  <a:ext uri="{0D108BD9-81ED-4DB2-BD59-A6C34878D82A}">
                    <a16:rowId xmlns:a16="http://schemas.microsoft.com/office/drawing/2014/main" val="10006"/>
                  </a:ext>
                </a:extLst>
              </a:tr>
              <a:tr h="246848">
                <a:tc>
                  <a:txBody>
                    <a:bodyPr/>
                    <a:lstStyle/>
                    <a:p>
                      <a:pPr algn="ctr">
                        <a:spcAft>
                          <a:spcPts val="0"/>
                        </a:spcAft>
                      </a:pPr>
                      <a:r>
                        <a:rPr lang="it-IT" sz="1000" kern="50" dirty="0">
                          <a:effectLst/>
                        </a:rPr>
                        <a:t>Topiramato</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tc>
                  <a:txBody>
                    <a:bodyPr/>
                    <a:lstStyle/>
                    <a:p>
                      <a:pPr algn="ctr">
                        <a:spcAft>
                          <a:spcPts val="0"/>
                        </a:spcAft>
                      </a:pPr>
                      <a:r>
                        <a:rPr lang="it-IT" sz="1000" kern="50" dirty="0">
                          <a:effectLst/>
                        </a:rPr>
                        <a:t>4,5</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tc>
                  <a:txBody>
                    <a:bodyPr/>
                    <a:lstStyle/>
                    <a:p>
                      <a:pPr algn="ctr">
                        <a:spcAft>
                          <a:spcPts val="0"/>
                        </a:spcAft>
                      </a:pPr>
                      <a:r>
                        <a:rPr lang="it-IT" sz="1000" kern="50" dirty="0">
                          <a:effectLst/>
                        </a:rPr>
                        <a:t>1,7</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tc>
                  <a:txBody>
                    <a:bodyPr/>
                    <a:lstStyle/>
                    <a:p>
                      <a:pPr algn="ctr">
                        <a:spcAft>
                          <a:spcPts val="0"/>
                        </a:spcAft>
                      </a:pPr>
                      <a:r>
                        <a:rPr lang="it-IT" sz="1000" kern="50" dirty="0">
                          <a:effectLst/>
                        </a:rPr>
                        <a:t>2,8</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extLst>
                  <a:ext uri="{0D108BD9-81ED-4DB2-BD59-A6C34878D82A}">
                    <a16:rowId xmlns:a16="http://schemas.microsoft.com/office/drawing/2014/main" val="10007"/>
                  </a:ext>
                </a:extLst>
              </a:tr>
              <a:tr h="257094">
                <a:tc>
                  <a:txBody>
                    <a:bodyPr/>
                    <a:lstStyle/>
                    <a:p>
                      <a:pPr algn="ctr">
                        <a:spcAft>
                          <a:spcPts val="0"/>
                        </a:spcAft>
                      </a:pPr>
                      <a:r>
                        <a:rPr lang="it-IT" sz="1000" kern="50">
                          <a:effectLst/>
                        </a:rPr>
                        <a:t>Bupropione</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6,0</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dirty="0">
                          <a:effectLst/>
                        </a:rPr>
                        <a:t>2,8</a:t>
                      </a:r>
                      <a:endParaRPr lang="it-IT" sz="1000" kern="50" dirty="0">
                        <a:effectLst/>
                        <a:latin typeface="Times New Roman"/>
                        <a:ea typeface="SimSun"/>
                        <a:cs typeface="Lucida Sans"/>
                      </a:endParaRPr>
                    </a:p>
                  </a:txBody>
                  <a:tcPr marL="28931" marR="28931" marT="28936" marB="28936"/>
                </a:tc>
                <a:tc>
                  <a:txBody>
                    <a:bodyPr/>
                    <a:lstStyle/>
                    <a:p>
                      <a:pPr algn="ctr">
                        <a:spcAft>
                          <a:spcPts val="0"/>
                        </a:spcAft>
                      </a:pPr>
                      <a:r>
                        <a:rPr lang="it-IT" sz="1000" kern="50" dirty="0">
                          <a:effectLst/>
                        </a:rPr>
                        <a:t>3,2</a:t>
                      </a:r>
                      <a:endParaRPr lang="it-IT" sz="1000" kern="50" dirty="0">
                        <a:effectLst/>
                        <a:latin typeface="Times New Roman"/>
                        <a:ea typeface="SimSun"/>
                        <a:cs typeface="Lucida Sans"/>
                      </a:endParaRPr>
                    </a:p>
                  </a:txBody>
                  <a:tcPr marL="28931" marR="28931" marT="28936" marB="28936"/>
                </a:tc>
                <a:extLst>
                  <a:ext uri="{0D108BD9-81ED-4DB2-BD59-A6C34878D82A}">
                    <a16:rowId xmlns:a16="http://schemas.microsoft.com/office/drawing/2014/main" val="10008"/>
                  </a:ext>
                </a:extLst>
              </a:tr>
              <a:tr h="246848">
                <a:tc>
                  <a:txBody>
                    <a:bodyPr/>
                    <a:lstStyle/>
                    <a:p>
                      <a:pPr algn="ctr">
                        <a:spcAft>
                          <a:spcPts val="0"/>
                        </a:spcAft>
                      </a:pPr>
                      <a:r>
                        <a:rPr lang="it-IT" sz="1000" kern="50" dirty="0">
                          <a:effectLst/>
                        </a:rPr>
                        <a:t>Metformina</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tc>
                  <a:txBody>
                    <a:bodyPr/>
                    <a:lstStyle/>
                    <a:p>
                      <a:pPr algn="ctr">
                        <a:spcAft>
                          <a:spcPts val="0"/>
                        </a:spcAft>
                      </a:pPr>
                      <a:r>
                        <a:rPr lang="it-IT" sz="1000" kern="50" dirty="0">
                          <a:effectLst/>
                        </a:rPr>
                        <a:t>2,5</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tc>
                  <a:txBody>
                    <a:bodyPr/>
                    <a:lstStyle/>
                    <a:p>
                      <a:pPr algn="ctr">
                        <a:spcAft>
                          <a:spcPts val="0"/>
                        </a:spcAft>
                      </a:pPr>
                      <a:r>
                        <a:rPr lang="it-IT" sz="1000" kern="50" dirty="0">
                          <a:effectLst/>
                        </a:rPr>
                        <a:t>0,5</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tc>
                  <a:txBody>
                    <a:bodyPr/>
                    <a:lstStyle/>
                    <a:p>
                      <a:pPr algn="ctr">
                        <a:spcAft>
                          <a:spcPts val="0"/>
                        </a:spcAft>
                      </a:pPr>
                      <a:r>
                        <a:rPr lang="it-IT" sz="1000" kern="50" dirty="0">
                          <a:effectLst/>
                        </a:rPr>
                        <a:t>2,0</a:t>
                      </a:r>
                      <a:endParaRPr lang="it-IT" sz="1000" kern="50" dirty="0">
                        <a:effectLst/>
                        <a:latin typeface="Times New Roman"/>
                        <a:ea typeface="SimSun"/>
                        <a:cs typeface="Lucida Sans"/>
                      </a:endParaRPr>
                    </a:p>
                  </a:txBody>
                  <a:tcPr marL="28931" marR="28931" marT="28936" marB="28936">
                    <a:solidFill>
                      <a:schemeClr val="accent5">
                        <a:lumMod val="40000"/>
                        <a:lumOff val="60000"/>
                      </a:schemeClr>
                    </a:solidFill>
                  </a:tcPr>
                </a:tc>
                <a:extLst>
                  <a:ext uri="{0D108BD9-81ED-4DB2-BD59-A6C34878D82A}">
                    <a16:rowId xmlns:a16="http://schemas.microsoft.com/office/drawing/2014/main" val="10009"/>
                  </a:ext>
                </a:extLst>
              </a:tr>
              <a:tr h="246848">
                <a:tc>
                  <a:txBody>
                    <a:bodyPr/>
                    <a:lstStyle/>
                    <a:p>
                      <a:pPr algn="ctr">
                        <a:spcAft>
                          <a:spcPts val="0"/>
                        </a:spcAft>
                      </a:pPr>
                      <a:r>
                        <a:rPr lang="it-IT" sz="1000" kern="50">
                          <a:effectLst/>
                        </a:rPr>
                        <a:t>Tesofensina</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dirty="0">
                          <a:effectLst/>
                        </a:rPr>
                        <a:t>12,6</a:t>
                      </a:r>
                      <a:endParaRPr lang="it-IT" sz="1000" kern="50" dirty="0">
                        <a:effectLst/>
                        <a:latin typeface="Times New Roman"/>
                        <a:ea typeface="SimSun"/>
                        <a:cs typeface="Lucida Sans"/>
                      </a:endParaRPr>
                    </a:p>
                  </a:txBody>
                  <a:tcPr marL="28931" marR="28931" marT="28936" marB="28936"/>
                </a:tc>
                <a:tc>
                  <a:txBody>
                    <a:bodyPr/>
                    <a:lstStyle/>
                    <a:p>
                      <a:pPr algn="ctr">
                        <a:spcAft>
                          <a:spcPts val="0"/>
                        </a:spcAft>
                      </a:pPr>
                      <a:r>
                        <a:rPr lang="it-IT" sz="1000" kern="50" dirty="0">
                          <a:effectLst/>
                        </a:rPr>
                        <a:t>2,0</a:t>
                      </a:r>
                      <a:endParaRPr lang="it-IT" sz="1000" kern="50" dirty="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10,6</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10"/>
                  </a:ext>
                </a:extLst>
              </a:tr>
              <a:tr h="246848">
                <a:tc>
                  <a:txBody>
                    <a:bodyPr/>
                    <a:lstStyle/>
                    <a:p>
                      <a:pPr algn="ctr">
                        <a:spcAft>
                          <a:spcPts val="0"/>
                        </a:spcAft>
                      </a:pPr>
                      <a:r>
                        <a:rPr lang="it-IT" sz="1000" kern="50">
                          <a:effectLst/>
                        </a:rPr>
                        <a:t>Lorcaserina</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5,9</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2,2</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3,7</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11"/>
                  </a:ext>
                </a:extLst>
              </a:tr>
              <a:tr h="246848">
                <a:tc>
                  <a:txBody>
                    <a:bodyPr/>
                    <a:lstStyle/>
                    <a:p>
                      <a:pPr algn="ctr">
                        <a:spcAft>
                          <a:spcPts val="0"/>
                        </a:spcAft>
                      </a:pPr>
                      <a:r>
                        <a:rPr lang="it-IT" sz="1000" kern="50" dirty="0" err="1">
                          <a:effectLst/>
                        </a:rPr>
                        <a:t>Liraglutide</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7,2</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2,8</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4,4</a:t>
                      </a:r>
                      <a:endParaRPr lang="it-IT" sz="1000" kern="50" dirty="0">
                        <a:effectLst/>
                        <a:latin typeface="Times New Roman"/>
                        <a:ea typeface="SimSun"/>
                        <a:cs typeface="Lucida Sans"/>
                      </a:endParaRPr>
                    </a:p>
                  </a:txBody>
                  <a:tcPr marL="28931" marR="28931" marT="28936" marB="28936">
                    <a:solidFill>
                      <a:srgbClr val="FFC000"/>
                    </a:solidFill>
                  </a:tcPr>
                </a:tc>
                <a:extLst>
                  <a:ext uri="{0D108BD9-81ED-4DB2-BD59-A6C34878D82A}">
                    <a16:rowId xmlns:a16="http://schemas.microsoft.com/office/drawing/2014/main" val="10012"/>
                  </a:ext>
                </a:extLst>
              </a:tr>
              <a:tr h="246848">
                <a:tc>
                  <a:txBody>
                    <a:bodyPr/>
                    <a:lstStyle/>
                    <a:p>
                      <a:pPr algn="ctr">
                        <a:spcAft>
                          <a:spcPts val="0"/>
                        </a:spcAft>
                      </a:pPr>
                      <a:r>
                        <a:rPr lang="it-IT" sz="1000" kern="50">
                          <a:effectLst/>
                        </a:rPr>
                        <a:t>Pramlintide</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6,8</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0,8</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6,0</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13"/>
                  </a:ext>
                </a:extLst>
              </a:tr>
              <a:tr h="425758">
                <a:tc>
                  <a:txBody>
                    <a:bodyPr/>
                    <a:lstStyle/>
                    <a:p>
                      <a:pPr algn="ctr">
                        <a:spcAft>
                          <a:spcPts val="0"/>
                        </a:spcAft>
                      </a:pPr>
                      <a:r>
                        <a:rPr lang="it-IT" sz="1000" kern="50">
                          <a:effectLst/>
                        </a:rPr>
                        <a:t>Fentermina/fenfluramina</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16,0</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5,0</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11,0</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14"/>
                  </a:ext>
                </a:extLst>
              </a:tr>
              <a:tr h="246848">
                <a:tc>
                  <a:txBody>
                    <a:bodyPr/>
                    <a:lstStyle/>
                    <a:p>
                      <a:pPr algn="ctr">
                        <a:spcAft>
                          <a:spcPts val="0"/>
                        </a:spcAft>
                      </a:pPr>
                      <a:r>
                        <a:rPr lang="it-IT" sz="1000" kern="50">
                          <a:effectLst/>
                        </a:rPr>
                        <a:t>Efedrina/caffeina</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17,5</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13,6</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3,9</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15"/>
                  </a:ext>
                </a:extLst>
              </a:tr>
              <a:tr h="425758">
                <a:tc>
                  <a:txBody>
                    <a:bodyPr/>
                    <a:lstStyle/>
                    <a:p>
                      <a:pPr algn="ctr">
                        <a:spcAft>
                          <a:spcPts val="0"/>
                        </a:spcAft>
                      </a:pPr>
                      <a:r>
                        <a:rPr lang="it-IT" sz="1000" kern="50" dirty="0">
                          <a:effectLst/>
                        </a:rPr>
                        <a:t>Fentermina/</a:t>
                      </a:r>
                      <a:r>
                        <a:rPr lang="it-IT" sz="1000" kern="50" dirty="0" err="1">
                          <a:effectLst/>
                        </a:rPr>
                        <a:t>pramlintide</a:t>
                      </a:r>
                      <a:endParaRPr lang="it-IT" sz="1000" kern="50" dirty="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11,3</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2,1</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9,2</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16"/>
                  </a:ext>
                </a:extLst>
              </a:tr>
              <a:tr h="425758">
                <a:tc>
                  <a:txBody>
                    <a:bodyPr/>
                    <a:lstStyle/>
                    <a:p>
                      <a:pPr algn="ctr">
                        <a:spcAft>
                          <a:spcPts val="0"/>
                        </a:spcAft>
                      </a:pPr>
                      <a:r>
                        <a:rPr lang="it-IT" sz="1000" kern="50">
                          <a:effectLst/>
                        </a:rPr>
                        <a:t>Sibutramina/pramlintide</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11,2</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2,1</a:t>
                      </a:r>
                      <a:endParaRPr lang="it-IT" sz="1000" kern="50">
                        <a:effectLst/>
                        <a:latin typeface="Times New Roman"/>
                        <a:ea typeface="SimSun"/>
                        <a:cs typeface="Lucida Sans"/>
                      </a:endParaRPr>
                    </a:p>
                  </a:txBody>
                  <a:tcPr marL="28931" marR="28931" marT="28936" marB="28936"/>
                </a:tc>
                <a:tc>
                  <a:txBody>
                    <a:bodyPr/>
                    <a:lstStyle/>
                    <a:p>
                      <a:pPr algn="ctr">
                        <a:spcAft>
                          <a:spcPts val="0"/>
                        </a:spcAft>
                      </a:pPr>
                      <a:r>
                        <a:rPr lang="it-IT" sz="1000" kern="50">
                          <a:effectLst/>
                        </a:rPr>
                        <a:t>9,1</a:t>
                      </a:r>
                      <a:endParaRPr lang="it-IT" sz="1000" kern="50">
                        <a:effectLst/>
                        <a:latin typeface="Times New Roman"/>
                        <a:ea typeface="SimSun"/>
                        <a:cs typeface="Lucida Sans"/>
                      </a:endParaRPr>
                    </a:p>
                  </a:txBody>
                  <a:tcPr marL="28931" marR="28931" marT="28936" marB="28936"/>
                </a:tc>
                <a:extLst>
                  <a:ext uri="{0D108BD9-81ED-4DB2-BD59-A6C34878D82A}">
                    <a16:rowId xmlns:a16="http://schemas.microsoft.com/office/drawing/2014/main" val="10017"/>
                  </a:ext>
                </a:extLst>
              </a:tr>
              <a:tr h="275719">
                <a:tc>
                  <a:txBody>
                    <a:bodyPr/>
                    <a:lstStyle/>
                    <a:p>
                      <a:pPr algn="ctr">
                        <a:spcAft>
                          <a:spcPts val="0"/>
                        </a:spcAft>
                      </a:pPr>
                      <a:r>
                        <a:rPr lang="it-IT" sz="1000" kern="50" dirty="0">
                          <a:effectLst/>
                        </a:rPr>
                        <a:t>Bupropione/naltrexone</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6,3</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1,3</a:t>
                      </a:r>
                      <a:endParaRPr lang="it-IT" sz="1000" kern="50" dirty="0">
                        <a:effectLst/>
                        <a:latin typeface="Times New Roman"/>
                        <a:ea typeface="SimSun"/>
                        <a:cs typeface="Lucida Sans"/>
                      </a:endParaRPr>
                    </a:p>
                  </a:txBody>
                  <a:tcPr marL="28931" marR="28931" marT="28936" marB="28936">
                    <a:solidFill>
                      <a:srgbClr val="FFC000"/>
                    </a:solidFill>
                  </a:tcPr>
                </a:tc>
                <a:tc>
                  <a:txBody>
                    <a:bodyPr/>
                    <a:lstStyle/>
                    <a:p>
                      <a:pPr algn="ctr">
                        <a:spcAft>
                          <a:spcPts val="0"/>
                        </a:spcAft>
                      </a:pPr>
                      <a:r>
                        <a:rPr lang="it-IT" sz="1000" kern="50" dirty="0">
                          <a:effectLst/>
                        </a:rPr>
                        <a:t>5,0</a:t>
                      </a:r>
                      <a:endParaRPr lang="it-IT" sz="1000" kern="50" dirty="0">
                        <a:effectLst/>
                        <a:latin typeface="Times New Roman"/>
                        <a:ea typeface="SimSun"/>
                        <a:cs typeface="Lucida Sans"/>
                      </a:endParaRPr>
                    </a:p>
                  </a:txBody>
                  <a:tcPr marL="28931" marR="28931" marT="28936" marB="28936">
                    <a:solidFill>
                      <a:srgbClr val="FFC000"/>
                    </a:solidFill>
                  </a:tcPr>
                </a:tc>
                <a:extLst>
                  <a:ext uri="{0D108BD9-81ED-4DB2-BD59-A6C34878D82A}">
                    <a16:rowId xmlns:a16="http://schemas.microsoft.com/office/drawing/2014/main" val="10018"/>
                  </a:ext>
                </a:extLst>
              </a:tr>
              <a:tr h="287985">
                <a:tc>
                  <a:txBody>
                    <a:bodyPr/>
                    <a:lstStyle/>
                    <a:p>
                      <a:pPr algn="ctr">
                        <a:spcAft>
                          <a:spcPts val="0"/>
                        </a:spcAft>
                      </a:pPr>
                      <a:r>
                        <a:rPr lang="it-IT" sz="1000" kern="50" dirty="0">
                          <a:effectLst/>
                        </a:rPr>
                        <a:t>Fentermina/topiramato</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tc>
                  <a:txBody>
                    <a:bodyPr/>
                    <a:lstStyle/>
                    <a:p>
                      <a:pPr algn="ctr">
                        <a:spcAft>
                          <a:spcPts val="0"/>
                        </a:spcAft>
                      </a:pPr>
                      <a:r>
                        <a:rPr lang="it-IT" sz="1000" kern="50" dirty="0">
                          <a:effectLst/>
                        </a:rPr>
                        <a:t>11,4</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tc>
                  <a:txBody>
                    <a:bodyPr/>
                    <a:lstStyle/>
                    <a:p>
                      <a:pPr algn="ctr">
                        <a:spcAft>
                          <a:spcPts val="0"/>
                        </a:spcAft>
                      </a:pPr>
                      <a:r>
                        <a:rPr lang="it-IT" sz="1000" kern="50" dirty="0">
                          <a:effectLst/>
                        </a:rPr>
                        <a:t>1,8</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tc>
                  <a:txBody>
                    <a:bodyPr/>
                    <a:lstStyle/>
                    <a:p>
                      <a:pPr algn="ctr">
                        <a:spcAft>
                          <a:spcPts val="0"/>
                        </a:spcAft>
                      </a:pPr>
                      <a:r>
                        <a:rPr lang="it-IT" sz="1000" kern="50" dirty="0">
                          <a:effectLst/>
                        </a:rPr>
                        <a:t>9,6</a:t>
                      </a:r>
                      <a:endParaRPr lang="it-IT" sz="1000" kern="50" dirty="0">
                        <a:effectLst/>
                        <a:latin typeface="Times New Roman"/>
                        <a:ea typeface="SimSun"/>
                        <a:cs typeface="Lucida Sans"/>
                      </a:endParaRPr>
                    </a:p>
                  </a:txBody>
                  <a:tcPr marL="28931" marR="28931" marT="28936" marB="28936">
                    <a:solidFill>
                      <a:schemeClr val="accent1">
                        <a:lumMod val="60000"/>
                        <a:lumOff val="40000"/>
                      </a:schemeClr>
                    </a:solidFill>
                  </a:tcPr>
                </a:tc>
                <a:extLst>
                  <a:ext uri="{0D108BD9-81ED-4DB2-BD59-A6C34878D82A}">
                    <a16:rowId xmlns:a16="http://schemas.microsoft.com/office/drawing/2014/main" val="10019"/>
                  </a:ext>
                </a:extLst>
              </a:tr>
            </a:tbl>
          </a:graphicData>
        </a:graphic>
      </p:graphicFrame>
      <p:sp>
        <p:nvSpPr>
          <p:cNvPr id="9323" name="CasellaDiTesto 4">
            <a:extLst>
              <a:ext uri="{FF2B5EF4-FFF2-40B4-BE49-F238E27FC236}">
                <a16:creationId xmlns:a16="http://schemas.microsoft.com/office/drawing/2014/main" id="{318F3C5F-CA73-F2ED-67F8-8A7A4501DC1C}"/>
              </a:ext>
            </a:extLst>
          </p:cNvPr>
          <p:cNvSpPr txBox="1">
            <a:spLocks noChangeArrowheads="1"/>
          </p:cNvSpPr>
          <p:nvPr/>
        </p:nvSpPr>
        <p:spPr bwMode="auto">
          <a:xfrm>
            <a:off x="2521592" y="231604"/>
            <a:ext cx="7148816" cy="50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anose="02020603050405020304" pitchFamily="18" charset="0"/>
              <a:buNone/>
              <a:tabLst/>
              <a:defRPr/>
            </a:pPr>
            <a:r>
              <a:rPr kumimoji="0" lang="it-IT" altLang="it-IT" sz="2800" b="1"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rPr>
              <a:t>Tutte le terapie prima dei GLP1 agonisti di </a:t>
            </a:r>
            <a:r>
              <a:rPr kumimoji="0" lang="it-IT" altLang="it-IT" sz="2800" b="1" i="0" u="none" strike="noStrike" kern="1200" cap="none" spc="0" normalizeH="0" baseline="0" noProof="0" dirty="0">
                <a:ln>
                  <a:noFill/>
                </a:ln>
                <a:solidFill>
                  <a:srgbClr val="A288C0"/>
                </a:solidFill>
                <a:effectLst/>
                <a:uLnTx/>
                <a:uFillTx/>
                <a:latin typeface="Calibri" panose="020F0502020204030204"/>
                <a:ea typeface="+mn-ea"/>
                <a:cs typeface="+mn-cs"/>
              </a:rPr>
              <a:t>II</a:t>
            </a:r>
            <a:r>
              <a:rPr kumimoji="0" lang="it-IT" altLang="it-IT" sz="2800" b="1"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rPr>
              <a:t> generazione</a:t>
            </a:r>
          </a:p>
        </p:txBody>
      </p:sp>
      <p:sp>
        <p:nvSpPr>
          <p:cNvPr id="6" name="CasellaDiTesto 5">
            <a:extLst>
              <a:ext uri="{FF2B5EF4-FFF2-40B4-BE49-F238E27FC236}">
                <a16:creationId xmlns:a16="http://schemas.microsoft.com/office/drawing/2014/main" id="{4BA00891-2436-FD8B-9869-B0157345A9A8}"/>
              </a:ext>
            </a:extLst>
          </p:cNvPr>
          <p:cNvSpPr txBox="1"/>
          <p:nvPr/>
        </p:nvSpPr>
        <p:spPr>
          <a:xfrm>
            <a:off x="11068294" y="5670486"/>
            <a:ext cx="692818" cy="261610"/>
          </a:xfrm>
          <a:prstGeom prst="rect">
            <a:avLst/>
          </a:prstGeom>
          <a:solidFill>
            <a:schemeClr val="accent1">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ea typeface="+mn-ea"/>
                <a:cs typeface="+mn-cs"/>
              </a:rPr>
              <a:t>Solo FDA</a:t>
            </a:r>
          </a:p>
        </p:txBody>
      </p:sp>
      <p:sp>
        <p:nvSpPr>
          <p:cNvPr id="9326" name="CasellaDiTesto 6">
            <a:extLst>
              <a:ext uri="{FF2B5EF4-FFF2-40B4-BE49-F238E27FC236}">
                <a16:creationId xmlns:a16="http://schemas.microsoft.com/office/drawing/2014/main" id="{D9822296-88AB-E71F-6E46-12FC5AFE8643}"/>
              </a:ext>
            </a:extLst>
          </p:cNvPr>
          <p:cNvSpPr txBox="1">
            <a:spLocks noChangeArrowheads="1"/>
          </p:cNvSpPr>
          <p:nvPr/>
        </p:nvSpPr>
        <p:spPr bwMode="auto">
          <a:xfrm>
            <a:off x="11068294" y="6024524"/>
            <a:ext cx="896399" cy="26161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100" b="0" i="0" u="none" strike="noStrike" kern="1200" cap="none" spc="0" normalizeH="0" baseline="0" noProof="0" dirty="0">
                <a:ln>
                  <a:noFill/>
                </a:ln>
                <a:solidFill>
                  <a:prstClr val="black"/>
                </a:solidFill>
                <a:effectLst/>
                <a:uLnTx/>
                <a:uFillTx/>
                <a:ea typeface="+mn-ea"/>
                <a:cs typeface="+mn-cs"/>
              </a:rPr>
              <a:t>EMA ed FDA</a:t>
            </a:r>
          </a:p>
        </p:txBody>
      </p:sp>
      <p:sp>
        <p:nvSpPr>
          <p:cNvPr id="4" name="CasellaDiTesto 3">
            <a:extLst>
              <a:ext uri="{FF2B5EF4-FFF2-40B4-BE49-F238E27FC236}">
                <a16:creationId xmlns:a16="http://schemas.microsoft.com/office/drawing/2014/main" id="{963B3028-40A7-1495-5C70-D77B2A8797AB}"/>
              </a:ext>
            </a:extLst>
          </p:cNvPr>
          <p:cNvSpPr txBox="1"/>
          <p:nvPr/>
        </p:nvSpPr>
        <p:spPr>
          <a:xfrm>
            <a:off x="912814" y="1196975"/>
            <a:ext cx="34159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98686"/>
                </a:solidFill>
                <a:effectLst/>
                <a:uLnTx/>
                <a:uFillTx/>
                <a:ea typeface="+mn-ea"/>
                <a:cs typeface="Courier New" panose="02070309020205020404" pitchFamily="49" charset="0"/>
              </a:rPr>
              <a:t>Perché ha senso parlare di queste terapie nel 2025?</a:t>
            </a:r>
          </a:p>
        </p:txBody>
      </p:sp>
      <p:sp>
        <p:nvSpPr>
          <p:cNvPr id="7" name="CasellaDiTesto 6">
            <a:extLst>
              <a:ext uri="{FF2B5EF4-FFF2-40B4-BE49-F238E27FC236}">
                <a16:creationId xmlns:a16="http://schemas.microsoft.com/office/drawing/2014/main" id="{D632960F-1FE3-717F-678C-B9AE22F72C65}"/>
              </a:ext>
            </a:extLst>
          </p:cNvPr>
          <p:cNvSpPr txBox="1"/>
          <p:nvPr/>
        </p:nvSpPr>
        <p:spPr>
          <a:xfrm>
            <a:off x="689077" y="2184980"/>
            <a:ext cx="3493817" cy="5770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ea typeface="+mn-ea"/>
                <a:cs typeface="Courier New" panose="02070309020205020404" pitchFamily="49" charset="0"/>
              </a:rPr>
              <a:t>Anche se la perdita media di peso è inferiore rispetto ai nuovi farmaci, utilizzate bene possono mostrare una ottima efficacia in alcuni pazienti (fenotipizzazione).</a:t>
            </a:r>
          </a:p>
        </p:txBody>
      </p:sp>
      <p:sp>
        <p:nvSpPr>
          <p:cNvPr id="8" name="CasellaDiTesto 7">
            <a:extLst>
              <a:ext uri="{FF2B5EF4-FFF2-40B4-BE49-F238E27FC236}">
                <a16:creationId xmlns:a16="http://schemas.microsoft.com/office/drawing/2014/main" id="{2F5E6958-7E0C-4973-E3DF-BD94171EB91D}"/>
              </a:ext>
            </a:extLst>
          </p:cNvPr>
          <p:cNvSpPr txBox="1"/>
          <p:nvPr/>
        </p:nvSpPr>
        <p:spPr>
          <a:xfrm>
            <a:off x="689078" y="3110493"/>
            <a:ext cx="3494438" cy="5770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ea typeface="+mn-ea"/>
                <a:cs typeface="Courier New" panose="02070309020205020404" pitchFamily="49" charset="0"/>
              </a:rPr>
              <a:t>Il costo di queste terapie è decisamente inferiore rispetto alle nuove e ciò consente di trattare i pazienti che non possono permettersi i nuovi trattamenti.</a:t>
            </a:r>
          </a:p>
        </p:txBody>
      </p:sp>
      <p:sp>
        <p:nvSpPr>
          <p:cNvPr id="9" name="CasellaDiTesto 8">
            <a:extLst>
              <a:ext uri="{FF2B5EF4-FFF2-40B4-BE49-F238E27FC236}">
                <a16:creationId xmlns:a16="http://schemas.microsoft.com/office/drawing/2014/main" id="{C97DD40E-666F-E3C3-E271-0F2052E4D4FA}"/>
              </a:ext>
            </a:extLst>
          </p:cNvPr>
          <p:cNvSpPr txBox="1"/>
          <p:nvPr/>
        </p:nvSpPr>
        <p:spPr>
          <a:xfrm>
            <a:off x="689077" y="3902655"/>
            <a:ext cx="3493817" cy="4154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ea typeface="+mn-ea"/>
                <a:cs typeface="Courier New" panose="02070309020205020404" pitchFamily="49" charset="0"/>
              </a:rPr>
              <a:t>Sono in arrivo le formulazioni «generiche» dei GLP1 agonisti di prima generazione (</a:t>
            </a:r>
            <a:r>
              <a:rPr kumimoji="0" lang="it-IT" sz="1050" b="0" i="0" u="none" strike="noStrike" kern="1200" cap="none" spc="0" normalizeH="0" baseline="0" noProof="0" dirty="0" err="1">
                <a:ln>
                  <a:noFill/>
                </a:ln>
                <a:solidFill>
                  <a:prstClr val="black"/>
                </a:solidFill>
                <a:effectLst/>
                <a:uLnTx/>
                <a:uFillTx/>
                <a:ea typeface="+mn-ea"/>
                <a:cs typeface="Courier New" panose="02070309020205020404" pitchFamily="49" charset="0"/>
              </a:rPr>
              <a:t>liraglutide</a:t>
            </a:r>
            <a:r>
              <a:rPr kumimoji="0" lang="it-IT" sz="1050" b="0" i="0" u="none" strike="noStrike" kern="1200" cap="none" spc="0" normalizeH="0" baseline="0" noProof="0" dirty="0">
                <a:ln>
                  <a:noFill/>
                </a:ln>
                <a:solidFill>
                  <a:prstClr val="black"/>
                </a:solidFill>
                <a:effectLst/>
                <a:uLnTx/>
                <a:uFillTx/>
                <a:ea typeface="+mn-ea"/>
                <a:cs typeface="Courier New" panose="02070309020205020404" pitchFamily="49" charset="0"/>
              </a:rPr>
              <a:t>).</a:t>
            </a:r>
          </a:p>
        </p:txBody>
      </p:sp>
      <p:sp>
        <p:nvSpPr>
          <p:cNvPr id="10" name="CasellaDiTesto 9">
            <a:extLst>
              <a:ext uri="{FF2B5EF4-FFF2-40B4-BE49-F238E27FC236}">
                <a16:creationId xmlns:a16="http://schemas.microsoft.com/office/drawing/2014/main" id="{FD20A683-795E-C189-2D8A-C2110BC62582}"/>
              </a:ext>
            </a:extLst>
          </p:cNvPr>
          <p:cNvSpPr txBox="1"/>
          <p:nvPr/>
        </p:nvSpPr>
        <p:spPr>
          <a:xfrm>
            <a:off x="689077" y="4642430"/>
            <a:ext cx="3493817" cy="4154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ea typeface="+mn-ea"/>
                <a:cs typeface="Courier New" panose="02070309020205020404" pitchFamily="49" charset="0"/>
              </a:rPr>
              <a:t>Alcune di queste terapie potrebbero essere efficaci nei rari pazienti «non-</a:t>
            </a:r>
            <a:r>
              <a:rPr kumimoji="0" lang="it-IT" sz="1050" b="0" i="0" u="none" strike="noStrike" kern="1200" cap="none" spc="0" normalizeH="0" baseline="0" noProof="0" dirty="0" err="1">
                <a:ln>
                  <a:noFill/>
                </a:ln>
                <a:solidFill>
                  <a:prstClr val="black"/>
                </a:solidFill>
                <a:effectLst/>
                <a:uLnTx/>
                <a:uFillTx/>
                <a:ea typeface="+mn-ea"/>
                <a:cs typeface="Courier New" panose="02070309020205020404" pitchFamily="49" charset="0"/>
              </a:rPr>
              <a:t>responder</a:t>
            </a:r>
            <a:r>
              <a:rPr kumimoji="0" lang="it-IT" sz="1050" b="0" i="0" u="none" strike="noStrike" kern="1200" cap="none" spc="0" normalizeH="0" baseline="0" noProof="0" dirty="0">
                <a:ln>
                  <a:noFill/>
                </a:ln>
                <a:solidFill>
                  <a:prstClr val="black"/>
                </a:solidFill>
                <a:effectLst/>
                <a:uLnTx/>
                <a:uFillTx/>
                <a:ea typeface="+mn-ea"/>
                <a:cs typeface="Courier New" panose="02070309020205020404" pitchFamily="49" charset="0"/>
              </a:rPr>
              <a:t>» ai farmaci  più moderni.</a:t>
            </a:r>
          </a:p>
        </p:txBody>
      </p:sp>
      <p:sp>
        <p:nvSpPr>
          <p:cNvPr id="11" name="CasellaDiTesto 10">
            <a:extLst>
              <a:ext uri="{FF2B5EF4-FFF2-40B4-BE49-F238E27FC236}">
                <a16:creationId xmlns:a16="http://schemas.microsoft.com/office/drawing/2014/main" id="{DB24F698-70C1-1B93-0386-4F8FCE973C3C}"/>
              </a:ext>
            </a:extLst>
          </p:cNvPr>
          <p:cNvSpPr txBox="1"/>
          <p:nvPr/>
        </p:nvSpPr>
        <p:spPr>
          <a:xfrm>
            <a:off x="689077" y="5383793"/>
            <a:ext cx="3493817" cy="25391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prstClr val="black"/>
                </a:solidFill>
                <a:effectLst/>
                <a:uLnTx/>
                <a:uFillTx/>
                <a:ea typeface="+mn-ea"/>
                <a:cs typeface="Courier New" panose="02070309020205020404" pitchFamily="49" charset="0"/>
              </a:rPr>
              <a:t>Il profilo di sicurezza di questi farmaci è buono/ottimo.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5684FBC-6943-38C6-4990-B2C61BFB3076}"/>
              </a:ext>
            </a:extLst>
          </p:cNvPr>
          <p:cNvSpPr>
            <a:spLocks noChangeArrowheads="1"/>
          </p:cNvSpPr>
          <p:nvPr/>
        </p:nvSpPr>
        <p:spPr bwMode="auto">
          <a:xfrm>
            <a:off x="0" y="6150114"/>
            <a:ext cx="23380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Bray, G. A., &amp; Ryan, D. H. (2012). Medical therapy for the patient with obesity. </a:t>
            </a:r>
            <a:r>
              <a:rPr kumimoji="0" lang="it-IT" altLang="it-IT" sz="800" b="0" i="1" u="none" strike="noStrike" kern="1200" cap="none" spc="0" normalizeH="0" baseline="0" noProof="0">
                <a:ln>
                  <a:noFill/>
                </a:ln>
                <a:solidFill>
                  <a:prstClr val="black"/>
                </a:solidFill>
                <a:effectLst/>
                <a:uLnTx/>
                <a:uFillTx/>
                <a:latin typeface="Arial" panose="020B0604020202020204" pitchFamily="34" charset="0"/>
                <a:ea typeface="+mn-ea"/>
                <a:cs typeface="+mn-cs"/>
              </a:rPr>
              <a:t>Circulation</a:t>
            </a:r>
            <a:r>
              <a:rPr kumimoji="0" lang="it-IT" altLang="it-IT"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it-IT" altLang="it-IT" sz="800" b="0" i="1" u="none" strike="noStrike" kern="1200" cap="none" spc="0" normalizeH="0" baseline="0" noProof="0">
                <a:ln>
                  <a:noFill/>
                </a:ln>
                <a:solidFill>
                  <a:prstClr val="black"/>
                </a:solidFill>
                <a:effectLst/>
                <a:uLnTx/>
                <a:uFillTx/>
                <a:latin typeface="Arial" panose="020B0604020202020204" pitchFamily="34" charset="0"/>
                <a:ea typeface="+mn-ea"/>
                <a:cs typeface="+mn-cs"/>
              </a:rPr>
              <a:t>125</a:t>
            </a:r>
            <a:r>
              <a:rPr kumimoji="0" lang="it-IT" altLang="it-IT"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(13), 1695–1703. https://doi.org/10.1161/CIRCULATIONAHA.111.026567</a:t>
            </a:r>
          </a:p>
        </p:txBody>
      </p:sp>
      <p:sp>
        <p:nvSpPr>
          <p:cNvPr id="5" name="CasellaDiTesto 4">
            <a:extLst>
              <a:ext uri="{FF2B5EF4-FFF2-40B4-BE49-F238E27FC236}">
                <a16:creationId xmlns:a16="http://schemas.microsoft.com/office/drawing/2014/main" id="{B7ED1DBD-0294-DFAB-F8EE-1ABB0A5F5238}"/>
              </a:ext>
            </a:extLst>
          </p:cNvPr>
          <p:cNvSpPr txBox="1"/>
          <p:nvPr/>
        </p:nvSpPr>
        <p:spPr>
          <a:xfrm>
            <a:off x="3048811" y="510862"/>
            <a:ext cx="609437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Courier New" panose="02070309020205020404" pitchFamily="49" charset="0"/>
              </a:rPr>
              <a:t>Psicofarmaci e Obesità</a:t>
            </a:r>
          </a:p>
        </p:txBody>
      </p:sp>
      <p:pic>
        <p:nvPicPr>
          <p:cNvPr id="7" name="Immagine 6">
            <a:extLst>
              <a:ext uri="{FF2B5EF4-FFF2-40B4-BE49-F238E27FC236}">
                <a16:creationId xmlns:a16="http://schemas.microsoft.com/office/drawing/2014/main" id="{CA09F5A5-9978-B70D-5F21-A91FFDEA2823}"/>
              </a:ext>
            </a:extLst>
          </p:cNvPr>
          <p:cNvPicPr>
            <a:picLocks noChangeAspect="1"/>
          </p:cNvPicPr>
          <p:nvPr/>
        </p:nvPicPr>
        <p:blipFill>
          <a:blip r:embed="rId2"/>
          <a:stretch>
            <a:fillRect/>
          </a:stretch>
        </p:blipFill>
        <p:spPr>
          <a:xfrm>
            <a:off x="1690072" y="1771418"/>
            <a:ext cx="8811855" cy="3315163"/>
          </a:xfrm>
          <a:prstGeom prst="rect">
            <a:avLst/>
          </a:prstGeom>
        </p:spPr>
      </p:pic>
    </p:spTree>
    <p:extLst>
      <p:ext uri="{BB962C8B-B14F-4D97-AF65-F5344CB8AC3E}">
        <p14:creationId xmlns:p14="http://schemas.microsoft.com/office/powerpoint/2010/main" val="1487602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magine 2">
            <a:extLst>
              <a:ext uri="{FF2B5EF4-FFF2-40B4-BE49-F238E27FC236}">
                <a16:creationId xmlns:a16="http://schemas.microsoft.com/office/drawing/2014/main" id="{15FC3D6D-48C1-742A-CB28-001C6B8070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14171" cy="16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8F1F448D-AAF9-50D1-038B-674C94DCE5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00571" y="388718"/>
            <a:ext cx="2527938" cy="608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Immagine 2">
            <a:extLst>
              <a:ext uri="{FF2B5EF4-FFF2-40B4-BE49-F238E27FC236}">
                <a16:creationId xmlns:a16="http://schemas.microsoft.com/office/drawing/2014/main" id="{B6575CD9-76D8-1CC9-4B77-B0A2C14A6B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8895" y="2143193"/>
            <a:ext cx="7428533" cy="416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6F8F9"/>
        </a:solidFill>
        <a:effectLst/>
      </p:bgPr>
    </p:bg>
    <p:spTree>
      <p:nvGrpSpPr>
        <p:cNvPr id="1" name="">
          <a:extLst>
            <a:ext uri="{FF2B5EF4-FFF2-40B4-BE49-F238E27FC236}">
              <a16:creationId xmlns:a16="http://schemas.microsoft.com/office/drawing/2014/main" id="{59A4DCD5-9DF7-7237-BCF2-9E6BB08F105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EACDC06-D44B-AE11-F47E-E8E7642BAC0D}"/>
              </a:ext>
            </a:extLst>
          </p:cNvPr>
          <p:cNvSpPr>
            <a:spLocks noGrp="1"/>
          </p:cNvSpPr>
          <p:nvPr>
            <p:ph type="title"/>
          </p:nvPr>
        </p:nvSpPr>
        <p:spPr/>
        <p:txBody>
          <a:bodyPr/>
          <a:lstStyle/>
          <a:p>
            <a:pPr algn="ctr"/>
            <a:r>
              <a:rPr lang="it-IT" dirty="0">
                <a:solidFill>
                  <a:srgbClr val="A288C0"/>
                </a:solidFill>
                <a:latin typeface="Brush Script MT" panose="03060802040406070304" pitchFamily="66" charset="0"/>
              </a:rPr>
              <a:t>Le incretine</a:t>
            </a:r>
          </a:p>
        </p:txBody>
      </p:sp>
      <p:sp>
        <p:nvSpPr>
          <p:cNvPr id="3" name="Segnaposto contenuto 2">
            <a:extLst>
              <a:ext uri="{FF2B5EF4-FFF2-40B4-BE49-F238E27FC236}">
                <a16:creationId xmlns:a16="http://schemas.microsoft.com/office/drawing/2014/main" id="{9DD1ED81-3210-01E2-6404-0CDE298E5630}"/>
              </a:ext>
            </a:extLst>
          </p:cNvPr>
          <p:cNvSpPr>
            <a:spLocks noGrp="1"/>
          </p:cNvSpPr>
          <p:nvPr>
            <p:ph idx="1"/>
          </p:nvPr>
        </p:nvSpPr>
        <p:spPr>
          <a:xfrm>
            <a:off x="838200" y="2622301"/>
            <a:ext cx="10515600" cy="1613398"/>
          </a:xfrm>
        </p:spPr>
        <p:txBody>
          <a:bodyPr>
            <a:normAutofit/>
          </a:bodyPr>
          <a:lstStyle/>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Farmacodinamica</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Effetti pleiotropici</a:t>
            </a:r>
          </a:p>
          <a:p>
            <a:r>
              <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rPr>
              <a:t>Studi clinici a supporto</a:t>
            </a:r>
          </a:p>
          <a:p>
            <a:endParaRPr lang="it-IT" sz="2000" dirty="0">
              <a:solidFill>
                <a:srgbClr val="A288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4186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E38A4C5-4B8E-0BC2-31FD-4B7FEA181316}"/>
              </a:ext>
            </a:extLst>
          </p:cNvPr>
          <p:cNvPicPr>
            <a:picLocks noChangeAspect="1"/>
          </p:cNvPicPr>
          <p:nvPr/>
        </p:nvPicPr>
        <p:blipFill>
          <a:blip r:embed="rId2"/>
          <a:stretch>
            <a:fillRect/>
          </a:stretch>
        </p:blipFill>
        <p:spPr>
          <a:xfrm>
            <a:off x="1935777" y="601629"/>
            <a:ext cx="8320445" cy="5654741"/>
          </a:xfrm>
          <a:prstGeom prst="rect">
            <a:avLst/>
          </a:prstGeom>
        </p:spPr>
      </p:pic>
      <p:sp>
        <p:nvSpPr>
          <p:cNvPr id="4" name="Rectangle 1">
            <a:extLst>
              <a:ext uri="{FF2B5EF4-FFF2-40B4-BE49-F238E27FC236}">
                <a16:creationId xmlns:a16="http://schemas.microsoft.com/office/drawing/2014/main" id="{B983E740-5F75-ED67-EC0B-5D1413223EE0}"/>
              </a:ext>
            </a:extLst>
          </p:cNvPr>
          <p:cNvSpPr>
            <a:spLocks noChangeArrowheads="1"/>
          </p:cNvSpPr>
          <p:nvPr/>
        </p:nvSpPr>
        <p:spPr bwMode="auto">
          <a:xfrm>
            <a:off x="0" y="6642556"/>
            <a:ext cx="67617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Ross, S. A., &amp; </a:t>
            </a:r>
            <a:r>
              <a:rPr kumimoji="0" lang="it-IT" altLang="it-IT"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Ekoé</a:t>
            </a:r>
            <a:r>
              <a:rPr kumimoji="0" lang="it-IT" alt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J.-M. (2010). </a:t>
            </a:r>
            <a:r>
              <a:rPr kumimoji="0" lang="it-IT" altLang="it-IT"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Incretin</a:t>
            </a:r>
            <a:r>
              <a:rPr kumimoji="0" lang="it-IT" alt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agents in </a:t>
            </a:r>
            <a:r>
              <a:rPr kumimoji="0" lang="it-IT" altLang="it-IT"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type</a:t>
            </a:r>
            <a:r>
              <a:rPr kumimoji="0" lang="it-IT" alt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 </a:t>
            </a:r>
            <a:r>
              <a:rPr kumimoji="0" lang="it-IT" altLang="it-IT" sz="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diabetes</a:t>
            </a:r>
            <a:r>
              <a:rPr kumimoji="0" lang="it-IT" alt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Canadian Family </a:t>
            </a:r>
            <a:r>
              <a:rPr kumimoji="0" lang="it-IT" altLang="it-IT"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Physician</a:t>
            </a:r>
            <a:r>
              <a:rPr kumimoji="0" lang="it-IT" altLang="it-IT" sz="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Medecin</a:t>
            </a:r>
            <a:r>
              <a:rPr kumimoji="0" lang="it-IT" altLang="it-IT" sz="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de </a:t>
            </a:r>
            <a:r>
              <a:rPr kumimoji="0" lang="it-IT" altLang="it-IT"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Famille</a:t>
            </a:r>
            <a:r>
              <a:rPr kumimoji="0" lang="it-IT" altLang="it-IT" sz="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800" b="0" i="1"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Canadien</a:t>
            </a:r>
            <a:r>
              <a:rPr kumimoji="0" lang="it-IT" alt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56</a:t>
            </a:r>
            <a:r>
              <a:rPr kumimoji="0" lang="it-IT" altLang="it-IT"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 639–648.</a:t>
            </a:r>
          </a:p>
        </p:txBody>
      </p:sp>
    </p:spTree>
    <p:extLst>
      <p:ext uri="{BB962C8B-B14F-4D97-AF65-F5344CB8AC3E}">
        <p14:creationId xmlns:p14="http://schemas.microsoft.com/office/powerpoint/2010/main" val="129765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3832531-8B67-7E4F-2A21-568BE8A39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004" y="1061084"/>
            <a:ext cx="6643989" cy="5002532"/>
          </a:xfrm>
          <a:prstGeom prst="rect">
            <a:avLst/>
          </a:prstGeom>
        </p:spPr>
      </p:pic>
      <p:sp>
        <p:nvSpPr>
          <p:cNvPr id="8" name="CasellaDiTesto 7">
            <a:extLst>
              <a:ext uri="{FF2B5EF4-FFF2-40B4-BE49-F238E27FC236}">
                <a16:creationId xmlns:a16="http://schemas.microsoft.com/office/drawing/2014/main" id="{55E429D2-F7B6-8DE4-D16B-8106AF57DF52}"/>
              </a:ext>
            </a:extLst>
          </p:cNvPr>
          <p:cNvSpPr txBox="1"/>
          <p:nvPr/>
        </p:nvSpPr>
        <p:spPr>
          <a:xfrm>
            <a:off x="3047999" y="243215"/>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rPr>
              <a:t>Effetti del </a:t>
            </a:r>
            <a:r>
              <a:rPr kumimoji="0" lang="it-IT" sz="2800" b="0" i="0" u="none" strike="noStrike" kern="1200" cap="none" spc="0" normalizeH="0" baseline="0" noProof="0" dirty="0">
                <a:ln>
                  <a:noFill/>
                </a:ln>
                <a:solidFill>
                  <a:srgbClr val="A288C0"/>
                </a:solidFill>
                <a:effectLst/>
                <a:uLnTx/>
                <a:uFillTx/>
                <a:latin typeface="Courier New" panose="02070309020205020404" pitchFamily="49" charset="0"/>
                <a:ea typeface="+mn-ea"/>
                <a:cs typeface="Courier New" panose="02070309020205020404" pitchFamily="49" charset="0"/>
              </a:rPr>
              <a:t>GLP-1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635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B01FAE3-F3C6-3C02-3E2B-32FC1E6D64A9}"/>
              </a:ext>
            </a:extLst>
          </p:cNvPr>
          <p:cNvPicPr>
            <a:picLocks noChangeAspect="1"/>
          </p:cNvPicPr>
          <p:nvPr/>
        </p:nvPicPr>
        <p:blipFill>
          <a:blip r:embed="rId2"/>
          <a:stretch>
            <a:fillRect/>
          </a:stretch>
        </p:blipFill>
        <p:spPr>
          <a:xfrm>
            <a:off x="3048762" y="1283449"/>
            <a:ext cx="6094476" cy="5198835"/>
          </a:xfrm>
          <a:prstGeom prst="rect">
            <a:avLst/>
          </a:prstGeom>
        </p:spPr>
      </p:pic>
      <p:sp>
        <p:nvSpPr>
          <p:cNvPr id="3" name="Titolo 1">
            <a:extLst>
              <a:ext uri="{FF2B5EF4-FFF2-40B4-BE49-F238E27FC236}">
                <a16:creationId xmlns:a16="http://schemas.microsoft.com/office/drawing/2014/main" id="{D70DAE51-72EB-67B4-26A3-ED4A342BB185}"/>
              </a:ext>
            </a:extLst>
          </p:cNvPr>
          <p:cNvSpPr txBox="1">
            <a:spLocks/>
          </p:cNvSpPr>
          <p:nvPr/>
        </p:nvSpPr>
        <p:spPr>
          <a:xfrm>
            <a:off x="306325" y="375716"/>
            <a:ext cx="11579349" cy="6439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it-IT" sz="2800" b="0" i="0" u="none" strike="noStrike" kern="1200" cap="none" spc="0" normalizeH="0" baseline="0" noProof="0" dirty="0">
                <a:ln>
                  <a:noFill/>
                </a:ln>
                <a:solidFill>
                  <a:srgbClr val="A288C0"/>
                </a:solidFill>
                <a:effectLst/>
                <a:uLnTx/>
                <a:uFillTx/>
                <a:latin typeface="Brush Script MT" panose="03060802040406070304" pitchFamily="66" charset="0"/>
                <a:ea typeface="+mj-ea"/>
                <a:cs typeface="+mj-cs"/>
              </a:rPr>
              <a:t>Effetti del </a:t>
            </a:r>
            <a:r>
              <a:rPr kumimoji="0" lang="it-IT" sz="2800" b="0" i="0" u="none" strike="noStrike" kern="1200" cap="none" spc="0" normalizeH="0" baseline="0" noProof="0" dirty="0">
                <a:ln>
                  <a:noFill/>
                </a:ln>
                <a:solidFill>
                  <a:srgbClr val="A288C0"/>
                </a:solidFill>
                <a:effectLst/>
                <a:uLnTx/>
                <a:uFillTx/>
                <a:latin typeface="Courier New" panose="02070309020205020404" pitchFamily="49" charset="0"/>
                <a:ea typeface="+mj-ea"/>
                <a:cs typeface="Courier New" panose="02070309020205020404" pitchFamily="49" charset="0"/>
              </a:rPr>
              <a:t>GLP-1 </a:t>
            </a:r>
            <a:r>
              <a:rPr kumimoji="0" lang="it-IT" sz="2800" b="0" i="0" u="none" strike="noStrike" kern="1200" cap="none" spc="0" normalizeH="0" baseline="0" noProof="0" dirty="0">
                <a:ln>
                  <a:noFill/>
                </a:ln>
                <a:solidFill>
                  <a:srgbClr val="A288C0"/>
                </a:solidFill>
                <a:effectLst/>
                <a:uLnTx/>
                <a:uFillTx/>
                <a:latin typeface="Brush Script MT" panose="03060802040406070304" pitchFamily="66" charset="0"/>
                <a:ea typeface="+mj-ea"/>
                <a:cs typeface="+mj-cs"/>
              </a:rPr>
              <a:t>e del </a:t>
            </a:r>
            <a:r>
              <a:rPr kumimoji="0" lang="it-IT" sz="2800" b="0" i="0" u="none" strike="noStrike" kern="1200" cap="none" spc="0" normalizeH="0" baseline="0" noProof="0" dirty="0">
                <a:ln>
                  <a:noFill/>
                </a:ln>
                <a:solidFill>
                  <a:srgbClr val="A288C0"/>
                </a:solidFill>
                <a:effectLst/>
                <a:uLnTx/>
                <a:uFillTx/>
                <a:latin typeface="Courier New" panose="02070309020205020404" pitchFamily="49" charset="0"/>
                <a:ea typeface="+mj-ea"/>
                <a:cs typeface="Courier New" panose="02070309020205020404" pitchFamily="49" charset="0"/>
              </a:rPr>
              <a:t>GIP</a:t>
            </a:r>
            <a:r>
              <a:rPr kumimoji="0" lang="it-IT" sz="2800" b="0" i="0" u="none" strike="noStrike" kern="1200" cap="none" spc="0" normalizeH="0" baseline="0" noProof="0" dirty="0">
                <a:ln>
                  <a:noFill/>
                </a:ln>
                <a:solidFill>
                  <a:srgbClr val="A288C0"/>
                </a:solidFill>
                <a:effectLst/>
                <a:uLnTx/>
                <a:uFillTx/>
                <a:latin typeface="Brush Script MT" panose="03060802040406070304" pitchFamily="66" charset="0"/>
                <a:ea typeface="+mj-ea"/>
                <a:cs typeface="+mj-cs"/>
              </a:rPr>
              <a:t> sul metabolismo e bilancio energetico</a:t>
            </a:r>
          </a:p>
        </p:txBody>
      </p:sp>
    </p:spTree>
    <p:extLst>
      <p:ext uri="{BB962C8B-B14F-4D97-AF65-F5344CB8AC3E}">
        <p14:creationId xmlns:p14="http://schemas.microsoft.com/office/powerpoint/2010/main" val="40159196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B167C32-643D-AE07-EAA8-D43ACA4489B1}"/>
              </a:ext>
            </a:extLst>
          </p:cNvPr>
          <p:cNvPicPr>
            <a:picLocks noChangeAspect="1"/>
          </p:cNvPicPr>
          <p:nvPr/>
        </p:nvPicPr>
        <p:blipFill>
          <a:blip r:embed="rId2"/>
          <a:stretch>
            <a:fillRect/>
          </a:stretch>
        </p:blipFill>
        <p:spPr>
          <a:xfrm>
            <a:off x="870808" y="356759"/>
            <a:ext cx="10450383" cy="6144482"/>
          </a:xfrm>
          <a:prstGeom prst="rect">
            <a:avLst/>
          </a:prstGeom>
        </p:spPr>
      </p:pic>
    </p:spTree>
    <p:extLst>
      <p:ext uri="{BB962C8B-B14F-4D97-AF65-F5344CB8AC3E}">
        <p14:creationId xmlns:p14="http://schemas.microsoft.com/office/powerpoint/2010/main" val="1735050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214" name="Google Shape;214;p10"/>
          <p:cNvGrpSpPr/>
          <p:nvPr/>
        </p:nvGrpSpPr>
        <p:grpSpPr>
          <a:xfrm>
            <a:off x="824548" y="1128945"/>
            <a:ext cx="9941619" cy="4998183"/>
            <a:chOff x="1255086" y="1473252"/>
            <a:chExt cx="9393533" cy="4724238"/>
          </a:xfrm>
        </p:grpSpPr>
        <p:grpSp>
          <p:nvGrpSpPr>
            <p:cNvPr id="215" name="Google Shape;215;p10"/>
            <p:cNvGrpSpPr/>
            <p:nvPr/>
          </p:nvGrpSpPr>
          <p:grpSpPr>
            <a:xfrm>
              <a:off x="5165432" y="1820110"/>
              <a:ext cx="3386069" cy="1000404"/>
              <a:chOff x="2803525" y="1514475"/>
              <a:chExt cx="2540000" cy="750303"/>
            </a:xfrm>
          </p:grpSpPr>
          <p:sp>
            <p:nvSpPr>
              <p:cNvPr id="216" name="Google Shape;216;p10"/>
              <p:cNvSpPr/>
              <p:nvPr/>
            </p:nvSpPr>
            <p:spPr>
              <a:xfrm>
                <a:off x="2803525" y="1514475"/>
                <a:ext cx="2540000" cy="476250"/>
              </a:xfrm>
              <a:prstGeom prst="flowChartAlternateProcess">
                <a:avLst/>
              </a:prstGeom>
              <a:solidFill>
                <a:schemeClr val="lt1"/>
              </a:solidFill>
              <a:ln w="38100" cap="flat" cmpd="sng">
                <a:solidFill>
                  <a:srgbClr val="001965"/>
                </a:solidFill>
                <a:prstDash val="solid"/>
                <a:miter lim="800000"/>
                <a:headEnd type="none" w="sm" len="sm"/>
                <a:tailEnd type="none" w="sm" len="sm"/>
              </a:ln>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800"/>
                  <a:buFontTx/>
                  <a:buNone/>
                  <a:tabLst/>
                  <a:defRPr/>
                </a:pPr>
                <a:r>
                  <a:rPr kumimoji="0" lang="en-GB" sz="16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Human endogenous GLP-1</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7" name="Google Shape;217;p10"/>
              <p:cNvSpPr txBox="1"/>
              <p:nvPr/>
            </p:nvSpPr>
            <p:spPr>
              <a:xfrm>
                <a:off x="3437926" y="2041525"/>
                <a:ext cx="1342809" cy="223253"/>
              </a:xfrm>
              <a:prstGeom prst="rect">
                <a:avLst/>
              </a:prstGeom>
              <a:noFill/>
              <a:ln>
                <a:noFill/>
              </a:ln>
            </p:spPr>
            <p:txBody>
              <a:bodyPr spcFirstLastPara="1" wrap="square" lIns="129005" tIns="64503" rIns="129005" bIns="64503" anchor="t" anchorCtr="0">
                <a:spAutoFit/>
              </a:bodyPr>
              <a:lstStyle/>
              <a:p>
                <a:pPr marL="0" marR="0" lvl="0" indent="0" algn="ctr" defTabSz="914400" rtl="0" eaLnBrk="1" fontAlgn="auto" latinLnBrk="0" hangingPunct="1">
                  <a:lnSpc>
                    <a:spcPct val="100000"/>
                  </a:lnSpc>
                  <a:spcBef>
                    <a:spcPts val="0"/>
                  </a:spcBef>
                  <a:spcAft>
                    <a:spcPts val="0"/>
                  </a:spcAft>
                  <a:buClr>
                    <a:srgbClr val="009FDA"/>
                  </a:buClr>
                  <a:buSzPts val="1400"/>
                  <a:buFontTx/>
                  <a:buNone/>
                  <a:tabLst/>
                  <a:defRPr/>
                </a:pPr>
                <a:r>
                  <a:rPr kumimoji="0" lang="en-GB" sz="1200" b="1" i="0" u="none" strike="noStrike" kern="1200" cap="none" spc="0" normalizeH="0" baseline="0" noProof="0">
                    <a:ln>
                      <a:noFill/>
                    </a:ln>
                    <a:solidFill>
                      <a:srgbClr val="009FDA"/>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T</a:t>
                </a:r>
                <a:r>
                  <a:rPr kumimoji="0" lang="en-GB" sz="1200" b="1" i="0" u="none" strike="noStrike" kern="1200" cap="none" spc="0" normalizeH="0" baseline="-25000" noProof="0">
                    <a:ln>
                      <a:noFill/>
                    </a:ln>
                    <a:solidFill>
                      <a:srgbClr val="009FDA"/>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½</a:t>
                </a:r>
                <a:r>
                  <a:rPr kumimoji="0" lang="en-GB" sz="1200" b="1" i="0" u="none" strike="noStrike" kern="1200" cap="none" spc="0" normalizeH="0" baseline="0" noProof="0">
                    <a:ln>
                      <a:noFill/>
                    </a:ln>
                    <a:solidFill>
                      <a:srgbClr val="009FDA"/>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 ~2 mins</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18" name="Google Shape;218;p10"/>
            <p:cNvSpPr/>
            <p:nvPr/>
          </p:nvSpPr>
          <p:spPr>
            <a:xfrm>
              <a:off x="7838435" y="3602962"/>
              <a:ext cx="2347383" cy="615951"/>
            </a:xfrm>
            <a:prstGeom prst="flowChartAlternateProcess">
              <a:avLst/>
            </a:prstGeom>
            <a:solidFill>
              <a:schemeClr val="lt1"/>
            </a:solidFill>
            <a:ln w="38100" cap="flat" cmpd="sng">
              <a:solidFill>
                <a:schemeClr val="accent1"/>
              </a:solidFill>
              <a:prstDash val="solid"/>
              <a:miter lim="800000"/>
              <a:headEnd type="none" w="sm" len="sm"/>
              <a:tailEnd type="none" w="sm" len="sm"/>
            </a:ln>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800"/>
                <a:buFontTx/>
                <a:buNone/>
                <a:tabLst/>
                <a:defRPr/>
              </a:pPr>
              <a:r>
                <a:rPr kumimoji="0" lang="en-GB" sz="1600" b="0" i="0" u="none" strike="noStrike" kern="1200" cap="none" spc="0" normalizeH="0" baseline="0" noProof="0" dirty="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Liraglutide</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9" name="Google Shape;219;p10"/>
            <p:cNvSpPr txBox="1"/>
            <p:nvPr/>
          </p:nvSpPr>
          <p:spPr>
            <a:xfrm>
              <a:off x="7373507" y="5347095"/>
              <a:ext cx="3275112" cy="850395"/>
            </a:xfrm>
            <a:prstGeom prst="rect">
              <a:avLst/>
            </a:prstGeom>
            <a:solidFill>
              <a:schemeClr val="lt1"/>
            </a:solidFill>
            <a:ln>
              <a:noFill/>
            </a:ln>
          </p:spPr>
          <p:txBody>
            <a:bodyPr spcFirstLastPara="1" wrap="square" lIns="129005" tIns="64503" rIns="129005" bIns="64503" anchor="t" anchorCtr="0">
              <a:spAutoFit/>
            </a:bodyPr>
            <a:lstStyle/>
            <a:p>
              <a:pPr marL="0" marR="0" lvl="0" indent="0" algn="ctr" defTabSz="914400" rtl="0" eaLnBrk="1" fontAlgn="auto" latinLnBrk="0" hangingPunct="1">
                <a:lnSpc>
                  <a:spcPct val="100000"/>
                </a:lnSpc>
                <a:spcBef>
                  <a:spcPts val="0"/>
                </a:spcBef>
                <a:spcAft>
                  <a:spcPts val="0"/>
                </a:spcAft>
                <a:buClr>
                  <a:srgbClr val="001965"/>
                </a:buClr>
                <a:buSzPts val="1400"/>
                <a:buFontTx/>
                <a:buNone/>
                <a:tabLst/>
                <a:defRPr/>
              </a:pPr>
              <a:r>
                <a:rPr kumimoji="0" lang="en-GB" sz="12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Slow absorption from subcutis</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1965"/>
                </a:buClr>
                <a:buSzPts val="1400"/>
                <a:buFontTx/>
                <a:buNone/>
                <a:tabLst/>
                <a:defRPr/>
              </a:pPr>
              <a:r>
                <a:rPr kumimoji="0" lang="en-GB" sz="12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Resistant to DPP-4</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1965"/>
                </a:buClr>
                <a:buSzPts val="1400"/>
                <a:buFontTx/>
                <a:buNone/>
                <a:tabLst/>
                <a:defRPr/>
              </a:pPr>
              <a:r>
                <a:rPr kumimoji="0" lang="en-GB" sz="12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Long plasma half-life</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
                  <a:srgbClr val="009FDA"/>
                </a:buClr>
                <a:buSzPts val="1400"/>
                <a:buFontTx/>
                <a:buNone/>
                <a:tabLst/>
                <a:defRPr/>
              </a:pPr>
              <a:r>
                <a:rPr kumimoji="0" lang="en-GB" sz="1200" b="1" i="0" u="none" strike="noStrike" kern="1200" cap="none" spc="0" normalizeH="0" baseline="0" noProof="0">
                  <a:ln>
                    <a:noFill/>
                  </a:ln>
                  <a:solidFill>
                    <a:srgbClr val="009FDA"/>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(T</a:t>
              </a:r>
              <a:r>
                <a:rPr kumimoji="0" lang="en-GB" sz="1200" b="1" i="0" u="none" strike="noStrike" kern="1200" cap="none" spc="0" normalizeH="0" baseline="-25000" noProof="0">
                  <a:ln>
                    <a:noFill/>
                  </a:ln>
                  <a:solidFill>
                    <a:srgbClr val="009FDA"/>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½</a:t>
              </a:r>
              <a:r>
                <a:rPr kumimoji="0" lang="en-GB" sz="1200" b="1" i="0" u="none" strike="noStrike" kern="1200" cap="none" spc="0" normalizeH="0" baseline="0" noProof="0">
                  <a:ln>
                    <a:noFill/>
                  </a:ln>
                  <a:solidFill>
                    <a:srgbClr val="009FDA"/>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=13 h)</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0" name="Google Shape;220;p10"/>
            <p:cNvSpPr txBox="1"/>
            <p:nvPr/>
          </p:nvSpPr>
          <p:spPr>
            <a:xfrm>
              <a:off x="7373508" y="4242194"/>
              <a:ext cx="3275111" cy="647617"/>
            </a:xfrm>
            <a:prstGeom prst="rect">
              <a:avLst/>
            </a:prstGeom>
            <a:noFill/>
            <a:ln>
              <a:noFill/>
            </a:ln>
          </p:spPr>
          <p:txBody>
            <a:bodyPr spcFirstLastPara="1" wrap="square" lIns="129878" tIns="64952" rIns="129878" bIns="64952" anchor="t" anchorCtr="0">
              <a:spAutoFit/>
            </a:bodyPr>
            <a:lstStyle/>
            <a:p>
              <a:pPr marL="0" marR="0" lvl="0" indent="0" algn="ctr" defTabSz="914400" rtl="0" eaLnBrk="1" fontAlgn="auto" latinLnBrk="0" hangingPunct="1">
                <a:lnSpc>
                  <a:spcPct val="100000"/>
                </a:lnSpc>
                <a:spcBef>
                  <a:spcPts val="0"/>
                </a:spcBef>
                <a:spcAft>
                  <a:spcPts val="0"/>
                </a:spcAft>
                <a:buClr>
                  <a:srgbClr val="001965"/>
                </a:buClr>
                <a:buSzPts val="1400"/>
                <a:buFontTx/>
                <a:buNone/>
                <a:tabLst/>
                <a:defRPr/>
              </a:pPr>
              <a:r>
                <a:rPr kumimoji="0" lang="en-GB" sz="1200" b="0" i="0" u="none" strike="noStrike" kern="1200" cap="none" spc="0" normalizeH="0" baseline="0" noProof="0" dirty="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97% amino acid homology to human GLP-1; </a:t>
              </a:r>
              <a:br>
                <a:rPr kumimoji="0" lang="en-GB" sz="1200" b="0" i="0" u="none" strike="noStrike" kern="1200" cap="none" spc="0" normalizeH="0" baseline="0" noProof="0" dirty="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br>
              <a:r>
                <a:rPr kumimoji="0" lang="en-GB" sz="1200" b="0" i="0" u="none" strike="noStrike" kern="1200" cap="none" spc="0" normalizeH="0" baseline="0" noProof="0" dirty="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improved PK: </a:t>
              </a:r>
              <a:r>
                <a:rPr kumimoji="0" lang="en-GB" sz="1200" b="1" i="0" u="none" strike="noStrike" kern="1200" cap="none" spc="0" normalizeH="0" baseline="0" noProof="0" dirty="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albumin binding through acylation</a:t>
              </a:r>
              <a:r>
                <a:rPr kumimoji="0" lang="en-GB" sz="1200" b="0" i="0" u="none" strike="noStrike" kern="1200" cap="none" spc="0" normalizeH="0" baseline="0" noProof="0" dirty="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 </a:t>
              </a:r>
              <a:r>
                <a:rPr kumimoji="0" lang="en-GB" sz="1200" b="1" i="0" u="none" strike="noStrike" kern="1200" cap="none" spc="0" normalizeH="0" baseline="0" noProof="0" dirty="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heptamer formation</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cxnSp>
          <p:nvCxnSpPr>
            <p:cNvPr id="221" name="Google Shape;221;p10"/>
            <p:cNvCxnSpPr/>
            <p:nvPr/>
          </p:nvCxnSpPr>
          <p:spPr>
            <a:xfrm>
              <a:off x="9011063" y="5103676"/>
              <a:ext cx="0" cy="287867"/>
            </a:xfrm>
            <a:prstGeom prst="straightConnector1">
              <a:avLst/>
            </a:prstGeom>
            <a:noFill/>
            <a:ln w="63500" cap="flat" cmpd="sng">
              <a:solidFill>
                <a:schemeClr val="accent1"/>
              </a:solidFill>
              <a:prstDash val="solid"/>
              <a:miter lim="800000"/>
              <a:headEnd type="none" w="med" len="med"/>
              <a:tailEnd type="triangle" w="med" len="med"/>
            </a:ln>
          </p:spPr>
        </p:cxnSp>
        <p:pic>
          <p:nvPicPr>
            <p:cNvPr id="222" name="Google Shape;222;p10"/>
            <p:cNvPicPr preferRelativeResize="0"/>
            <p:nvPr/>
          </p:nvPicPr>
          <p:blipFill rotWithShape="1">
            <a:blip r:embed="rId3">
              <a:alphaModFix/>
            </a:blip>
            <a:srcRect/>
            <a:stretch/>
          </p:blipFill>
          <p:spPr>
            <a:xfrm>
              <a:off x="1255086" y="1473252"/>
              <a:ext cx="3828288" cy="1645920"/>
            </a:xfrm>
            <a:prstGeom prst="rect">
              <a:avLst/>
            </a:prstGeom>
            <a:noFill/>
            <a:ln>
              <a:noFill/>
            </a:ln>
          </p:spPr>
        </p:pic>
        <p:grpSp>
          <p:nvGrpSpPr>
            <p:cNvPr id="223" name="Google Shape;223;p10"/>
            <p:cNvGrpSpPr/>
            <p:nvPr/>
          </p:nvGrpSpPr>
          <p:grpSpPr>
            <a:xfrm>
              <a:off x="1757703" y="3855639"/>
              <a:ext cx="5100762" cy="2004684"/>
              <a:chOff x="2869723" y="2204787"/>
              <a:chExt cx="3825573" cy="1503513"/>
            </a:xfrm>
          </p:grpSpPr>
          <p:sp>
            <p:nvSpPr>
              <p:cNvPr id="224" name="Google Shape;224;p10"/>
              <p:cNvSpPr/>
              <p:nvPr/>
            </p:nvSpPr>
            <p:spPr>
              <a:xfrm rot="1680000">
                <a:off x="3451321" y="2790022"/>
                <a:ext cx="852848" cy="67330"/>
              </a:xfrm>
              <a:custGeom>
                <a:avLst/>
                <a:gdLst/>
                <a:ahLst/>
                <a:cxnLst/>
                <a:rect l="l" t="t" r="r" b="b"/>
                <a:pathLst>
                  <a:path w="3717235" h="397565" extrusionOk="0">
                    <a:moveTo>
                      <a:pt x="0" y="397565"/>
                    </a:moveTo>
                    <a:lnTo>
                      <a:pt x="238539" y="159026"/>
                    </a:lnTo>
                    <a:lnTo>
                      <a:pt x="536713" y="377687"/>
                    </a:lnTo>
                    <a:lnTo>
                      <a:pt x="854765" y="159026"/>
                    </a:lnTo>
                    <a:lnTo>
                      <a:pt x="1172818" y="357809"/>
                    </a:lnTo>
                    <a:lnTo>
                      <a:pt x="1530626" y="99391"/>
                    </a:lnTo>
                    <a:lnTo>
                      <a:pt x="1789044" y="318052"/>
                    </a:lnTo>
                    <a:lnTo>
                      <a:pt x="2047461" y="79513"/>
                    </a:lnTo>
                    <a:lnTo>
                      <a:pt x="2385391" y="298174"/>
                    </a:lnTo>
                    <a:lnTo>
                      <a:pt x="2623931" y="39757"/>
                    </a:lnTo>
                    <a:lnTo>
                      <a:pt x="2941983" y="318052"/>
                    </a:lnTo>
                    <a:lnTo>
                      <a:pt x="3101009" y="0"/>
                    </a:lnTo>
                    <a:lnTo>
                      <a:pt x="3478696" y="218661"/>
                    </a:lnTo>
                    <a:lnTo>
                      <a:pt x="3717235" y="39757"/>
                    </a:lnTo>
                  </a:path>
                </a:pathLst>
              </a:custGeom>
              <a:noFill/>
              <a:ln w="19050" cap="flat" cmpd="sng">
                <a:solidFill>
                  <a:schemeClr val="dk1"/>
                </a:solidFill>
                <a:prstDash val="solid"/>
                <a:round/>
                <a:headEnd type="none" w="sm" len="sm"/>
                <a:tailEnd type="none" w="sm" len="sm"/>
              </a:ln>
            </p:spPr>
            <p:txBody>
              <a:bodyPr spcFirstLastPara="1" wrap="square" lIns="96754" tIns="48364" rIns="96754" bIns="48364"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25" name="Google Shape;225;p10"/>
              <p:cNvSpPr txBox="1"/>
              <p:nvPr/>
            </p:nvSpPr>
            <p:spPr>
              <a:xfrm>
                <a:off x="2869723" y="2204787"/>
                <a:ext cx="1456623" cy="397798"/>
              </a:xfrm>
              <a:prstGeom prst="rect">
                <a:avLst/>
              </a:prstGeom>
              <a:noFill/>
              <a:ln>
                <a:noFill/>
              </a:ln>
            </p:spPr>
            <p:txBody>
              <a:bodyPr spcFirstLastPara="1" wrap="square" lIns="129005" tIns="64503" rIns="129005" bIns="64503" anchor="t" anchorCtr="0">
                <a:spAutoFit/>
              </a:bodyPr>
              <a:lstStyle/>
              <a:p>
                <a:pPr marL="0" marR="0" lvl="0" indent="0" algn="ctr" defTabSz="914400" rtl="0" eaLnBrk="1" fontAlgn="auto" latinLnBrk="0" hangingPunct="1">
                  <a:lnSpc>
                    <a:spcPct val="100000"/>
                  </a:lnSpc>
                  <a:spcBef>
                    <a:spcPts val="0"/>
                  </a:spcBef>
                  <a:spcAft>
                    <a:spcPts val="0"/>
                  </a:spcAft>
                  <a:buClr>
                    <a:srgbClr val="001965"/>
                  </a:buClr>
                  <a:buSzPts val="1600"/>
                  <a:buFontTx/>
                  <a:buNone/>
                  <a:tabLst/>
                  <a:defRPr/>
                </a:pPr>
                <a:r>
                  <a:rPr kumimoji="0" lang="en-GB" sz="1400" b="1"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C-16 fatty acid</a:t>
                </a:r>
                <a:br>
                  <a:rPr kumimoji="0" lang="en-GB" sz="1400" b="1"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br>
                <a:r>
                  <a:rPr kumimoji="0" lang="en-GB" sz="1400" b="1"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(palmitoyl)</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6" name="Google Shape;226;p10"/>
              <p:cNvSpPr/>
              <p:nvPr/>
            </p:nvSpPr>
            <p:spPr>
              <a:xfrm rot="1713454">
                <a:off x="3487717" y="2852990"/>
                <a:ext cx="852848" cy="107049"/>
              </a:xfrm>
              <a:custGeom>
                <a:avLst/>
                <a:gdLst/>
                <a:ahLst/>
                <a:cxnLst/>
                <a:rect l="l" t="t" r="r" b="b"/>
                <a:pathLst>
                  <a:path w="3717235" h="397565" extrusionOk="0">
                    <a:moveTo>
                      <a:pt x="0" y="397565"/>
                    </a:moveTo>
                    <a:lnTo>
                      <a:pt x="238539" y="159026"/>
                    </a:lnTo>
                    <a:lnTo>
                      <a:pt x="536713" y="377687"/>
                    </a:lnTo>
                    <a:lnTo>
                      <a:pt x="854765" y="159026"/>
                    </a:lnTo>
                    <a:lnTo>
                      <a:pt x="1172818" y="357809"/>
                    </a:lnTo>
                    <a:lnTo>
                      <a:pt x="1530626" y="99391"/>
                    </a:lnTo>
                    <a:lnTo>
                      <a:pt x="1789044" y="318052"/>
                    </a:lnTo>
                    <a:lnTo>
                      <a:pt x="2047461" y="79513"/>
                    </a:lnTo>
                    <a:lnTo>
                      <a:pt x="2385391" y="298174"/>
                    </a:lnTo>
                    <a:lnTo>
                      <a:pt x="2623931" y="39757"/>
                    </a:lnTo>
                    <a:lnTo>
                      <a:pt x="2941983" y="318052"/>
                    </a:lnTo>
                    <a:lnTo>
                      <a:pt x="3101009" y="0"/>
                    </a:lnTo>
                    <a:lnTo>
                      <a:pt x="3478696" y="218661"/>
                    </a:lnTo>
                    <a:lnTo>
                      <a:pt x="3717235" y="39757"/>
                    </a:lnTo>
                  </a:path>
                </a:pathLst>
              </a:custGeom>
              <a:no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400"/>
                  <a:buFontTx/>
                  <a:buNone/>
                  <a:tabLst/>
                  <a:defRPr/>
                </a:pPr>
                <a:endParaRPr kumimoji="0" sz="20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27" name="Google Shape;227;p10"/>
              <p:cNvSpPr/>
              <p:nvPr/>
            </p:nvSpPr>
            <p:spPr>
              <a:xfrm>
                <a:off x="4276279" y="2610778"/>
                <a:ext cx="240205"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His</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8" name="Google Shape;228;p10"/>
              <p:cNvSpPr/>
              <p:nvPr/>
            </p:nvSpPr>
            <p:spPr>
              <a:xfrm>
                <a:off x="4523763" y="2610778"/>
                <a:ext cx="240205"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Ala</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9" name="Google Shape;229;p10"/>
              <p:cNvSpPr/>
              <p:nvPr/>
            </p:nvSpPr>
            <p:spPr>
              <a:xfrm>
                <a:off x="5271055" y="2610778"/>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Thr</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0" name="Google Shape;230;p10"/>
              <p:cNvSpPr/>
              <p:nvPr/>
            </p:nvSpPr>
            <p:spPr>
              <a:xfrm>
                <a:off x="5769664" y="2611859"/>
                <a:ext cx="240205"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Thr</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1" name="Google Shape;231;p10"/>
              <p:cNvSpPr/>
              <p:nvPr/>
            </p:nvSpPr>
            <p:spPr>
              <a:xfrm>
                <a:off x="6013512" y="2611859"/>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Ser</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2" name="Google Shape;232;p10"/>
              <p:cNvSpPr/>
              <p:nvPr/>
            </p:nvSpPr>
            <p:spPr>
              <a:xfrm>
                <a:off x="5519749" y="2610778"/>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Phe</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3" name="Google Shape;233;p10"/>
              <p:cNvSpPr/>
              <p:nvPr/>
            </p:nvSpPr>
            <p:spPr>
              <a:xfrm>
                <a:off x="4771239" y="2610778"/>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Glu</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4" name="Google Shape;234;p10"/>
              <p:cNvSpPr/>
              <p:nvPr/>
            </p:nvSpPr>
            <p:spPr>
              <a:xfrm>
                <a:off x="5022356" y="2610778"/>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Gly</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5" name="Google Shape;235;p10"/>
              <p:cNvSpPr/>
              <p:nvPr/>
            </p:nvSpPr>
            <p:spPr>
              <a:xfrm>
                <a:off x="6256146" y="2632403"/>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Asp</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6" name="Google Shape;236;p10"/>
              <p:cNvSpPr/>
              <p:nvPr/>
            </p:nvSpPr>
            <p:spPr>
              <a:xfrm>
                <a:off x="6445399" y="2747024"/>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Val</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7" name="Google Shape;237;p10"/>
              <p:cNvSpPr/>
              <p:nvPr/>
            </p:nvSpPr>
            <p:spPr>
              <a:xfrm>
                <a:off x="6453879" y="2927601"/>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Ser</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8" name="Google Shape;238;p10"/>
              <p:cNvSpPr/>
              <p:nvPr/>
            </p:nvSpPr>
            <p:spPr>
              <a:xfrm>
                <a:off x="6334998" y="3088712"/>
                <a:ext cx="240205" cy="17841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Ser</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39" name="Google Shape;239;p10"/>
              <p:cNvSpPr/>
              <p:nvPr/>
            </p:nvSpPr>
            <p:spPr>
              <a:xfrm>
                <a:off x="6091158" y="3089796"/>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Tyr</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0" name="Google Shape;240;p10"/>
              <p:cNvSpPr/>
              <p:nvPr/>
            </p:nvSpPr>
            <p:spPr>
              <a:xfrm>
                <a:off x="5843675" y="3089796"/>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Leu</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41" name="Google Shape;241;p10"/>
              <p:cNvSpPr/>
              <p:nvPr/>
            </p:nvSpPr>
            <p:spPr>
              <a:xfrm>
                <a:off x="5602244" y="3089796"/>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Glu</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42" name="Google Shape;242;p10"/>
              <p:cNvSpPr/>
              <p:nvPr/>
            </p:nvSpPr>
            <p:spPr>
              <a:xfrm>
                <a:off x="5358408" y="3089796"/>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Gly</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43" name="Google Shape;243;p10"/>
              <p:cNvSpPr/>
              <p:nvPr/>
            </p:nvSpPr>
            <p:spPr>
              <a:xfrm>
                <a:off x="4867072" y="3089796"/>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Ala</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4" name="Google Shape;244;p10"/>
              <p:cNvSpPr/>
              <p:nvPr/>
            </p:nvSpPr>
            <p:spPr>
              <a:xfrm>
                <a:off x="4623235" y="3089796"/>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Ala</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5" name="Google Shape;245;p10"/>
              <p:cNvSpPr/>
              <p:nvPr/>
            </p:nvSpPr>
            <p:spPr>
              <a:xfrm>
                <a:off x="5114556" y="3089796"/>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Gln</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46" name="Google Shape;246;p10"/>
              <p:cNvSpPr/>
              <p:nvPr/>
            </p:nvSpPr>
            <p:spPr>
              <a:xfrm>
                <a:off x="4375758" y="3089796"/>
                <a:ext cx="240205"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Lys</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7" name="Google Shape;247;p10"/>
              <p:cNvSpPr/>
              <p:nvPr/>
            </p:nvSpPr>
            <p:spPr>
              <a:xfrm>
                <a:off x="4171948" y="3379586"/>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Phe</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48" name="Google Shape;248;p10"/>
              <p:cNvSpPr/>
              <p:nvPr/>
            </p:nvSpPr>
            <p:spPr>
              <a:xfrm>
                <a:off x="4171948" y="3195764"/>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Glu</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49" name="Google Shape;249;p10"/>
              <p:cNvSpPr/>
              <p:nvPr/>
            </p:nvSpPr>
            <p:spPr>
              <a:xfrm>
                <a:off x="4313874" y="3527722"/>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Ile</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0" name="Google Shape;250;p10"/>
              <p:cNvSpPr/>
              <p:nvPr/>
            </p:nvSpPr>
            <p:spPr>
              <a:xfrm>
                <a:off x="4560150" y="3527722"/>
                <a:ext cx="240205"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Ala</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1" name="Google Shape;251;p10"/>
              <p:cNvSpPr/>
              <p:nvPr/>
            </p:nvSpPr>
            <p:spPr>
              <a:xfrm>
                <a:off x="4805215" y="3527722"/>
                <a:ext cx="240205"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Trp</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52" name="Google Shape;252;p10"/>
              <p:cNvSpPr/>
              <p:nvPr/>
            </p:nvSpPr>
            <p:spPr>
              <a:xfrm>
                <a:off x="5052687" y="3528804"/>
                <a:ext cx="241418"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Leu</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53" name="Google Shape;253;p10"/>
              <p:cNvSpPr/>
              <p:nvPr/>
            </p:nvSpPr>
            <p:spPr>
              <a:xfrm>
                <a:off x="6291315" y="3528804"/>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Gly</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54" name="Google Shape;254;p10"/>
              <p:cNvSpPr/>
              <p:nvPr/>
            </p:nvSpPr>
            <p:spPr>
              <a:xfrm>
                <a:off x="5301381" y="3527722"/>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Val</a:t>
                </a:r>
                <a:endParaRPr kumimoji="0"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5" name="Google Shape;255;p10"/>
              <p:cNvSpPr/>
              <p:nvPr/>
            </p:nvSpPr>
            <p:spPr>
              <a:xfrm>
                <a:off x="5792722" y="3527722"/>
                <a:ext cx="240205"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Gly</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56" name="Google Shape;256;p10"/>
              <p:cNvSpPr/>
              <p:nvPr/>
            </p:nvSpPr>
            <p:spPr>
              <a:xfrm>
                <a:off x="6041406" y="3527722"/>
                <a:ext cx="241417" cy="179496"/>
              </a:xfrm>
              <a:prstGeom prst="ellipse">
                <a:avLst/>
              </a:prstGeom>
              <a:solidFill>
                <a:srgbClr val="A8C903"/>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Arg</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57" name="Google Shape;257;p10"/>
              <p:cNvSpPr/>
              <p:nvPr/>
            </p:nvSpPr>
            <p:spPr>
              <a:xfrm>
                <a:off x="4213183" y="2951388"/>
                <a:ext cx="241418" cy="178415"/>
              </a:xfrm>
              <a:prstGeom prst="ellipse">
                <a:avLst/>
              </a:prstGeom>
              <a:solidFill>
                <a:srgbClr val="7F7F7F"/>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Glu</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sp>
            <p:nvSpPr>
              <p:cNvPr id="258" name="Google Shape;258;p10"/>
              <p:cNvSpPr/>
              <p:nvPr/>
            </p:nvSpPr>
            <p:spPr>
              <a:xfrm>
                <a:off x="5547657" y="3525562"/>
                <a:ext cx="241418" cy="179496"/>
              </a:xfrm>
              <a:prstGeom prst="ellipse">
                <a:avLst/>
              </a:prstGeom>
              <a:solidFill>
                <a:srgbClr val="7F7F7F"/>
              </a:solidFill>
              <a:ln>
                <a:noFill/>
              </a:ln>
              <a:effectLst>
                <a:outerShdw blurRad="44450" dist="27940" dir="5400000" algn="ctr">
                  <a:srgbClr val="000000">
                    <a:alpha val="31764"/>
                  </a:srgbClr>
                </a:outerShdw>
              </a:effectLst>
            </p:spPr>
            <p:txBody>
              <a:bodyPr spcFirstLastPara="1" wrap="square" lIns="96754" tIns="48364" rIns="96754" bIns="48364" anchor="ctr" anchorCtr="0">
                <a:noAutofit/>
              </a:bodyPr>
              <a:lstStyle/>
              <a:p>
                <a:pPr marL="0" marR="0" lvl="0" indent="0" algn="ctr" defTabSz="914400" rtl="0" eaLnBrk="1" fontAlgn="auto" latinLnBrk="0" hangingPunct="1">
                  <a:lnSpc>
                    <a:spcPct val="100000"/>
                  </a:lnSpc>
                  <a:spcBef>
                    <a:spcPts val="0"/>
                  </a:spcBef>
                  <a:spcAft>
                    <a:spcPts val="0"/>
                  </a:spcAft>
                  <a:buClr>
                    <a:srgbClr val="001965"/>
                  </a:buClr>
                  <a:buSzPts val="1200"/>
                  <a:buFontTx/>
                  <a:buNone/>
                  <a:tabLst/>
                  <a:defRPr/>
                </a:pPr>
                <a:r>
                  <a:rPr kumimoji="0" lang="en-GB"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rPr>
                  <a:t>Arg</a:t>
                </a:r>
                <a:endParaRPr kumimoji="0" sz="1100" b="0" i="0" u="none" strike="noStrike" kern="1200" cap="none" spc="0" normalizeH="0" baseline="0" noProof="0">
                  <a:ln>
                    <a:noFill/>
                  </a:ln>
                  <a:solidFill>
                    <a:srgbClr val="001965"/>
                  </a:solidFill>
                  <a:effectLst/>
                  <a:uLnTx/>
                  <a:uFillTx/>
                  <a:latin typeface="Calibri" panose="020F0502020204030204" pitchFamily="34" charset="0"/>
                  <a:ea typeface="Calibri" panose="020F0502020204030204" pitchFamily="34" charset="0"/>
                  <a:cs typeface="Calibri" panose="020F0502020204030204" pitchFamily="34" charset="0"/>
                  <a:sym typeface="Verdana"/>
                </a:endParaRPr>
              </a:p>
            </p:txBody>
          </p:sp>
        </p:grpSp>
      </p:grpSp>
      <p:sp>
        <p:nvSpPr>
          <p:cNvPr id="259" name="Google Shape;259;p10"/>
          <p:cNvSpPr txBox="1"/>
          <p:nvPr/>
        </p:nvSpPr>
        <p:spPr>
          <a:xfrm>
            <a:off x="20100" y="6597150"/>
            <a:ext cx="5362666" cy="255566"/>
          </a:xfrm>
          <a:prstGeom prst="rect">
            <a:avLst/>
          </a:prstGeom>
          <a:noFill/>
          <a:ln>
            <a:noFill/>
          </a:ln>
        </p:spPr>
        <p:txBody>
          <a:bodyPr spcFirstLastPara="1" wrap="square" lIns="127233" tIns="65587" rIns="127233" bIns="65587" anchor="b"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GB" sz="8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Knudsen et al. J Med Chem 2000; Degn et al. Diabetes 2004</a:t>
            </a:r>
            <a:endParaRPr kumimoji="0"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0" name="Google Shape;260;p10"/>
          <p:cNvSpPr txBox="1"/>
          <p:nvPr/>
        </p:nvSpPr>
        <p:spPr>
          <a:xfrm>
            <a:off x="2869457" y="252254"/>
            <a:ext cx="6531358" cy="752255"/>
          </a:xfrm>
          <a:prstGeom prst="rect">
            <a:avLst/>
          </a:prstGeom>
          <a:solidFill>
            <a:schemeClr val="l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3000"/>
              </a:lnSpc>
              <a:spcBef>
                <a:spcPts val="0"/>
              </a:spcBef>
              <a:spcAft>
                <a:spcPts val="0"/>
              </a:spcAft>
              <a:buClr>
                <a:srgbClr val="000000"/>
              </a:buClr>
              <a:buSzPts val="3200"/>
              <a:buFontTx/>
              <a:buNone/>
              <a:tabLst/>
              <a:defRPr/>
            </a:pPr>
            <a:r>
              <a:rPr kumimoji="0" lang="en-GB" sz="3387" b="1" i="0" u="none" strike="noStrike" kern="1200" cap="none" spc="0" normalizeH="0" baseline="0" noProof="0" dirty="0">
                <a:ln>
                  <a:noFill/>
                </a:ln>
                <a:solidFill>
                  <a:srgbClr val="A288C0"/>
                </a:solidFill>
                <a:effectLst/>
                <a:uLnTx/>
                <a:uFillTx/>
                <a:latin typeface="Brush Script MT" panose="03060802040406070304" pitchFamily="66" charset="0"/>
                <a:ea typeface="Arial"/>
                <a:cs typeface="Arial"/>
                <a:sym typeface="Arial"/>
              </a:rPr>
              <a:t>Liraglutide</a:t>
            </a:r>
            <a:br>
              <a:rPr kumimoji="0" lang="en-GB" sz="3387" b="0" i="0" u="none" strike="noStrike" kern="1200" cap="none" spc="0" normalizeH="0" baseline="0" noProof="0" dirty="0">
                <a:ln>
                  <a:noFill/>
                </a:ln>
                <a:solidFill>
                  <a:srgbClr val="A288C0"/>
                </a:solidFill>
                <a:effectLst/>
                <a:uLnTx/>
                <a:uFillTx/>
                <a:latin typeface="Brush Script MT" panose="03060802040406070304" pitchFamily="66" charset="0"/>
                <a:ea typeface="Times New Roman"/>
                <a:cs typeface="Times New Roman"/>
                <a:sym typeface="Times New Roman"/>
              </a:rPr>
            </a:br>
            <a:endParaRPr kumimoji="0" sz="1905"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endParaRPr>
          </a:p>
        </p:txBody>
      </p:sp>
      <p:sp>
        <p:nvSpPr>
          <p:cNvPr id="2" name="Rettangolo 1">
            <a:extLst>
              <a:ext uri="{FF2B5EF4-FFF2-40B4-BE49-F238E27FC236}">
                <a16:creationId xmlns:a16="http://schemas.microsoft.com/office/drawing/2014/main" id="{D111B7C8-2E65-422E-9DDC-7FE1FAEF4E87}"/>
              </a:ext>
            </a:extLst>
          </p:cNvPr>
          <p:cNvSpPr/>
          <p:nvPr/>
        </p:nvSpPr>
        <p:spPr>
          <a:xfrm>
            <a:off x="190161" y="6266576"/>
            <a:ext cx="6231065" cy="38549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5" b="0" i="1" u="none" strike="noStrike" kern="1200" cap="none" spc="0" normalizeH="0" baseline="0" noProof="0" dirty="0">
                <a:ln>
                  <a:noFill/>
                </a:ln>
                <a:solidFill>
                  <a:srgbClr val="939AA7"/>
                </a:solidFill>
                <a:effectLst/>
                <a:uLnTx/>
                <a:uFillTx/>
                <a:latin typeface="Calibri" panose="020F0502020204030204" pitchFamily="34" charset="0"/>
                <a:ea typeface="Calibri" panose="020F0502020204030204" pitchFamily="34" charset="0"/>
                <a:cs typeface="Calibri" panose="020F0502020204030204" pitchFamily="34" charset="0"/>
              </a:rPr>
              <a:t>GLP-1: glucagon-like peptide-1, DPP-4: dipeptidyl peptidase-4</a:t>
            </a:r>
            <a:endParaRPr kumimoji="0" lang="it-IT" sz="1905"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0;p10">
            <a:extLst>
              <a:ext uri="{FF2B5EF4-FFF2-40B4-BE49-F238E27FC236}">
                <a16:creationId xmlns:a16="http://schemas.microsoft.com/office/drawing/2014/main" id="{30412EEF-99DA-94E0-8068-FB9C513E64E5}"/>
              </a:ext>
            </a:extLst>
          </p:cNvPr>
          <p:cNvSpPr txBox="1"/>
          <p:nvPr/>
        </p:nvSpPr>
        <p:spPr>
          <a:xfrm>
            <a:off x="2869457" y="252254"/>
            <a:ext cx="6531358" cy="752255"/>
          </a:xfrm>
          <a:prstGeom prst="rect">
            <a:avLst/>
          </a:prstGeom>
          <a:solidFill>
            <a:schemeClr val="l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3000"/>
              </a:lnSpc>
              <a:spcBef>
                <a:spcPts val="0"/>
              </a:spcBef>
              <a:spcAft>
                <a:spcPts val="0"/>
              </a:spcAft>
              <a:buClr>
                <a:srgbClr val="000000"/>
              </a:buClr>
              <a:buSzPts val="3200"/>
              <a:buFontTx/>
              <a:buNone/>
              <a:tabLst/>
              <a:defRPr/>
            </a:pPr>
            <a:r>
              <a:rPr kumimoji="0" lang="en-GB" sz="3387" b="1" i="0" u="none" strike="noStrike" kern="1200" cap="none" spc="0" normalizeH="0" baseline="0" noProof="0" dirty="0">
                <a:ln>
                  <a:noFill/>
                </a:ln>
                <a:solidFill>
                  <a:srgbClr val="A288C0"/>
                </a:solidFill>
                <a:effectLst/>
                <a:uLnTx/>
                <a:uFillTx/>
                <a:latin typeface="Brush Script MT" panose="03060802040406070304" pitchFamily="66" charset="0"/>
                <a:ea typeface="Arial"/>
                <a:cs typeface="Arial"/>
                <a:sym typeface="Arial"/>
              </a:rPr>
              <a:t>Liraglutide</a:t>
            </a:r>
            <a:br>
              <a:rPr kumimoji="0" lang="en-GB" sz="3387" b="0" i="0" u="none" strike="noStrike" kern="1200" cap="none" spc="0" normalizeH="0" baseline="0" noProof="0" dirty="0">
                <a:ln>
                  <a:noFill/>
                </a:ln>
                <a:solidFill>
                  <a:srgbClr val="A288C0"/>
                </a:solidFill>
                <a:effectLst/>
                <a:uLnTx/>
                <a:uFillTx/>
                <a:latin typeface="Brush Script MT" panose="03060802040406070304" pitchFamily="66" charset="0"/>
                <a:ea typeface="Times New Roman"/>
                <a:cs typeface="Times New Roman"/>
                <a:sym typeface="Times New Roman"/>
              </a:rPr>
            </a:br>
            <a:endParaRPr kumimoji="0" sz="1905"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mn-cs"/>
            </a:endParaRPr>
          </a:p>
        </p:txBody>
      </p:sp>
      <p:pic>
        <p:nvPicPr>
          <p:cNvPr id="3" name="Picture 7">
            <a:extLst>
              <a:ext uri="{FF2B5EF4-FFF2-40B4-BE49-F238E27FC236}">
                <a16:creationId xmlns:a16="http://schemas.microsoft.com/office/drawing/2014/main" id="{68819A0B-D1FA-1698-CF5A-F86F621814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40" y="2531153"/>
            <a:ext cx="2648443" cy="1795694"/>
          </a:xfrm>
          <a:prstGeom prst="rect">
            <a:avLst/>
          </a:prstGeom>
        </p:spPr>
      </p:pic>
      <p:sp>
        <p:nvSpPr>
          <p:cNvPr id="5" name="CasellaDiTesto 4">
            <a:extLst>
              <a:ext uri="{FF2B5EF4-FFF2-40B4-BE49-F238E27FC236}">
                <a16:creationId xmlns:a16="http://schemas.microsoft.com/office/drawing/2014/main" id="{EB5F7D20-94B5-42FC-956A-43528B235EC5}"/>
              </a:ext>
            </a:extLst>
          </p:cNvPr>
          <p:cNvSpPr txBox="1"/>
          <p:nvPr/>
        </p:nvSpPr>
        <p:spPr>
          <a:xfrm>
            <a:off x="393369" y="1107762"/>
            <a:ext cx="615983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 dose iniziale è di 0,6 mg una volta al giorno.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 dose deve essere aumentata fino a 3,0 mg una volta al giorno con incrementi di 0,6 mg, a intervalli di almeno una settimana, per migliorare la tollerabilità gastrointestinale.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Se l’aumento al livello di dose successivo non è tollerato per due settimane consecutive, considerare l’interruzione del trattamento. </a:t>
            </a:r>
          </a:p>
        </p:txBody>
      </p:sp>
      <p:pic>
        <p:nvPicPr>
          <p:cNvPr id="7" name="Immagine 6">
            <a:extLst>
              <a:ext uri="{FF2B5EF4-FFF2-40B4-BE49-F238E27FC236}">
                <a16:creationId xmlns:a16="http://schemas.microsoft.com/office/drawing/2014/main" id="{9568471C-CFA4-23ED-5166-8E420DA2CBFC}"/>
              </a:ext>
            </a:extLst>
          </p:cNvPr>
          <p:cNvPicPr>
            <a:picLocks noChangeAspect="1"/>
          </p:cNvPicPr>
          <p:nvPr/>
        </p:nvPicPr>
        <p:blipFill>
          <a:blip r:embed="rId3"/>
          <a:stretch>
            <a:fillRect/>
          </a:stretch>
        </p:blipFill>
        <p:spPr>
          <a:xfrm>
            <a:off x="3218985" y="2690709"/>
            <a:ext cx="3334215" cy="1476581"/>
          </a:xfrm>
          <a:prstGeom prst="rect">
            <a:avLst/>
          </a:prstGeom>
          <a:ln>
            <a:solidFill>
              <a:schemeClr val="tx1"/>
            </a:solidFill>
          </a:ln>
        </p:spPr>
      </p:pic>
      <p:sp>
        <p:nvSpPr>
          <p:cNvPr id="9" name="CasellaDiTesto 8">
            <a:extLst>
              <a:ext uri="{FF2B5EF4-FFF2-40B4-BE49-F238E27FC236}">
                <a16:creationId xmlns:a16="http://schemas.microsoft.com/office/drawing/2014/main" id="{44FB3622-7175-86A7-054A-5CD80229788D}"/>
              </a:ext>
            </a:extLst>
          </p:cNvPr>
          <p:cNvSpPr txBox="1"/>
          <p:nvPr/>
        </p:nvSpPr>
        <p:spPr>
          <a:xfrm>
            <a:off x="7207624" y="727214"/>
            <a:ext cx="4778585" cy="458587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Effetti avversi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Disturbi gastrointestinali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(i più frequenti, ~68%):</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nausea, vomito, diarrea, stipsi</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dispepsia, gastrite, reflusso gastroesofageo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dolore addominale, gonfiore, flatulenza, eruttazione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bocca secca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Sistema nervoso</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cefalea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capogiro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Disturbi psichiatrici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insonnia (soprattutto nei primi 3 mesi)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Patologie generali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astenia, stanchezza, malessere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reazioni nel sito di iniezione (lievi e transitorie)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Metabolismo</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ipoglicemia (più rilevante nei pazienti con diabete, soprattutto se in terapia con sulfaniluree o insulina)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Esami di laboratorio</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aumento di lipasi e amilasi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Gli effetti gastrointestinali sono in genere </a:t>
            </a: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lievi–moderati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transitori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 compaiono </a:t>
            </a: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nelle prime settimane</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tendendo a ridursi con il proseguimento della terapia.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Più frequenti negli </a:t>
            </a: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anziani</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e nei pazienti con </a:t>
            </a:r>
            <a:r>
              <a:rPr kumimoji="0" lang="it-IT" sz="1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funzione renale ridotta</a:t>
            </a:r>
            <a:r>
              <a:rPr kumimoji="0" lang="it-IT"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sp>
        <p:nvSpPr>
          <p:cNvPr id="11" name="CasellaDiTesto 10">
            <a:extLst>
              <a:ext uri="{FF2B5EF4-FFF2-40B4-BE49-F238E27FC236}">
                <a16:creationId xmlns:a16="http://schemas.microsoft.com/office/drawing/2014/main" id="{23114C19-23C4-FE6B-6853-10533F9348F6}"/>
              </a:ext>
            </a:extLst>
          </p:cNvPr>
          <p:cNvSpPr txBox="1"/>
          <p:nvPr/>
        </p:nvSpPr>
        <p:spPr>
          <a:xfrm>
            <a:off x="0" y="6642556"/>
            <a:ext cx="2286000"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https://www.aifa.gov.it/</a:t>
            </a:r>
          </a:p>
        </p:txBody>
      </p:sp>
      <p:pic>
        <p:nvPicPr>
          <p:cNvPr id="13" name="Immagine 12">
            <a:extLst>
              <a:ext uri="{FF2B5EF4-FFF2-40B4-BE49-F238E27FC236}">
                <a16:creationId xmlns:a16="http://schemas.microsoft.com/office/drawing/2014/main" id="{658313B8-91EC-6A1E-A05F-3BD20B4D4D0F}"/>
              </a:ext>
            </a:extLst>
          </p:cNvPr>
          <p:cNvPicPr>
            <a:picLocks noChangeAspect="1"/>
          </p:cNvPicPr>
          <p:nvPr/>
        </p:nvPicPr>
        <p:blipFill>
          <a:blip r:embed="rId4"/>
          <a:stretch>
            <a:fillRect/>
          </a:stretch>
        </p:blipFill>
        <p:spPr>
          <a:xfrm>
            <a:off x="898432" y="4366826"/>
            <a:ext cx="5236704" cy="2238920"/>
          </a:xfrm>
          <a:prstGeom prst="rect">
            <a:avLst/>
          </a:prstGeom>
        </p:spPr>
      </p:pic>
    </p:spTree>
    <p:extLst>
      <p:ext uri="{BB962C8B-B14F-4D97-AF65-F5344CB8AC3E}">
        <p14:creationId xmlns:p14="http://schemas.microsoft.com/office/powerpoint/2010/main" val="347040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C129F17-B3BF-742A-A9A1-0215E5727624}"/>
              </a:ext>
            </a:extLst>
          </p:cNvPr>
          <p:cNvPicPr>
            <a:picLocks noChangeAspect="1"/>
          </p:cNvPicPr>
          <p:nvPr/>
        </p:nvPicPr>
        <p:blipFill>
          <a:blip r:embed="rId2">
            <a:extLst>
              <a:ext uri="{28A0092B-C50C-407E-A947-70E740481C1C}">
                <a14:useLocalDpi xmlns:a14="http://schemas.microsoft.com/office/drawing/2010/main" val="0"/>
              </a:ext>
            </a:extLst>
          </a:blip>
          <a:srcRect t="11579"/>
          <a:stretch>
            <a:fillRect/>
          </a:stretch>
        </p:blipFill>
        <p:spPr>
          <a:xfrm>
            <a:off x="0" y="794084"/>
            <a:ext cx="7858461" cy="6063916"/>
          </a:xfrm>
          <a:prstGeom prst="rect">
            <a:avLst/>
          </a:prstGeom>
        </p:spPr>
      </p:pic>
      <p:pic>
        <p:nvPicPr>
          <p:cNvPr id="7" name="Immagine 6">
            <a:extLst>
              <a:ext uri="{FF2B5EF4-FFF2-40B4-BE49-F238E27FC236}">
                <a16:creationId xmlns:a16="http://schemas.microsoft.com/office/drawing/2014/main" id="{0B8BBE2F-E86C-DB5A-1B9C-98243D9A5E88}"/>
              </a:ext>
            </a:extLst>
          </p:cNvPr>
          <p:cNvPicPr>
            <a:picLocks noChangeAspect="1"/>
          </p:cNvPicPr>
          <p:nvPr/>
        </p:nvPicPr>
        <p:blipFill>
          <a:blip r:embed="rId3"/>
          <a:stretch>
            <a:fillRect/>
          </a:stretch>
        </p:blipFill>
        <p:spPr>
          <a:xfrm>
            <a:off x="7858461" y="2293956"/>
            <a:ext cx="4333539" cy="2270087"/>
          </a:xfrm>
          <a:prstGeom prst="rect">
            <a:avLst/>
          </a:prstGeom>
        </p:spPr>
      </p:pic>
      <p:sp>
        <p:nvSpPr>
          <p:cNvPr id="9" name="CasellaDiTesto 8">
            <a:extLst>
              <a:ext uri="{FF2B5EF4-FFF2-40B4-BE49-F238E27FC236}">
                <a16:creationId xmlns:a16="http://schemas.microsoft.com/office/drawing/2014/main" id="{7BDE4E28-BE15-91B5-A388-3557162113C1}"/>
              </a:ext>
            </a:extLst>
          </p:cNvPr>
          <p:cNvSpPr txBox="1"/>
          <p:nvPr/>
        </p:nvSpPr>
        <p:spPr>
          <a:xfrm>
            <a:off x="514476" y="126486"/>
            <a:ext cx="6829508" cy="523220"/>
          </a:xfrm>
          <a:prstGeom prst="rect">
            <a:avLst/>
          </a:prstGeom>
          <a:noFill/>
        </p:spPr>
        <p:txBody>
          <a:bodyPr wrap="square" rtlCol="0">
            <a:spAutoFit/>
          </a:bodyPr>
          <a:lstStyle/>
          <a:p>
            <a:pPr algn="ctr"/>
            <a:r>
              <a:rPr lang="it-IT" sz="2800" dirty="0">
                <a:solidFill>
                  <a:srgbClr val="60A07E"/>
                </a:solidFill>
                <a:latin typeface="Constantia" panose="02030602050306030303" pitchFamily="18" charset="0"/>
              </a:rPr>
              <a:t>EOSS</a:t>
            </a:r>
            <a:r>
              <a:rPr lang="it-IT" sz="2800" dirty="0">
                <a:solidFill>
                  <a:srgbClr val="60A07E"/>
                </a:solidFill>
                <a:latin typeface="Brush Script MT" panose="03060802040406070304" pitchFamily="66" charset="0"/>
              </a:rPr>
              <a:t>: Edmonton </a:t>
            </a:r>
            <a:r>
              <a:rPr lang="it-IT" sz="2800" dirty="0" err="1">
                <a:solidFill>
                  <a:srgbClr val="60A07E"/>
                </a:solidFill>
                <a:latin typeface="Brush Script MT" panose="03060802040406070304" pitchFamily="66" charset="0"/>
              </a:rPr>
              <a:t>Obesity</a:t>
            </a:r>
            <a:r>
              <a:rPr lang="it-IT" sz="2800" dirty="0">
                <a:solidFill>
                  <a:srgbClr val="60A07E"/>
                </a:solidFill>
                <a:latin typeface="Brush Script MT" panose="03060802040406070304" pitchFamily="66" charset="0"/>
              </a:rPr>
              <a:t> </a:t>
            </a:r>
            <a:r>
              <a:rPr lang="it-IT" sz="2800" dirty="0" err="1">
                <a:solidFill>
                  <a:srgbClr val="60A07E"/>
                </a:solidFill>
                <a:latin typeface="Brush Script MT" panose="03060802040406070304" pitchFamily="66" charset="0"/>
              </a:rPr>
              <a:t>Staging</a:t>
            </a:r>
            <a:r>
              <a:rPr lang="it-IT" sz="2800" dirty="0">
                <a:solidFill>
                  <a:srgbClr val="60A07E"/>
                </a:solidFill>
                <a:latin typeface="Brush Script MT" panose="03060802040406070304" pitchFamily="66" charset="0"/>
              </a:rPr>
              <a:t> System</a:t>
            </a:r>
          </a:p>
        </p:txBody>
      </p:sp>
    </p:spTree>
    <p:extLst>
      <p:ext uri="{BB962C8B-B14F-4D97-AF65-F5344CB8AC3E}">
        <p14:creationId xmlns:p14="http://schemas.microsoft.com/office/powerpoint/2010/main" val="2995644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77998C"/>
        </a:solidFill>
        <a:effectLst/>
      </p:bgPr>
    </p:bg>
    <p:spTree>
      <p:nvGrpSpPr>
        <p:cNvPr id="1" name="">
          <a:extLst>
            <a:ext uri="{FF2B5EF4-FFF2-40B4-BE49-F238E27FC236}">
              <a16:creationId xmlns:a16="http://schemas.microsoft.com/office/drawing/2014/main" id="{E04649C3-F2CE-1DC9-B8B3-EFF76E3EB76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2BCECA-453D-0079-C74D-DE95B13067DE}"/>
              </a:ext>
            </a:extLst>
          </p:cNvPr>
          <p:cNvSpPr>
            <a:spLocks noGrp="1"/>
          </p:cNvSpPr>
          <p:nvPr>
            <p:ph type="ctrTitle"/>
          </p:nvPr>
        </p:nvSpPr>
        <p:spPr/>
        <p:txBody>
          <a:bodyPr/>
          <a:lstStyle/>
          <a:p>
            <a:r>
              <a:rPr lang="it-IT" dirty="0">
                <a:solidFill>
                  <a:schemeClr val="bg1"/>
                </a:solidFill>
                <a:latin typeface="Brush Script MT" panose="03060802040406070304" pitchFamily="66" charset="0"/>
              </a:rPr>
              <a:t>Semaglutide</a:t>
            </a:r>
          </a:p>
        </p:txBody>
      </p:sp>
    </p:spTree>
    <p:extLst>
      <p:ext uri="{BB962C8B-B14F-4D97-AF65-F5344CB8AC3E}">
        <p14:creationId xmlns:p14="http://schemas.microsoft.com/office/powerpoint/2010/main" val="1597787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0;p10">
            <a:extLst>
              <a:ext uri="{FF2B5EF4-FFF2-40B4-BE49-F238E27FC236}">
                <a16:creationId xmlns:a16="http://schemas.microsoft.com/office/drawing/2014/main" id="{19FCC387-2036-4E44-93C0-13076C432617}"/>
              </a:ext>
            </a:extLst>
          </p:cNvPr>
          <p:cNvSpPr txBox="1"/>
          <p:nvPr/>
        </p:nvSpPr>
        <p:spPr>
          <a:xfrm>
            <a:off x="2929014" y="311700"/>
            <a:ext cx="6531358" cy="752255"/>
          </a:xfrm>
          <a:prstGeom prst="rect">
            <a:avLst/>
          </a:prstGeom>
          <a:solidFill>
            <a:schemeClr val="l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3000"/>
              </a:lnSpc>
              <a:spcBef>
                <a:spcPts val="0"/>
              </a:spcBef>
              <a:spcAft>
                <a:spcPts val="0"/>
              </a:spcAft>
              <a:buClr>
                <a:srgbClr val="000000"/>
              </a:buClr>
              <a:buSzPts val="3200"/>
              <a:buFontTx/>
              <a:buNone/>
              <a:tabLst/>
              <a:defRPr/>
            </a:pPr>
            <a:r>
              <a:rPr kumimoji="0" lang="en-GB" sz="3600" b="1" i="0" u="none" strike="noStrike" kern="1200" cap="none" spc="0" normalizeH="0" baseline="0" noProof="0" dirty="0" err="1">
                <a:ln>
                  <a:noFill/>
                </a:ln>
                <a:solidFill>
                  <a:srgbClr val="A288C0"/>
                </a:solidFill>
                <a:effectLst/>
                <a:uLnTx/>
                <a:uFillTx/>
                <a:latin typeface="Brush Script MT" panose="03060802040406070304" pitchFamily="66" charset="0"/>
                <a:cs typeface="Courier New" panose="02070309020205020404" pitchFamily="49" charset="0"/>
              </a:rPr>
              <a:t>Sema</a:t>
            </a:r>
            <a:r>
              <a:rPr kumimoji="0" lang="en-GB" sz="3600" b="1" i="0" u="none" strike="noStrike" kern="1200" cap="none" spc="0" normalizeH="0" baseline="0" noProof="0" dirty="0" err="1">
                <a:ln>
                  <a:noFill/>
                </a:ln>
                <a:solidFill>
                  <a:srgbClr val="A288C0"/>
                </a:solidFill>
                <a:effectLst/>
                <a:uLnTx/>
                <a:uFillTx/>
                <a:latin typeface="Brush Script MT" panose="03060802040406070304" pitchFamily="66" charset="0"/>
                <a:ea typeface="Arial"/>
                <a:cs typeface="Courier New" panose="02070309020205020404" pitchFamily="49" charset="0"/>
                <a:sym typeface="Arial"/>
              </a:rPr>
              <a:t>glutide</a:t>
            </a:r>
            <a:br>
              <a:rPr kumimoji="0" lang="en-GB" sz="3600" b="0" i="0" u="none" strike="noStrike" kern="1200" cap="none" spc="0" normalizeH="0" baseline="0" noProof="0" dirty="0">
                <a:ln>
                  <a:noFill/>
                </a:ln>
                <a:solidFill>
                  <a:srgbClr val="A288C0"/>
                </a:solidFill>
                <a:effectLst/>
                <a:uLnTx/>
                <a:uFillTx/>
                <a:latin typeface="Brush Script MT" panose="03060802040406070304" pitchFamily="66" charset="0"/>
                <a:ea typeface="Times New Roman"/>
                <a:cs typeface="Courier New" panose="02070309020205020404" pitchFamily="49" charset="0"/>
                <a:sym typeface="Times New Roman"/>
              </a:rPr>
            </a:br>
            <a:endParaRPr kumimoji="0" sz="3600" b="0" i="0" u="none" strike="noStrike" kern="1200" cap="none" spc="0" normalizeH="0" baseline="0" noProof="0" dirty="0">
              <a:ln>
                <a:noFill/>
              </a:ln>
              <a:solidFill>
                <a:srgbClr val="A288C0"/>
              </a:solidFill>
              <a:effectLst/>
              <a:uLnTx/>
              <a:uFillTx/>
              <a:latin typeface="Brush Script MT" panose="03060802040406070304" pitchFamily="66" charset="0"/>
              <a:cs typeface="Courier New" panose="02070309020205020404" pitchFamily="49" charset="0"/>
            </a:endParaRPr>
          </a:p>
        </p:txBody>
      </p:sp>
      <p:sp>
        <p:nvSpPr>
          <p:cNvPr id="5" name="Rettangolo 4">
            <a:extLst>
              <a:ext uri="{FF2B5EF4-FFF2-40B4-BE49-F238E27FC236}">
                <a16:creationId xmlns:a16="http://schemas.microsoft.com/office/drawing/2014/main" id="{23953429-EBB4-4F23-8990-BA5BB602007B}"/>
              </a:ext>
            </a:extLst>
          </p:cNvPr>
          <p:cNvSpPr/>
          <p:nvPr/>
        </p:nvSpPr>
        <p:spPr>
          <a:xfrm>
            <a:off x="13982" y="6546300"/>
            <a:ext cx="7304751" cy="255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58" b="0" i="1" u="none" strike="noStrike" kern="1200" cap="none" spc="0" normalizeH="0" baseline="0" noProof="0" dirty="0">
                <a:ln>
                  <a:noFill/>
                </a:ln>
                <a:solidFill>
                  <a:srgbClr val="001965"/>
                </a:solidFill>
                <a:effectLst/>
                <a:uLnTx/>
                <a:uFillTx/>
                <a:latin typeface="Calibri Light" panose="020F0302020204030204"/>
                <a:ea typeface="Apis For Office" panose="020B0504010101010104" pitchFamily="34" charset="0"/>
                <a:cs typeface="Apis For Office" panose="020B0504010101010104" pitchFamily="34" charset="0"/>
              </a:rPr>
              <a:t>Lau et al. J Med Chem 2015; Kapitza et al. J Clin Pharmacol 2015; Marbury et al. Clin Pharmacokinet 2017</a:t>
            </a:r>
          </a:p>
        </p:txBody>
      </p:sp>
      <p:grpSp>
        <p:nvGrpSpPr>
          <p:cNvPr id="6" name="Gruppo 5">
            <a:extLst>
              <a:ext uri="{FF2B5EF4-FFF2-40B4-BE49-F238E27FC236}">
                <a16:creationId xmlns:a16="http://schemas.microsoft.com/office/drawing/2014/main" id="{0A4ED66C-5FC1-45C2-AF2C-634E8054AD7E}"/>
              </a:ext>
            </a:extLst>
          </p:cNvPr>
          <p:cNvGrpSpPr/>
          <p:nvPr/>
        </p:nvGrpSpPr>
        <p:grpSpPr>
          <a:xfrm>
            <a:off x="0" y="1326115"/>
            <a:ext cx="11689347" cy="4522438"/>
            <a:chOff x="547304" y="1665913"/>
            <a:chExt cx="11045520" cy="4273350"/>
          </a:xfrm>
        </p:grpSpPr>
        <p:sp>
          <p:nvSpPr>
            <p:cNvPr id="7" name="Oval 246">
              <a:extLst>
                <a:ext uri="{FF2B5EF4-FFF2-40B4-BE49-F238E27FC236}">
                  <a16:creationId xmlns:a16="http://schemas.microsoft.com/office/drawing/2014/main" id="{CC341E2C-7BE0-4E77-B22F-4608C3522911}"/>
                </a:ext>
              </a:extLst>
            </p:cNvPr>
            <p:cNvSpPr/>
            <p:nvPr/>
          </p:nvSpPr>
          <p:spPr bwMode="auto">
            <a:xfrm>
              <a:off x="6418772" y="2764711"/>
              <a:ext cx="580269" cy="500687"/>
            </a:xfrm>
            <a:prstGeom prst="ellipse">
              <a:avLst/>
            </a:prstGeom>
            <a:solidFill>
              <a:srgbClr val="3B97DE"/>
            </a:solidFill>
            <a:ln w="9525" cap="flat" cmpd="sng" algn="ctr">
              <a:noFill/>
              <a:prstDash val="solid"/>
              <a:miter lim="800000"/>
            </a:ln>
            <a:effectLst/>
          </p:spPr>
          <p:txBody>
            <a:bodyPr anchor="ct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GB"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8" name="Group 119">
              <a:extLst>
                <a:ext uri="{FF2B5EF4-FFF2-40B4-BE49-F238E27FC236}">
                  <a16:creationId xmlns:a16="http://schemas.microsoft.com/office/drawing/2014/main" id="{F537CA17-878A-4932-BCC6-5D72B7F4BF7B}"/>
                </a:ext>
              </a:extLst>
            </p:cNvPr>
            <p:cNvGrpSpPr/>
            <p:nvPr/>
          </p:nvGrpSpPr>
          <p:grpSpPr bwMode="auto">
            <a:xfrm>
              <a:off x="6381593" y="2767144"/>
              <a:ext cx="614603" cy="500687"/>
              <a:chOff x="7701131" y="1884585"/>
              <a:chExt cx="492883" cy="441063"/>
            </a:xfrm>
            <a:solidFill>
              <a:srgbClr val="002060"/>
            </a:solidFill>
          </p:grpSpPr>
          <p:sp>
            <p:nvSpPr>
              <p:cNvPr id="82" name="Oval 120">
                <a:extLst>
                  <a:ext uri="{FF2B5EF4-FFF2-40B4-BE49-F238E27FC236}">
                    <a16:creationId xmlns:a16="http://schemas.microsoft.com/office/drawing/2014/main" id="{807DA270-483C-4F69-9973-0932185E8318}"/>
                  </a:ext>
                </a:extLst>
              </p:cNvPr>
              <p:cNvSpPr/>
              <p:nvPr/>
            </p:nvSpPr>
            <p:spPr>
              <a:xfrm>
                <a:off x="7728663" y="1884585"/>
                <a:ext cx="465351" cy="441063"/>
              </a:xfrm>
              <a:prstGeom prst="ellipse">
                <a:avLst/>
              </a:prstGeom>
              <a:grpFill/>
              <a:ln w="9525" cap="flat" cmpd="sng" algn="ctr">
                <a:noFill/>
                <a:prstDash val="solid"/>
                <a:miter lim="800000"/>
              </a:ln>
              <a:effectLst/>
              <a:scene3d>
                <a:camera prst="orthographicFront"/>
                <a:lightRig rig="balanced" dir="t"/>
              </a:scene3d>
              <a:sp3d extrusionH="76200" contourW="12700">
                <a:bevelT w="1905000" h="1905000" prst="cross"/>
                <a:bevelB w="635000" h="635000" prst="artDeco"/>
                <a:extrusionClr>
                  <a:srgbClr val="FFFFFF"/>
                </a:extrusionClr>
                <a:contourClr>
                  <a:srgbClr val="FFFFFF">
                    <a:lumMod val="75000"/>
                  </a:srgbClr>
                </a:contourClr>
              </a:sp3d>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3387"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3" name="TextBox 130">
                <a:extLst>
                  <a:ext uri="{FF2B5EF4-FFF2-40B4-BE49-F238E27FC236}">
                    <a16:creationId xmlns:a16="http://schemas.microsoft.com/office/drawing/2014/main" id="{6D0149EB-690A-495B-BB80-649A96B85336}"/>
                  </a:ext>
                </a:extLst>
              </p:cNvPr>
              <p:cNvSpPr txBox="1"/>
              <p:nvPr/>
            </p:nvSpPr>
            <p:spPr>
              <a:xfrm>
                <a:off x="7701131" y="1921266"/>
                <a:ext cx="395030" cy="329955"/>
              </a:xfrm>
              <a:prstGeom prst="rect">
                <a:avLst/>
              </a:prstGeom>
              <a:noFill/>
            </p:spPr>
            <p:txBody>
              <a:bodyPr wrap="none">
                <a:spAutoFit/>
              </a:bodyPr>
              <a:lstStyle>
                <a:defPPr>
                  <a:defRPr lang="en-US"/>
                </a:defPPr>
                <a:lvl1pPr algn="l" rtl="0" fontAlgn="base">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pPr marL="0" marR="0" lvl="0" indent="0" algn="l" defTabSz="1289009" rtl="0" eaLnBrk="0" fontAlgn="base" latinLnBrk="0" hangingPunct="0">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Aib</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9" name="Oval 248">
              <a:extLst>
                <a:ext uri="{FF2B5EF4-FFF2-40B4-BE49-F238E27FC236}">
                  <a16:creationId xmlns:a16="http://schemas.microsoft.com/office/drawing/2014/main" id="{3D33061F-D32B-4CF5-B7DE-F698525FA8D3}"/>
                </a:ext>
              </a:extLst>
            </p:cNvPr>
            <p:cNvSpPr/>
            <p:nvPr/>
          </p:nvSpPr>
          <p:spPr bwMode="auto">
            <a:xfrm>
              <a:off x="5820536" y="2770005"/>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GB"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0" name="Oval 244">
              <a:extLst>
                <a:ext uri="{FF2B5EF4-FFF2-40B4-BE49-F238E27FC236}">
                  <a16:creationId xmlns:a16="http://schemas.microsoft.com/office/drawing/2014/main" id="{A2B11525-2586-4212-93EE-7A29F2A505AD}"/>
                </a:ext>
              </a:extLst>
            </p:cNvPr>
            <p:cNvSpPr/>
            <p:nvPr/>
          </p:nvSpPr>
          <p:spPr bwMode="auto">
            <a:xfrm>
              <a:off x="8185735" y="2764661"/>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1" name="Oval 233">
              <a:extLst>
                <a:ext uri="{FF2B5EF4-FFF2-40B4-BE49-F238E27FC236}">
                  <a16:creationId xmlns:a16="http://schemas.microsoft.com/office/drawing/2014/main" id="{67AD6F61-8435-444B-A74D-3E73BF278D53}"/>
                </a:ext>
              </a:extLst>
            </p:cNvPr>
            <p:cNvSpPr/>
            <p:nvPr/>
          </p:nvSpPr>
          <p:spPr bwMode="auto">
            <a:xfrm>
              <a:off x="10560385" y="2768718"/>
              <a:ext cx="580267"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2" name="Oval 231">
              <a:extLst>
                <a:ext uri="{FF2B5EF4-FFF2-40B4-BE49-F238E27FC236}">
                  <a16:creationId xmlns:a16="http://schemas.microsoft.com/office/drawing/2014/main" id="{C51D75D6-53E0-4C6D-9B37-00825DC304B6}"/>
                </a:ext>
              </a:extLst>
            </p:cNvPr>
            <p:cNvSpPr/>
            <p:nvPr/>
          </p:nvSpPr>
          <p:spPr bwMode="auto">
            <a:xfrm>
              <a:off x="7011746" y="2764663"/>
              <a:ext cx="580268"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3" name="Oval 225">
              <a:extLst>
                <a:ext uri="{FF2B5EF4-FFF2-40B4-BE49-F238E27FC236}">
                  <a16:creationId xmlns:a16="http://schemas.microsoft.com/office/drawing/2014/main" id="{4A7A6BF3-A933-410F-877D-425B7BE8AEDF}"/>
                </a:ext>
              </a:extLst>
            </p:cNvPr>
            <p:cNvSpPr/>
            <p:nvPr/>
          </p:nvSpPr>
          <p:spPr bwMode="auto">
            <a:xfrm>
              <a:off x="7596516" y="2767141"/>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4" name="Oval 216">
              <a:extLst>
                <a:ext uri="{FF2B5EF4-FFF2-40B4-BE49-F238E27FC236}">
                  <a16:creationId xmlns:a16="http://schemas.microsoft.com/office/drawing/2014/main" id="{6D70CC90-5BA4-48AA-BF40-9C69EB150E61}"/>
                </a:ext>
              </a:extLst>
            </p:cNvPr>
            <p:cNvSpPr/>
            <p:nvPr/>
          </p:nvSpPr>
          <p:spPr bwMode="auto">
            <a:xfrm>
              <a:off x="9374179" y="2767138"/>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5" name="Oval 213">
              <a:extLst>
                <a:ext uri="{FF2B5EF4-FFF2-40B4-BE49-F238E27FC236}">
                  <a16:creationId xmlns:a16="http://schemas.microsoft.com/office/drawing/2014/main" id="{CE295BDB-50F8-4EC2-B258-BE27F5B836AA}"/>
                </a:ext>
              </a:extLst>
            </p:cNvPr>
            <p:cNvSpPr/>
            <p:nvPr/>
          </p:nvSpPr>
          <p:spPr bwMode="auto">
            <a:xfrm>
              <a:off x="8775692" y="2766777"/>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6" name="Oval 207">
              <a:extLst>
                <a:ext uri="{FF2B5EF4-FFF2-40B4-BE49-F238E27FC236}">
                  <a16:creationId xmlns:a16="http://schemas.microsoft.com/office/drawing/2014/main" id="{00065C0D-84FF-4757-BA39-F57711EAFC29}"/>
                </a:ext>
              </a:extLst>
            </p:cNvPr>
            <p:cNvSpPr/>
            <p:nvPr/>
          </p:nvSpPr>
          <p:spPr bwMode="auto">
            <a:xfrm>
              <a:off x="9969475" y="2764659"/>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7" name="TextBox 11">
              <a:extLst>
                <a:ext uri="{FF2B5EF4-FFF2-40B4-BE49-F238E27FC236}">
                  <a16:creationId xmlns:a16="http://schemas.microsoft.com/office/drawing/2014/main" id="{00461C3C-DE19-4D53-875D-C1B924712B2B}"/>
                </a:ext>
              </a:extLst>
            </p:cNvPr>
            <p:cNvSpPr txBox="1">
              <a:spLocks noChangeArrowheads="1"/>
            </p:cNvSpPr>
            <p:nvPr/>
          </p:nvSpPr>
          <p:spPr bwMode="auto">
            <a:xfrm>
              <a:off x="6202877" y="1665913"/>
              <a:ext cx="3466995" cy="82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type="arrow" w="med" len="me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1289009" rtl="0" eaLnBrk="1" fontAlgn="base" latinLnBrk="0" hangingPunct="1">
                <a:lnSpc>
                  <a:spcPct val="100000"/>
                </a:lnSpc>
                <a:spcBef>
                  <a:spcPct val="0"/>
                </a:spcBef>
                <a:spcAft>
                  <a:spcPct val="0"/>
                </a:spcAft>
                <a:buClrTx/>
                <a:buSzTx/>
                <a:buFontTx/>
                <a:buNone/>
                <a:tabLst/>
                <a:defRPr/>
              </a:pPr>
              <a:r>
                <a:rPr kumimoji="0" lang="en-GB" sz="1693"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Amino acid substitution at position 8</a:t>
              </a:r>
            </a:p>
            <a:p>
              <a:pPr marL="0" marR="0" lvl="0" indent="0" algn="l" defTabSz="1289009" rtl="0" eaLnBrk="1" fontAlgn="base" latinLnBrk="0" hangingPunct="1">
                <a:lnSpc>
                  <a:spcPct val="100000"/>
                </a:lnSpc>
                <a:spcBef>
                  <a:spcPct val="0"/>
                </a:spcBef>
                <a:spcAft>
                  <a:spcPct val="0"/>
                </a:spcAft>
                <a:buClrTx/>
                <a:buSzTx/>
                <a:buFontTx/>
                <a:buNone/>
                <a:tabLst/>
                <a:defRPr/>
              </a:pPr>
              <a:r>
                <a:rPr kumimoji="0" lang="en-GB" sz="1693"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(alanine to alpha-</a:t>
              </a:r>
              <a:r>
                <a:rPr kumimoji="0" lang="en-GB" sz="1693" b="0" i="0" u="none" strike="noStrike" kern="1200" cap="none" spc="0" normalizeH="0" baseline="0" noProof="0" dirty="0" err="1">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aminoisobutyric</a:t>
              </a:r>
              <a:r>
                <a:rPr kumimoji="0" lang="en-GB" sz="1693"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 acid) </a:t>
              </a:r>
              <a:br>
                <a:rPr kumimoji="0" lang="en-GB" sz="1693"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br>
              <a:r>
                <a:rPr kumimoji="0" lang="en-GB" altLang="en-US" sz="1693"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protects against DPP-4 degradation</a:t>
              </a:r>
              <a:r>
                <a:rPr kumimoji="0" lang="en-GB" altLang="en-US" sz="1693" b="0"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a:t>
              </a:r>
              <a:endParaRPr kumimoji="0" lang="en-GB" sz="1693"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8" name="TextBox 18">
              <a:extLst>
                <a:ext uri="{FF2B5EF4-FFF2-40B4-BE49-F238E27FC236}">
                  <a16:creationId xmlns:a16="http://schemas.microsoft.com/office/drawing/2014/main" id="{0C6FC1F4-0D89-46CD-8CBC-2ADA63335B1A}"/>
                </a:ext>
              </a:extLst>
            </p:cNvPr>
            <p:cNvSpPr txBox="1">
              <a:spLocks noChangeArrowheads="1"/>
            </p:cNvSpPr>
            <p:nvPr/>
          </p:nvSpPr>
          <p:spPr bwMode="auto">
            <a:xfrm>
              <a:off x="547304" y="4361448"/>
              <a:ext cx="3982485" cy="2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1289009" rtl="0" eaLnBrk="1" fontAlgn="base" latinLnBrk="0" hangingPunct="1">
                <a:lnSpc>
                  <a:spcPct val="100000"/>
                </a:lnSpc>
                <a:spcBef>
                  <a:spcPct val="0"/>
                </a:spcBef>
                <a:spcAft>
                  <a:spcPct val="0"/>
                </a:spcAft>
                <a:buClrTx/>
                <a:buSzTx/>
                <a:buFontTx/>
                <a:buNone/>
                <a:tabLst/>
                <a:defRPr/>
              </a:pPr>
              <a:endParaRPr kumimoji="0" lang="en-GB" sz="1411" b="1"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19" name="Oval 186">
              <a:extLst>
                <a:ext uri="{FF2B5EF4-FFF2-40B4-BE49-F238E27FC236}">
                  <a16:creationId xmlns:a16="http://schemas.microsoft.com/office/drawing/2014/main" id="{526F41EE-E7FD-4F0F-B98A-455A101DDF23}"/>
                </a:ext>
              </a:extLst>
            </p:cNvPr>
            <p:cNvSpPr/>
            <p:nvPr/>
          </p:nvSpPr>
          <p:spPr bwMode="auto">
            <a:xfrm>
              <a:off x="5987500" y="3846866"/>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0" name="TextBox 137">
              <a:extLst>
                <a:ext uri="{FF2B5EF4-FFF2-40B4-BE49-F238E27FC236}">
                  <a16:creationId xmlns:a16="http://schemas.microsoft.com/office/drawing/2014/main" id="{0569B71D-34DD-4FA5-89C9-46325C1AF491}"/>
                </a:ext>
              </a:extLst>
            </p:cNvPr>
            <p:cNvSpPr txBox="1">
              <a:spLocks noChangeArrowheads="1"/>
            </p:cNvSpPr>
            <p:nvPr/>
          </p:nvSpPr>
          <p:spPr bwMode="auto">
            <a:xfrm>
              <a:off x="5959876" y="3870962"/>
              <a:ext cx="718101"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Lys</a:t>
              </a:r>
            </a:p>
          </p:txBody>
        </p:sp>
        <p:sp>
          <p:nvSpPr>
            <p:cNvPr id="21" name="TextBox 249">
              <a:extLst>
                <a:ext uri="{FF2B5EF4-FFF2-40B4-BE49-F238E27FC236}">
                  <a16:creationId xmlns:a16="http://schemas.microsoft.com/office/drawing/2014/main" id="{28733469-B9F7-46B2-BABA-8FFE7B051C5F}"/>
                </a:ext>
              </a:extLst>
            </p:cNvPr>
            <p:cNvSpPr txBox="1">
              <a:spLocks noChangeArrowheads="1"/>
            </p:cNvSpPr>
            <p:nvPr/>
          </p:nvSpPr>
          <p:spPr bwMode="auto">
            <a:xfrm>
              <a:off x="5982541" y="4288697"/>
              <a:ext cx="453202" cy="41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1289009" rtl="0" eaLnBrk="1" fontAlgn="base" latinLnBrk="0" hangingPunct="1">
                <a:lnSpc>
                  <a:spcPct val="100000"/>
                </a:lnSpc>
                <a:spcBef>
                  <a:spcPct val="0"/>
                </a:spcBef>
                <a:spcAft>
                  <a:spcPct val="0"/>
                </a:spcAft>
                <a:buClrTx/>
                <a:buSzTx/>
                <a:buFontTx/>
                <a:buNone/>
                <a:tabLst/>
                <a:defRPr/>
              </a:pPr>
              <a:r>
                <a:rPr kumimoji="0" lang="en-GB" sz="2257"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26</a:t>
              </a:r>
              <a:endParaRPr kumimoji="0" lang="en-GB" sz="3387"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2" name="Oval 93">
              <a:extLst>
                <a:ext uri="{FF2B5EF4-FFF2-40B4-BE49-F238E27FC236}">
                  <a16:creationId xmlns:a16="http://schemas.microsoft.com/office/drawing/2014/main" id="{F9803602-7AC5-4641-BC01-9E60DF479255}"/>
                </a:ext>
              </a:extLst>
            </p:cNvPr>
            <p:cNvSpPr/>
            <p:nvPr/>
          </p:nvSpPr>
          <p:spPr bwMode="auto">
            <a:xfrm>
              <a:off x="8848787" y="4899746"/>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3" name="Oval 97">
              <a:extLst>
                <a:ext uri="{FF2B5EF4-FFF2-40B4-BE49-F238E27FC236}">
                  <a16:creationId xmlns:a16="http://schemas.microsoft.com/office/drawing/2014/main" id="{466EABDC-FD4D-4E5F-ABE1-883EC8C32ED5}"/>
                </a:ext>
              </a:extLst>
            </p:cNvPr>
            <p:cNvSpPr/>
            <p:nvPr/>
          </p:nvSpPr>
          <p:spPr bwMode="auto">
            <a:xfrm>
              <a:off x="8848846" y="4896891"/>
              <a:ext cx="580269" cy="500687"/>
            </a:xfrm>
            <a:prstGeom prst="ellipse">
              <a:avLst/>
            </a:prstGeom>
            <a:solidFill>
              <a:srgbClr val="002060"/>
            </a:solidFill>
            <a:ln w="9525" cap="flat" cmpd="sng" algn="ctr">
              <a:noFill/>
              <a:prstDash val="solid"/>
              <a:miter lim="800000"/>
            </a:ln>
            <a:effectLst/>
            <a:scene3d>
              <a:camera prst="orthographicFront"/>
              <a:lightRig rig="balanced" dir="t"/>
            </a:scene3d>
            <a:sp3d extrusionH="76200" contourW="12700">
              <a:bevelT w="1905000" h="1905000" prst="cross"/>
              <a:bevelB w="635000" h="635000" prst="artDeco"/>
              <a:extrusionClr>
                <a:srgbClr val="FFFFFF"/>
              </a:extrusionClr>
              <a:contourClr>
                <a:srgbClr val="FFFFFF">
                  <a:lumMod val="75000"/>
                </a:srgbClr>
              </a:contourClr>
            </a:sp3d>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3387"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4" name="TextBox 198">
              <a:extLst>
                <a:ext uri="{FF2B5EF4-FFF2-40B4-BE49-F238E27FC236}">
                  <a16:creationId xmlns:a16="http://schemas.microsoft.com/office/drawing/2014/main" id="{34069C98-9295-449A-B27F-39A916C9D827}"/>
                </a:ext>
              </a:extLst>
            </p:cNvPr>
            <p:cNvSpPr txBox="1"/>
            <p:nvPr/>
          </p:nvSpPr>
          <p:spPr bwMode="auto">
            <a:xfrm>
              <a:off x="8834491" y="4928392"/>
              <a:ext cx="504460" cy="374558"/>
            </a:xfrm>
            <a:prstGeom prst="rect">
              <a:avLst/>
            </a:prstGeom>
            <a:noFill/>
            <a:ln>
              <a:noFill/>
            </a:ln>
          </p:spPr>
          <p:txBody>
            <a:bodyPr wrap="none">
              <a:spAutoFit/>
            </a:bodyPr>
            <a:lstStyle>
              <a:defPPr>
                <a:defRPr lang="en-US"/>
              </a:defPPr>
              <a:lvl1pPr algn="l" rtl="0" fontAlgn="base">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pPr marL="0" marR="0" lvl="0" indent="0" algn="l" defTabSz="1289009" rtl="0" eaLnBrk="0" fontAlgn="base" latinLnBrk="0" hangingPunct="0">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Arg</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nvGrpSpPr>
            <p:cNvPr id="25" name="Group 2">
              <a:extLst>
                <a:ext uri="{FF2B5EF4-FFF2-40B4-BE49-F238E27FC236}">
                  <a16:creationId xmlns:a16="http://schemas.microsoft.com/office/drawing/2014/main" id="{E5F45C5A-CEF0-4F08-AFE6-3A1BD9470C00}"/>
                </a:ext>
              </a:extLst>
            </p:cNvPr>
            <p:cNvGrpSpPr/>
            <p:nvPr/>
          </p:nvGrpSpPr>
          <p:grpSpPr>
            <a:xfrm>
              <a:off x="5959874" y="3849644"/>
              <a:ext cx="605605" cy="500687"/>
              <a:chOff x="4469906" y="2887230"/>
              <a:chExt cx="454204" cy="375515"/>
            </a:xfrm>
          </p:grpSpPr>
          <p:sp>
            <p:nvSpPr>
              <p:cNvPr id="80" name="Oval 138">
                <a:extLst>
                  <a:ext uri="{FF2B5EF4-FFF2-40B4-BE49-F238E27FC236}">
                    <a16:creationId xmlns:a16="http://schemas.microsoft.com/office/drawing/2014/main" id="{49EE7AE2-08C1-46A9-8096-DCC49DF30D84}"/>
                  </a:ext>
                </a:extLst>
              </p:cNvPr>
              <p:cNvSpPr/>
              <p:nvPr/>
            </p:nvSpPr>
            <p:spPr bwMode="auto">
              <a:xfrm>
                <a:off x="4488908" y="2887230"/>
                <a:ext cx="435202" cy="375515"/>
              </a:xfrm>
              <a:prstGeom prst="ellipse">
                <a:avLst/>
              </a:prstGeom>
              <a:solidFill>
                <a:srgbClr val="002060"/>
              </a:solidFill>
              <a:ln w="9525" cap="flat" cmpd="sng" algn="ctr">
                <a:noFill/>
                <a:prstDash val="solid"/>
                <a:miter lim="800000"/>
              </a:ln>
              <a:effectLst/>
              <a:scene3d>
                <a:camera prst="orthographicFront"/>
                <a:lightRig rig="balanced" dir="t"/>
              </a:scene3d>
              <a:sp3d extrusionH="76200" contourW="12700">
                <a:bevelT w="1905000" h="1905000" prst="cross"/>
                <a:bevelB w="635000" h="635000" prst="artDeco"/>
                <a:extrusionClr>
                  <a:srgbClr val="FFFFFF"/>
                </a:extrusionClr>
                <a:contourClr>
                  <a:srgbClr val="FFFFFF">
                    <a:lumMod val="75000"/>
                  </a:srgbClr>
                </a:contourClr>
              </a:sp3d>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81" name="TextBox 137">
                <a:extLst>
                  <a:ext uri="{FF2B5EF4-FFF2-40B4-BE49-F238E27FC236}">
                    <a16:creationId xmlns:a16="http://schemas.microsoft.com/office/drawing/2014/main" id="{F78534E6-CFF9-4AED-819C-BC741CE3549F}"/>
                  </a:ext>
                </a:extLst>
              </p:cNvPr>
              <p:cNvSpPr txBox="1">
                <a:spLocks noChangeArrowheads="1"/>
              </p:cNvSpPr>
              <p:nvPr/>
            </p:nvSpPr>
            <p:spPr bwMode="auto">
              <a:xfrm>
                <a:off x="4469906" y="2909415"/>
                <a:ext cx="349490" cy="28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Lys</a:t>
                </a:r>
              </a:p>
            </p:txBody>
          </p:sp>
        </p:grpSp>
        <p:sp>
          <p:nvSpPr>
            <p:cNvPr id="26" name="TextBox 16">
              <a:extLst>
                <a:ext uri="{FF2B5EF4-FFF2-40B4-BE49-F238E27FC236}">
                  <a16:creationId xmlns:a16="http://schemas.microsoft.com/office/drawing/2014/main" id="{4AE3E18C-8709-4FBA-9139-5901534C4626}"/>
                </a:ext>
              </a:extLst>
            </p:cNvPr>
            <p:cNvSpPr txBox="1">
              <a:spLocks noChangeArrowheads="1"/>
            </p:cNvSpPr>
            <p:nvPr/>
          </p:nvSpPr>
          <p:spPr bwMode="auto">
            <a:xfrm>
              <a:off x="8848809" y="4530365"/>
              <a:ext cx="453202" cy="41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1289009" rtl="0" eaLnBrk="1" fontAlgn="base" latinLnBrk="0" hangingPunct="1">
                <a:lnSpc>
                  <a:spcPct val="100000"/>
                </a:lnSpc>
                <a:spcBef>
                  <a:spcPct val="0"/>
                </a:spcBef>
                <a:spcAft>
                  <a:spcPct val="0"/>
                </a:spcAft>
                <a:buClrTx/>
                <a:buSzTx/>
                <a:buFontTx/>
                <a:buNone/>
                <a:tabLst/>
                <a:defRPr/>
              </a:pPr>
              <a:r>
                <a:rPr kumimoji="0" lang="en-GB" sz="2257"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34</a:t>
              </a:r>
              <a:endParaRPr kumimoji="0" lang="en-GB" sz="3387"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7" name="TextBox 130">
              <a:extLst>
                <a:ext uri="{FF2B5EF4-FFF2-40B4-BE49-F238E27FC236}">
                  <a16:creationId xmlns:a16="http://schemas.microsoft.com/office/drawing/2014/main" id="{9337648A-B50D-448E-9D71-40E731CED6C9}"/>
                </a:ext>
              </a:extLst>
            </p:cNvPr>
            <p:cNvSpPr txBox="1"/>
            <p:nvPr/>
          </p:nvSpPr>
          <p:spPr bwMode="auto">
            <a:xfrm>
              <a:off x="6381213" y="2809517"/>
              <a:ext cx="492585" cy="374558"/>
            </a:xfrm>
            <a:prstGeom prst="rect">
              <a:avLst/>
            </a:prstGeom>
            <a:noFill/>
          </p:spPr>
          <p:txBody>
            <a:bodyPr wrap="none">
              <a:spAutoFit/>
            </a:bodyPr>
            <a:lstStyle>
              <a:defPPr>
                <a:defRPr lang="en-US"/>
              </a:defPPr>
              <a:lvl1pPr algn="l" rtl="0" fontAlgn="base">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pPr marL="0" marR="0" lvl="0" indent="0" algn="l" defTabSz="1289009" rtl="0" eaLnBrk="0" fontAlgn="base" latinLnBrk="0" hangingPunct="0">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Aib</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8" name="Oval 242">
              <a:extLst>
                <a:ext uri="{FF2B5EF4-FFF2-40B4-BE49-F238E27FC236}">
                  <a16:creationId xmlns:a16="http://schemas.microsoft.com/office/drawing/2014/main" id="{3CAB56DE-2BE3-4F26-9262-76866C379E24}"/>
                </a:ext>
              </a:extLst>
            </p:cNvPr>
            <p:cNvSpPr/>
            <p:nvPr/>
          </p:nvSpPr>
          <p:spPr bwMode="auto">
            <a:xfrm>
              <a:off x="6578446" y="3849895"/>
              <a:ext cx="580268"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29" name="Oval 239">
              <a:extLst>
                <a:ext uri="{FF2B5EF4-FFF2-40B4-BE49-F238E27FC236}">
                  <a16:creationId xmlns:a16="http://schemas.microsoft.com/office/drawing/2014/main" id="{10D777F8-A0BC-4D8F-847E-9910C60D7866}"/>
                </a:ext>
              </a:extLst>
            </p:cNvPr>
            <p:cNvSpPr/>
            <p:nvPr/>
          </p:nvSpPr>
          <p:spPr bwMode="auto">
            <a:xfrm>
              <a:off x="7172802" y="3846945"/>
              <a:ext cx="580268"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0" name="Oval 237">
              <a:extLst>
                <a:ext uri="{FF2B5EF4-FFF2-40B4-BE49-F238E27FC236}">
                  <a16:creationId xmlns:a16="http://schemas.microsoft.com/office/drawing/2014/main" id="{50A81770-17CB-4340-8E2E-07AD2D1AB0B8}"/>
                </a:ext>
              </a:extLst>
            </p:cNvPr>
            <p:cNvSpPr/>
            <p:nvPr/>
          </p:nvSpPr>
          <p:spPr bwMode="auto">
            <a:xfrm>
              <a:off x="6465689" y="4890798"/>
              <a:ext cx="580268"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1" name="Oval 235">
              <a:extLst>
                <a:ext uri="{FF2B5EF4-FFF2-40B4-BE49-F238E27FC236}">
                  <a16:creationId xmlns:a16="http://schemas.microsoft.com/office/drawing/2014/main" id="{4D657377-1826-4BE7-A16C-B2721D27822C}"/>
                </a:ext>
              </a:extLst>
            </p:cNvPr>
            <p:cNvSpPr/>
            <p:nvPr/>
          </p:nvSpPr>
          <p:spPr bwMode="auto">
            <a:xfrm>
              <a:off x="10026940" y="4892173"/>
              <a:ext cx="580267"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2" name="Oval 229">
              <a:extLst>
                <a:ext uri="{FF2B5EF4-FFF2-40B4-BE49-F238E27FC236}">
                  <a16:creationId xmlns:a16="http://schemas.microsoft.com/office/drawing/2014/main" id="{72084FC2-498B-429F-BC98-18C232C0B56A}"/>
                </a:ext>
              </a:extLst>
            </p:cNvPr>
            <p:cNvSpPr/>
            <p:nvPr/>
          </p:nvSpPr>
          <p:spPr bwMode="auto">
            <a:xfrm>
              <a:off x="8947373" y="3847565"/>
              <a:ext cx="580268"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3" name="Oval 227">
              <a:extLst>
                <a:ext uri="{FF2B5EF4-FFF2-40B4-BE49-F238E27FC236}">
                  <a16:creationId xmlns:a16="http://schemas.microsoft.com/office/drawing/2014/main" id="{1A5CF36D-074A-4B69-87B2-66001343E3DC}"/>
                </a:ext>
              </a:extLst>
            </p:cNvPr>
            <p:cNvSpPr/>
            <p:nvPr/>
          </p:nvSpPr>
          <p:spPr bwMode="auto">
            <a:xfrm>
              <a:off x="5429454" y="4034189"/>
              <a:ext cx="580268"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4" name="Oval 223">
              <a:extLst>
                <a:ext uri="{FF2B5EF4-FFF2-40B4-BE49-F238E27FC236}">
                  <a16:creationId xmlns:a16="http://schemas.microsoft.com/office/drawing/2014/main" id="{3C7449E1-7AB3-4519-97A6-2114D4393427}"/>
                </a:ext>
              </a:extLst>
            </p:cNvPr>
            <p:cNvSpPr/>
            <p:nvPr/>
          </p:nvSpPr>
          <p:spPr bwMode="auto">
            <a:xfrm>
              <a:off x="8356652" y="3849533"/>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5" name="Oval 221">
              <a:extLst>
                <a:ext uri="{FF2B5EF4-FFF2-40B4-BE49-F238E27FC236}">
                  <a16:creationId xmlns:a16="http://schemas.microsoft.com/office/drawing/2014/main" id="{59080E6B-8B76-438B-BD1A-6702EB02470C}"/>
                </a:ext>
              </a:extLst>
            </p:cNvPr>
            <p:cNvSpPr/>
            <p:nvPr/>
          </p:nvSpPr>
          <p:spPr bwMode="auto">
            <a:xfrm>
              <a:off x="10619858" y="4891418"/>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6" name="Oval 219">
              <a:extLst>
                <a:ext uri="{FF2B5EF4-FFF2-40B4-BE49-F238E27FC236}">
                  <a16:creationId xmlns:a16="http://schemas.microsoft.com/office/drawing/2014/main" id="{0142BD01-64EC-4110-8867-6D1674717618}"/>
                </a:ext>
              </a:extLst>
            </p:cNvPr>
            <p:cNvSpPr/>
            <p:nvPr/>
          </p:nvSpPr>
          <p:spPr bwMode="auto">
            <a:xfrm>
              <a:off x="9435350" y="4890719"/>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7" name="Oval 210">
              <a:extLst>
                <a:ext uri="{FF2B5EF4-FFF2-40B4-BE49-F238E27FC236}">
                  <a16:creationId xmlns:a16="http://schemas.microsoft.com/office/drawing/2014/main" id="{D496E3B0-34DD-4532-9E95-45C6186F1641}"/>
                </a:ext>
              </a:extLst>
            </p:cNvPr>
            <p:cNvSpPr/>
            <p:nvPr/>
          </p:nvSpPr>
          <p:spPr bwMode="auto">
            <a:xfrm>
              <a:off x="5438226" y="4551903"/>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8" name="Oval 204">
              <a:extLst>
                <a:ext uri="{FF2B5EF4-FFF2-40B4-BE49-F238E27FC236}">
                  <a16:creationId xmlns:a16="http://schemas.microsoft.com/office/drawing/2014/main" id="{D6B55C7C-BD92-494A-A39F-868792D71EBE}"/>
                </a:ext>
              </a:extLst>
            </p:cNvPr>
            <p:cNvSpPr/>
            <p:nvPr/>
          </p:nvSpPr>
          <p:spPr bwMode="auto">
            <a:xfrm>
              <a:off x="10719180" y="3840245"/>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39" name="Oval 192">
              <a:extLst>
                <a:ext uri="{FF2B5EF4-FFF2-40B4-BE49-F238E27FC236}">
                  <a16:creationId xmlns:a16="http://schemas.microsoft.com/office/drawing/2014/main" id="{E0FD16EB-D0AB-4AF8-85BE-25E4B8D17742}"/>
                </a:ext>
              </a:extLst>
            </p:cNvPr>
            <p:cNvSpPr/>
            <p:nvPr/>
          </p:nvSpPr>
          <p:spPr bwMode="auto">
            <a:xfrm>
              <a:off x="8251647" y="4893915"/>
              <a:ext cx="580272"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0" name="Oval 183">
              <a:extLst>
                <a:ext uri="{FF2B5EF4-FFF2-40B4-BE49-F238E27FC236}">
                  <a16:creationId xmlns:a16="http://schemas.microsoft.com/office/drawing/2014/main" id="{2AC4B5B0-FF7B-4121-8B76-8F6C8418745C}"/>
                </a:ext>
              </a:extLst>
            </p:cNvPr>
            <p:cNvSpPr/>
            <p:nvPr/>
          </p:nvSpPr>
          <p:spPr bwMode="auto">
            <a:xfrm>
              <a:off x="7766147" y="3847283"/>
              <a:ext cx="580268"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1" name="Oval 180">
              <a:extLst>
                <a:ext uri="{FF2B5EF4-FFF2-40B4-BE49-F238E27FC236}">
                  <a16:creationId xmlns:a16="http://schemas.microsoft.com/office/drawing/2014/main" id="{EB56585E-5DBE-43D0-94ED-BACF7D3F9112}"/>
                </a:ext>
              </a:extLst>
            </p:cNvPr>
            <p:cNvSpPr/>
            <p:nvPr/>
          </p:nvSpPr>
          <p:spPr bwMode="auto">
            <a:xfrm>
              <a:off x="9541954" y="3847309"/>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2" name="Oval 177">
              <a:extLst>
                <a:ext uri="{FF2B5EF4-FFF2-40B4-BE49-F238E27FC236}">
                  <a16:creationId xmlns:a16="http://schemas.microsoft.com/office/drawing/2014/main" id="{0E52D193-ED98-44B7-A7CE-3BA897A10B1E}"/>
                </a:ext>
              </a:extLst>
            </p:cNvPr>
            <p:cNvSpPr/>
            <p:nvPr/>
          </p:nvSpPr>
          <p:spPr bwMode="auto">
            <a:xfrm>
              <a:off x="10134125" y="3847201"/>
              <a:ext cx="580272"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3" name="Oval 174">
              <a:extLst>
                <a:ext uri="{FF2B5EF4-FFF2-40B4-BE49-F238E27FC236}">
                  <a16:creationId xmlns:a16="http://schemas.microsoft.com/office/drawing/2014/main" id="{195C6FD0-F0B7-45F2-8201-1926BC9431D6}"/>
                </a:ext>
              </a:extLst>
            </p:cNvPr>
            <p:cNvSpPr/>
            <p:nvPr/>
          </p:nvSpPr>
          <p:spPr bwMode="auto">
            <a:xfrm>
              <a:off x="7661410" y="4892478"/>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4" name="Oval 171">
              <a:extLst>
                <a:ext uri="{FF2B5EF4-FFF2-40B4-BE49-F238E27FC236}">
                  <a16:creationId xmlns:a16="http://schemas.microsoft.com/office/drawing/2014/main" id="{BF14D3A3-E6A1-4125-82AA-D9BCBF830C1C}"/>
                </a:ext>
              </a:extLst>
            </p:cNvPr>
            <p:cNvSpPr/>
            <p:nvPr/>
          </p:nvSpPr>
          <p:spPr bwMode="auto">
            <a:xfrm>
              <a:off x="5870978" y="4893230"/>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5" name="Oval 168">
              <a:extLst>
                <a:ext uri="{FF2B5EF4-FFF2-40B4-BE49-F238E27FC236}">
                  <a16:creationId xmlns:a16="http://schemas.microsoft.com/office/drawing/2014/main" id="{31DE9A4C-4600-4D91-B606-CABA79778C62}"/>
                </a:ext>
              </a:extLst>
            </p:cNvPr>
            <p:cNvSpPr/>
            <p:nvPr/>
          </p:nvSpPr>
          <p:spPr bwMode="auto">
            <a:xfrm>
              <a:off x="7065674" y="4890794"/>
              <a:ext cx="580269" cy="500687"/>
            </a:xfrm>
            <a:prstGeom prst="ellipse">
              <a:avLst/>
            </a:prstGeom>
            <a:solidFill>
              <a:srgbClr val="3B97DE"/>
            </a:solidFill>
            <a:ln w="9525" cap="flat" cmpd="sng" algn="ctr">
              <a:noFill/>
              <a:prstDash val="solid"/>
              <a:miter lim="800000"/>
            </a:ln>
            <a:effectLst/>
          </p:spPr>
          <p:txBody>
            <a:bodyPr anchor="ctr"/>
            <a:lstStyle>
              <a:defPPr>
                <a:defRPr lang="en-US"/>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endParaRPr kumimoji="0" lang="en-US" sz="2822"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6" name="TextBox 4">
              <a:extLst>
                <a:ext uri="{FF2B5EF4-FFF2-40B4-BE49-F238E27FC236}">
                  <a16:creationId xmlns:a16="http://schemas.microsoft.com/office/drawing/2014/main" id="{C88C03EF-6EC3-4AAD-B0EF-86E6C2D1D2BF}"/>
                </a:ext>
              </a:extLst>
            </p:cNvPr>
            <p:cNvSpPr txBox="1">
              <a:spLocks noChangeArrowheads="1"/>
            </p:cNvSpPr>
            <p:nvPr/>
          </p:nvSpPr>
          <p:spPr bwMode="auto">
            <a:xfrm>
              <a:off x="5834501" y="2821668"/>
              <a:ext cx="481403" cy="379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6693" tIns="48384" rIns="96693" bIns="48384">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His</a:t>
              </a:r>
            </a:p>
          </p:txBody>
        </p:sp>
        <p:sp>
          <p:nvSpPr>
            <p:cNvPr id="47" name="TextBox 132">
              <a:extLst>
                <a:ext uri="{FF2B5EF4-FFF2-40B4-BE49-F238E27FC236}">
                  <a16:creationId xmlns:a16="http://schemas.microsoft.com/office/drawing/2014/main" id="{63E78D72-28BD-404F-8D71-70963F76A974}"/>
                </a:ext>
              </a:extLst>
            </p:cNvPr>
            <p:cNvSpPr txBox="1">
              <a:spLocks noChangeArrowheads="1"/>
            </p:cNvSpPr>
            <p:nvPr/>
          </p:nvSpPr>
          <p:spPr bwMode="auto">
            <a:xfrm>
              <a:off x="8211802" y="2803635"/>
              <a:ext cx="500158"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Thr</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48" name="TextBox 137">
              <a:extLst>
                <a:ext uri="{FF2B5EF4-FFF2-40B4-BE49-F238E27FC236}">
                  <a16:creationId xmlns:a16="http://schemas.microsoft.com/office/drawing/2014/main" id="{407CCF3E-96FE-4B1F-BD39-0DDA60417CD1}"/>
                </a:ext>
              </a:extLst>
            </p:cNvPr>
            <p:cNvSpPr txBox="1">
              <a:spLocks noChangeArrowheads="1"/>
            </p:cNvSpPr>
            <p:nvPr/>
          </p:nvSpPr>
          <p:spPr bwMode="auto">
            <a:xfrm>
              <a:off x="6599710" y="3888871"/>
              <a:ext cx="481982"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Ala</a:t>
              </a:r>
            </a:p>
          </p:txBody>
        </p:sp>
        <p:sp>
          <p:nvSpPr>
            <p:cNvPr id="49" name="TextBox 140">
              <a:extLst>
                <a:ext uri="{FF2B5EF4-FFF2-40B4-BE49-F238E27FC236}">
                  <a16:creationId xmlns:a16="http://schemas.microsoft.com/office/drawing/2014/main" id="{99E4049C-AD5C-46B6-BA77-891F867A1EAC}"/>
                </a:ext>
              </a:extLst>
            </p:cNvPr>
            <p:cNvSpPr txBox="1">
              <a:spLocks noChangeArrowheads="1"/>
            </p:cNvSpPr>
            <p:nvPr/>
          </p:nvSpPr>
          <p:spPr bwMode="auto">
            <a:xfrm>
              <a:off x="7194066" y="3885920"/>
              <a:ext cx="481982"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Ala</a:t>
              </a:r>
            </a:p>
          </p:txBody>
        </p:sp>
        <p:sp>
          <p:nvSpPr>
            <p:cNvPr id="50" name="TextBox 143">
              <a:extLst>
                <a:ext uri="{FF2B5EF4-FFF2-40B4-BE49-F238E27FC236}">
                  <a16:creationId xmlns:a16="http://schemas.microsoft.com/office/drawing/2014/main" id="{5EF7F8E2-DF22-4F22-839C-AD03456FE5E1}"/>
                </a:ext>
              </a:extLst>
            </p:cNvPr>
            <p:cNvSpPr txBox="1">
              <a:spLocks noChangeArrowheads="1"/>
            </p:cNvSpPr>
            <p:nvPr/>
          </p:nvSpPr>
          <p:spPr bwMode="auto">
            <a:xfrm>
              <a:off x="6486952" y="4929773"/>
              <a:ext cx="481982"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Ala</a:t>
              </a:r>
            </a:p>
          </p:txBody>
        </p:sp>
        <p:sp>
          <p:nvSpPr>
            <p:cNvPr id="51" name="TextBox 146">
              <a:extLst>
                <a:ext uri="{FF2B5EF4-FFF2-40B4-BE49-F238E27FC236}">
                  <a16:creationId xmlns:a16="http://schemas.microsoft.com/office/drawing/2014/main" id="{AF90F052-D110-459C-AA3E-5B4A8DF0C33D}"/>
                </a:ext>
              </a:extLst>
            </p:cNvPr>
            <p:cNvSpPr txBox="1">
              <a:spLocks noChangeArrowheads="1"/>
            </p:cNvSpPr>
            <p:nvPr/>
          </p:nvSpPr>
          <p:spPr bwMode="auto">
            <a:xfrm>
              <a:off x="10058338" y="4931148"/>
              <a:ext cx="504460"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Arg</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2" name="TextBox 149">
              <a:extLst>
                <a:ext uri="{FF2B5EF4-FFF2-40B4-BE49-F238E27FC236}">
                  <a16:creationId xmlns:a16="http://schemas.microsoft.com/office/drawing/2014/main" id="{10E66912-435E-407E-8D88-E66DF0C6DC9F}"/>
                </a:ext>
              </a:extLst>
            </p:cNvPr>
            <p:cNvSpPr txBox="1">
              <a:spLocks noChangeArrowheads="1"/>
            </p:cNvSpPr>
            <p:nvPr/>
          </p:nvSpPr>
          <p:spPr bwMode="auto">
            <a:xfrm>
              <a:off x="10588717" y="2807692"/>
              <a:ext cx="531967"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Asp</a:t>
              </a:r>
            </a:p>
          </p:txBody>
        </p:sp>
        <p:sp>
          <p:nvSpPr>
            <p:cNvPr id="53" name="TextBox 152">
              <a:extLst>
                <a:ext uri="{FF2B5EF4-FFF2-40B4-BE49-F238E27FC236}">
                  <a16:creationId xmlns:a16="http://schemas.microsoft.com/office/drawing/2014/main" id="{462F51F0-BD35-4709-BDAA-CA96503B8E26}"/>
                </a:ext>
              </a:extLst>
            </p:cNvPr>
            <p:cNvSpPr txBox="1">
              <a:spLocks noChangeArrowheads="1"/>
            </p:cNvSpPr>
            <p:nvPr/>
          </p:nvSpPr>
          <p:spPr bwMode="auto">
            <a:xfrm>
              <a:off x="7035852" y="2803637"/>
              <a:ext cx="50621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Glu</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4" name="TextBox 155">
              <a:extLst>
                <a:ext uri="{FF2B5EF4-FFF2-40B4-BE49-F238E27FC236}">
                  <a16:creationId xmlns:a16="http://schemas.microsoft.com/office/drawing/2014/main" id="{EDF23E4F-8E2E-4C9A-A289-7ACF27DBE00A}"/>
                </a:ext>
              </a:extLst>
            </p:cNvPr>
            <p:cNvSpPr txBox="1">
              <a:spLocks noChangeArrowheads="1"/>
            </p:cNvSpPr>
            <p:nvPr/>
          </p:nvSpPr>
          <p:spPr bwMode="auto">
            <a:xfrm>
              <a:off x="8971478" y="3886540"/>
              <a:ext cx="50621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Glu</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5" name="TextBox 158">
              <a:extLst>
                <a:ext uri="{FF2B5EF4-FFF2-40B4-BE49-F238E27FC236}">
                  <a16:creationId xmlns:a16="http://schemas.microsoft.com/office/drawing/2014/main" id="{3D192025-D523-4B84-8F6D-ED24A8E93309}"/>
                </a:ext>
              </a:extLst>
            </p:cNvPr>
            <p:cNvSpPr txBox="1">
              <a:spLocks noChangeArrowheads="1"/>
            </p:cNvSpPr>
            <p:nvPr/>
          </p:nvSpPr>
          <p:spPr bwMode="auto">
            <a:xfrm>
              <a:off x="5453560" y="4073164"/>
              <a:ext cx="50621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Glu</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6" name="TextBox 161">
              <a:extLst>
                <a:ext uri="{FF2B5EF4-FFF2-40B4-BE49-F238E27FC236}">
                  <a16:creationId xmlns:a16="http://schemas.microsoft.com/office/drawing/2014/main" id="{62FCD412-9BAC-453A-8557-F9324A4D96DD}"/>
                </a:ext>
              </a:extLst>
            </p:cNvPr>
            <p:cNvSpPr txBox="1">
              <a:spLocks noChangeArrowheads="1"/>
            </p:cNvSpPr>
            <p:nvPr/>
          </p:nvSpPr>
          <p:spPr bwMode="auto">
            <a:xfrm>
              <a:off x="7623610" y="2806115"/>
              <a:ext cx="48955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Gly</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7" name="TextBox 164">
              <a:extLst>
                <a:ext uri="{FF2B5EF4-FFF2-40B4-BE49-F238E27FC236}">
                  <a16:creationId xmlns:a16="http://schemas.microsoft.com/office/drawing/2014/main" id="{C49BD85A-62A1-44AD-B183-CA078F7986C7}"/>
                </a:ext>
              </a:extLst>
            </p:cNvPr>
            <p:cNvSpPr txBox="1">
              <a:spLocks noChangeArrowheads="1"/>
            </p:cNvSpPr>
            <p:nvPr/>
          </p:nvSpPr>
          <p:spPr bwMode="auto">
            <a:xfrm>
              <a:off x="8383744" y="3888508"/>
              <a:ext cx="48955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Gly</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8" name="TextBox 167">
              <a:extLst>
                <a:ext uri="{FF2B5EF4-FFF2-40B4-BE49-F238E27FC236}">
                  <a16:creationId xmlns:a16="http://schemas.microsoft.com/office/drawing/2014/main" id="{71F3565F-D419-49F0-A09E-27067586DCE8}"/>
                </a:ext>
              </a:extLst>
            </p:cNvPr>
            <p:cNvSpPr txBox="1">
              <a:spLocks noChangeArrowheads="1"/>
            </p:cNvSpPr>
            <p:nvPr/>
          </p:nvSpPr>
          <p:spPr bwMode="auto">
            <a:xfrm>
              <a:off x="10646950" y="4930393"/>
              <a:ext cx="48955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Gly</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59" name="TextBox 170">
              <a:extLst>
                <a:ext uri="{FF2B5EF4-FFF2-40B4-BE49-F238E27FC236}">
                  <a16:creationId xmlns:a16="http://schemas.microsoft.com/office/drawing/2014/main" id="{1C8D1D32-A6F1-41C4-AB7D-96178792C0AC}"/>
                </a:ext>
              </a:extLst>
            </p:cNvPr>
            <p:cNvSpPr txBox="1">
              <a:spLocks noChangeArrowheads="1"/>
            </p:cNvSpPr>
            <p:nvPr/>
          </p:nvSpPr>
          <p:spPr bwMode="auto">
            <a:xfrm>
              <a:off x="9462442" y="4929695"/>
              <a:ext cx="48955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Gly</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0" name="TextBox 174">
              <a:extLst>
                <a:ext uri="{FF2B5EF4-FFF2-40B4-BE49-F238E27FC236}">
                  <a16:creationId xmlns:a16="http://schemas.microsoft.com/office/drawing/2014/main" id="{CE024B65-C214-44D6-990F-7CDB4BEAC629}"/>
                </a:ext>
              </a:extLst>
            </p:cNvPr>
            <p:cNvSpPr txBox="1">
              <a:spLocks noChangeArrowheads="1"/>
            </p:cNvSpPr>
            <p:nvPr/>
          </p:nvSpPr>
          <p:spPr bwMode="auto">
            <a:xfrm>
              <a:off x="9400245" y="2806112"/>
              <a:ext cx="500158"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dirty="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Thr</a:t>
              </a:r>
              <a:endParaRPr kumimoji="0" lang="en-GB" sz="1976" b="0" i="0" u="none" strike="noStrike" kern="1200" cap="none" spc="0" normalizeH="0" baseline="0" noProof="0" dirty="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1" name="TextBox 177">
              <a:extLst>
                <a:ext uri="{FF2B5EF4-FFF2-40B4-BE49-F238E27FC236}">
                  <a16:creationId xmlns:a16="http://schemas.microsoft.com/office/drawing/2014/main" id="{9D92567A-ADF9-49DF-9BA7-32343B662AC6}"/>
                </a:ext>
              </a:extLst>
            </p:cNvPr>
            <p:cNvSpPr txBox="1">
              <a:spLocks noChangeArrowheads="1"/>
            </p:cNvSpPr>
            <p:nvPr/>
          </p:nvSpPr>
          <p:spPr bwMode="auto">
            <a:xfrm>
              <a:off x="8799032" y="2805751"/>
              <a:ext cx="544085"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Phe</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2" name="TextBox 180">
              <a:extLst>
                <a:ext uri="{FF2B5EF4-FFF2-40B4-BE49-F238E27FC236}">
                  <a16:creationId xmlns:a16="http://schemas.microsoft.com/office/drawing/2014/main" id="{18612EC3-E7AC-4DF1-89EB-682BEAF76714}"/>
                </a:ext>
              </a:extLst>
            </p:cNvPr>
            <p:cNvSpPr txBox="1">
              <a:spLocks noChangeArrowheads="1"/>
            </p:cNvSpPr>
            <p:nvPr/>
          </p:nvSpPr>
          <p:spPr bwMode="auto">
            <a:xfrm>
              <a:off x="5461566" y="4590879"/>
              <a:ext cx="544085"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Phe</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3" name="TextBox 183">
              <a:extLst>
                <a:ext uri="{FF2B5EF4-FFF2-40B4-BE49-F238E27FC236}">
                  <a16:creationId xmlns:a16="http://schemas.microsoft.com/office/drawing/2014/main" id="{F310E4C5-964D-43ED-BB2D-44B52F88A2F7}"/>
                </a:ext>
              </a:extLst>
            </p:cNvPr>
            <p:cNvSpPr txBox="1">
              <a:spLocks noChangeArrowheads="1"/>
            </p:cNvSpPr>
            <p:nvPr/>
          </p:nvSpPr>
          <p:spPr bwMode="auto">
            <a:xfrm>
              <a:off x="10005876" y="2803633"/>
              <a:ext cx="488040"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Ser</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4" name="TextBox 186">
              <a:extLst>
                <a:ext uri="{FF2B5EF4-FFF2-40B4-BE49-F238E27FC236}">
                  <a16:creationId xmlns:a16="http://schemas.microsoft.com/office/drawing/2014/main" id="{4378159B-1E4D-4E87-AC51-AD4BBC5729E0}"/>
                </a:ext>
              </a:extLst>
            </p:cNvPr>
            <p:cNvSpPr txBox="1">
              <a:spLocks noChangeArrowheads="1"/>
            </p:cNvSpPr>
            <p:nvPr/>
          </p:nvSpPr>
          <p:spPr bwMode="auto">
            <a:xfrm>
              <a:off x="10755581" y="3879220"/>
              <a:ext cx="488040"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Ser</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5" name="TextBox 192">
              <a:extLst>
                <a:ext uri="{FF2B5EF4-FFF2-40B4-BE49-F238E27FC236}">
                  <a16:creationId xmlns:a16="http://schemas.microsoft.com/office/drawing/2014/main" id="{8AE6F645-CB9D-46D9-886C-495232E3853E}"/>
                </a:ext>
              </a:extLst>
            </p:cNvPr>
            <p:cNvSpPr txBox="1">
              <a:spLocks noChangeArrowheads="1"/>
            </p:cNvSpPr>
            <p:nvPr/>
          </p:nvSpPr>
          <p:spPr bwMode="auto">
            <a:xfrm>
              <a:off x="11125687" y="3014703"/>
              <a:ext cx="467137"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Val</a:t>
              </a:r>
            </a:p>
          </p:txBody>
        </p:sp>
        <p:sp>
          <p:nvSpPr>
            <p:cNvPr id="66" name="TextBox 195">
              <a:extLst>
                <a:ext uri="{FF2B5EF4-FFF2-40B4-BE49-F238E27FC236}">
                  <a16:creationId xmlns:a16="http://schemas.microsoft.com/office/drawing/2014/main" id="{E301F776-3316-4213-82E3-EAE01C30652C}"/>
                </a:ext>
              </a:extLst>
            </p:cNvPr>
            <p:cNvSpPr txBox="1">
              <a:spLocks noChangeArrowheads="1"/>
            </p:cNvSpPr>
            <p:nvPr/>
          </p:nvSpPr>
          <p:spPr bwMode="auto">
            <a:xfrm>
              <a:off x="8274476" y="4932891"/>
              <a:ext cx="467137"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Val</a:t>
              </a:r>
            </a:p>
          </p:txBody>
        </p:sp>
        <p:sp>
          <p:nvSpPr>
            <p:cNvPr id="67" name="TextBox 204">
              <a:extLst>
                <a:ext uri="{FF2B5EF4-FFF2-40B4-BE49-F238E27FC236}">
                  <a16:creationId xmlns:a16="http://schemas.microsoft.com/office/drawing/2014/main" id="{B25FDC7F-87EC-4EB5-BA56-A41F3EE64342}"/>
                </a:ext>
              </a:extLst>
            </p:cNvPr>
            <p:cNvSpPr txBox="1">
              <a:spLocks noChangeArrowheads="1"/>
            </p:cNvSpPr>
            <p:nvPr/>
          </p:nvSpPr>
          <p:spPr bwMode="auto">
            <a:xfrm>
              <a:off x="7790254" y="3886259"/>
              <a:ext cx="506216"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Gln</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8" name="TextBox 207">
              <a:extLst>
                <a:ext uri="{FF2B5EF4-FFF2-40B4-BE49-F238E27FC236}">
                  <a16:creationId xmlns:a16="http://schemas.microsoft.com/office/drawing/2014/main" id="{29C867CD-8C97-471B-A52A-F81031AE843E}"/>
                </a:ext>
              </a:extLst>
            </p:cNvPr>
            <p:cNvSpPr txBox="1">
              <a:spLocks noChangeArrowheads="1"/>
            </p:cNvSpPr>
            <p:nvPr/>
          </p:nvSpPr>
          <p:spPr bwMode="auto">
            <a:xfrm>
              <a:off x="9571000" y="3886284"/>
              <a:ext cx="519850"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Leu</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69" name="TextBox 210">
              <a:extLst>
                <a:ext uri="{FF2B5EF4-FFF2-40B4-BE49-F238E27FC236}">
                  <a16:creationId xmlns:a16="http://schemas.microsoft.com/office/drawing/2014/main" id="{30445D3E-712C-45C5-833F-F40A85DEA85C}"/>
                </a:ext>
              </a:extLst>
            </p:cNvPr>
            <p:cNvSpPr txBox="1">
              <a:spLocks noChangeArrowheads="1"/>
            </p:cNvSpPr>
            <p:nvPr/>
          </p:nvSpPr>
          <p:spPr bwMode="auto">
            <a:xfrm>
              <a:off x="10156931" y="3886176"/>
              <a:ext cx="472652"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Tyr</a:t>
              </a:r>
            </a:p>
          </p:txBody>
        </p:sp>
        <p:sp>
          <p:nvSpPr>
            <p:cNvPr id="70" name="TextBox 213">
              <a:extLst>
                <a:ext uri="{FF2B5EF4-FFF2-40B4-BE49-F238E27FC236}">
                  <a16:creationId xmlns:a16="http://schemas.microsoft.com/office/drawing/2014/main" id="{3A20B3B4-F4F5-41E4-843C-1F02825841A7}"/>
                </a:ext>
              </a:extLst>
            </p:cNvPr>
            <p:cNvSpPr txBox="1">
              <a:spLocks noChangeArrowheads="1"/>
            </p:cNvSpPr>
            <p:nvPr/>
          </p:nvSpPr>
          <p:spPr bwMode="auto">
            <a:xfrm>
              <a:off x="7690456" y="4931453"/>
              <a:ext cx="519850"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Leu</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1" name="TextBox 216">
              <a:extLst>
                <a:ext uri="{FF2B5EF4-FFF2-40B4-BE49-F238E27FC236}">
                  <a16:creationId xmlns:a16="http://schemas.microsoft.com/office/drawing/2014/main" id="{5C940D2C-0832-46B2-932F-8F2F4DDD11ED}"/>
                </a:ext>
              </a:extLst>
            </p:cNvPr>
            <p:cNvSpPr txBox="1">
              <a:spLocks noChangeArrowheads="1"/>
            </p:cNvSpPr>
            <p:nvPr/>
          </p:nvSpPr>
          <p:spPr bwMode="auto">
            <a:xfrm>
              <a:off x="5938869" y="4944905"/>
              <a:ext cx="409275"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Ile</a:t>
              </a:r>
            </a:p>
          </p:txBody>
        </p:sp>
        <p:sp>
          <p:nvSpPr>
            <p:cNvPr id="72" name="TextBox 219">
              <a:extLst>
                <a:ext uri="{FF2B5EF4-FFF2-40B4-BE49-F238E27FC236}">
                  <a16:creationId xmlns:a16="http://schemas.microsoft.com/office/drawing/2014/main" id="{F9A65D20-C8DC-4400-818D-33C55CDF7D4C}"/>
                </a:ext>
              </a:extLst>
            </p:cNvPr>
            <p:cNvSpPr txBox="1">
              <a:spLocks noChangeArrowheads="1"/>
            </p:cNvSpPr>
            <p:nvPr/>
          </p:nvSpPr>
          <p:spPr bwMode="auto">
            <a:xfrm>
              <a:off x="7086423" y="4929769"/>
              <a:ext cx="485314" cy="37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976" b="0" i="0" u="none" strike="noStrike" kern="1200" cap="none" spc="0" normalizeH="0" baseline="0" noProof="0" err="1">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Trp</a:t>
              </a:r>
              <a:endParaRPr kumimoji="0" lang="en-GB" sz="1976"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3" name="TextBox 247">
              <a:extLst>
                <a:ext uri="{FF2B5EF4-FFF2-40B4-BE49-F238E27FC236}">
                  <a16:creationId xmlns:a16="http://schemas.microsoft.com/office/drawing/2014/main" id="{CFB9B0C2-87A7-46C0-9CAC-10799F4C9178}"/>
                </a:ext>
              </a:extLst>
            </p:cNvPr>
            <p:cNvSpPr txBox="1">
              <a:spLocks noChangeArrowheads="1"/>
            </p:cNvSpPr>
            <p:nvPr/>
          </p:nvSpPr>
          <p:spPr bwMode="auto">
            <a:xfrm>
              <a:off x="6484565" y="2401429"/>
              <a:ext cx="313848" cy="41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l" defTabSz="1289009" rtl="0" eaLnBrk="1" fontAlgn="base" latinLnBrk="0" hangingPunct="1">
                <a:lnSpc>
                  <a:spcPct val="100000"/>
                </a:lnSpc>
                <a:spcBef>
                  <a:spcPct val="0"/>
                </a:spcBef>
                <a:spcAft>
                  <a:spcPct val="0"/>
                </a:spcAft>
                <a:buClrTx/>
                <a:buSzTx/>
                <a:buFontTx/>
                <a:buNone/>
                <a:tabLst/>
                <a:defRPr/>
              </a:pPr>
              <a:r>
                <a:rPr kumimoji="0" lang="en-GB" sz="2257"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8</a:t>
              </a:r>
              <a:endParaRPr kumimoji="0" lang="en-GB" sz="3387"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cxnSp>
          <p:nvCxnSpPr>
            <p:cNvPr id="74" name="Straight Arrow Connector 250">
              <a:extLst>
                <a:ext uri="{FF2B5EF4-FFF2-40B4-BE49-F238E27FC236}">
                  <a16:creationId xmlns:a16="http://schemas.microsoft.com/office/drawing/2014/main" id="{BB1468DA-191D-4F98-BFBD-2F052D37D59C}"/>
                </a:ext>
              </a:extLst>
            </p:cNvPr>
            <p:cNvCxnSpPr>
              <a:cxnSpLocks noChangeShapeType="1"/>
            </p:cNvCxnSpPr>
            <p:nvPr/>
          </p:nvCxnSpPr>
          <p:spPr bwMode="auto">
            <a:xfrm flipV="1">
              <a:off x="2637281" y="4034102"/>
              <a:ext cx="0" cy="327345"/>
            </a:xfrm>
            <a:prstGeom prst="straightConnector1">
              <a:avLst/>
            </a:prstGeom>
            <a:noFill/>
            <a:ln w="34925">
              <a:solidFill>
                <a:srgbClr val="001965"/>
              </a:solidFill>
              <a:round/>
              <a:headEnd type="none" w="med" len="med"/>
              <a:tailEnd type="triangle" w="med" len="med"/>
            </a:ln>
            <a:extLst>
              <a:ext uri="{909E8E84-426E-40DD-AFC4-6F175D3DCCD1}">
                <a14:hiddenFill xmlns:a14="http://schemas.microsoft.com/office/drawing/2010/main">
                  <a:noFill/>
                </a14:hiddenFill>
              </a:ext>
            </a:extLst>
          </p:spPr>
        </p:cxnSp>
        <p:grpSp>
          <p:nvGrpSpPr>
            <p:cNvPr id="75" name="Group 117">
              <a:extLst>
                <a:ext uri="{FF2B5EF4-FFF2-40B4-BE49-F238E27FC236}">
                  <a16:creationId xmlns:a16="http://schemas.microsoft.com/office/drawing/2014/main" id="{A69F9628-E79B-4482-9B97-D7A27E0CF84F}"/>
                </a:ext>
              </a:extLst>
            </p:cNvPr>
            <p:cNvGrpSpPr>
              <a:grpSpLocks/>
            </p:cNvGrpSpPr>
            <p:nvPr/>
          </p:nvGrpSpPr>
          <p:grpSpPr bwMode="auto">
            <a:xfrm>
              <a:off x="1812102" y="3455798"/>
              <a:ext cx="4262295" cy="908208"/>
              <a:chOff x="750845" y="2519922"/>
              <a:chExt cx="3417930" cy="800888"/>
            </a:xfrm>
          </p:grpSpPr>
          <p:sp>
            <p:nvSpPr>
              <p:cNvPr id="77" name="Oval 133">
                <a:extLst>
                  <a:ext uri="{FF2B5EF4-FFF2-40B4-BE49-F238E27FC236}">
                    <a16:creationId xmlns:a16="http://schemas.microsoft.com/office/drawing/2014/main" id="{E3C24860-3079-4996-9D48-FFA5D70FAD43}"/>
                  </a:ext>
                </a:extLst>
              </p:cNvPr>
              <p:cNvSpPr>
                <a:spLocks noChangeArrowheads="1"/>
              </p:cNvSpPr>
              <p:nvPr/>
            </p:nvSpPr>
            <p:spPr bwMode="auto">
              <a:xfrm>
                <a:off x="2846123" y="2742241"/>
                <a:ext cx="1322652" cy="268094"/>
              </a:xfrm>
              <a:prstGeom prst="ellipse">
                <a:avLst/>
              </a:prstGeom>
              <a:solidFill>
                <a:srgbClr val="939AA7">
                  <a:lumMod val="50000"/>
                </a:srgbClr>
              </a:solidFill>
              <a:ln w="12700">
                <a:noFill/>
                <a:round/>
                <a:headEnd type="none" w="sm" len="sm"/>
                <a:tailEnd type="none" w="sm" len="sm"/>
              </a:ln>
              <a:effectLst/>
            </p:spPr>
            <p:txBody>
              <a:bodyPr wrap="none" lIns="67730" tIns="67730" rIns="67730" bIns="67730" anchor="ctr"/>
              <a:lstStyle>
                <a:defPPr>
                  <a:defRPr lang="en-US"/>
                </a:defPPr>
                <a:lvl1pPr algn="l" rtl="0" fontAlgn="base">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a:lstStyle>
              <a:p>
                <a:pPr marL="0" marR="0" lvl="0" indent="0" algn="ctr" defTabSz="1289009" rtl="0" eaLnBrk="0" fontAlgn="base" latinLnBrk="0" hangingPunct="0">
                  <a:lnSpc>
                    <a:spcPct val="100000"/>
                  </a:lnSpc>
                  <a:spcBef>
                    <a:spcPct val="0"/>
                  </a:spcBef>
                  <a:spcAft>
                    <a:spcPct val="0"/>
                  </a:spcAft>
                  <a:buClrTx/>
                  <a:buSzTx/>
                  <a:buFontTx/>
                  <a:buNone/>
                  <a:tabLst/>
                  <a:defRPr/>
                </a:pPr>
                <a:r>
                  <a:rPr kumimoji="0" lang="en-GB" sz="1693" b="0" i="0" u="none" strike="noStrike" kern="1200" cap="none" spc="0" normalizeH="0" baseline="0" noProof="0">
                    <a:ln>
                      <a:noFill/>
                    </a:ln>
                    <a:solidFill>
                      <a:srgbClr val="FFFFFF"/>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spacer</a:t>
                </a:r>
              </a:p>
            </p:txBody>
          </p:sp>
          <p:sp>
            <p:nvSpPr>
              <p:cNvPr id="78" name="Freeform 253">
                <a:extLst>
                  <a:ext uri="{FF2B5EF4-FFF2-40B4-BE49-F238E27FC236}">
                    <a16:creationId xmlns:a16="http://schemas.microsoft.com/office/drawing/2014/main" id="{FE50C575-ECEC-46B9-9016-A2907CD1063C}"/>
                  </a:ext>
                </a:extLst>
              </p:cNvPr>
              <p:cNvSpPr>
                <a:spLocks/>
              </p:cNvSpPr>
              <p:nvPr/>
            </p:nvSpPr>
            <p:spPr bwMode="auto">
              <a:xfrm rot="10800000">
                <a:off x="988971" y="2872980"/>
                <a:ext cx="1857129" cy="109565"/>
              </a:xfrm>
              <a:custGeom>
                <a:avLst/>
                <a:gdLst>
                  <a:gd name="T0" fmla="*/ 0 w 2499360"/>
                  <a:gd name="T1" fmla="*/ 0 h 286702"/>
                  <a:gd name="T2" fmla="*/ 1 w 2499360"/>
                  <a:gd name="T3" fmla="*/ 0 h 286702"/>
                  <a:gd name="T4" fmla="*/ 1 w 2499360"/>
                  <a:gd name="T5" fmla="*/ 0 h 286702"/>
                  <a:gd name="T6" fmla="*/ 1 w 2499360"/>
                  <a:gd name="T7" fmla="*/ 0 h 286702"/>
                  <a:gd name="T8" fmla="*/ 1 w 2499360"/>
                  <a:gd name="T9" fmla="*/ 0 h 286702"/>
                  <a:gd name="T10" fmla="*/ 1 w 2499360"/>
                  <a:gd name="T11" fmla="*/ 0 h 286702"/>
                  <a:gd name="T12" fmla="*/ 1 w 2499360"/>
                  <a:gd name="T13" fmla="*/ 0 h 286702"/>
                  <a:gd name="T14" fmla="*/ 1 w 2499360"/>
                  <a:gd name="T15" fmla="*/ 0 h 286702"/>
                  <a:gd name="T16" fmla="*/ 1 w 2499360"/>
                  <a:gd name="T17" fmla="*/ 0 h 286702"/>
                  <a:gd name="T18" fmla="*/ 1 w 2499360"/>
                  <a:gd name="T19" fmla="*/ 0 h 286702"/>
                  <a:gd name="T20" fmla="*/ 1 w 2499360"/>
                  <a:gd name="T21" fmla="*/ 0 h 286702"/>
                  <a:gd name="T22" fmla="*/ 1 w 2499360"/>
                  <a:gd name="T23" fmla="*/ 0 h 286702"/>
                  <a:gd name="T24" fmla="*/ 1 w 2499360"/>
                  <a:gd name="T25" fmla="*/ 0 h 286702"/>
                  <a:gd name="T26" fmla="*/ 1 w 2499360"/>
                  <a:gd name="T27" fmla="*/ 0 h 286702"/>
                  <a:gd name="T28" fmla="*/ 1 w 2499360"/>
                  <a:gd name="T29" fmla="*/ 0 h 286702"/>
                  <a:gd name="T30" fmla="*/ 1 w 2499360"/>
                  <a:gd name="T31" fmla="*/ 0 h 286702"/>
                  <a:gd name="T32" fmla="*/ 1 w 2499360"/>
                  <a:gd name="T33" fmla="*/ 0 h 286702"/>
                  <a:gd name="T34" fmla="*/ 1 w 2499360"/>
                  <a:gd name="T35" fmla="*/ 0 h 286702"/>
                  <a:gd name="T36" fmla="*/ 1 w 2499360"/>
                  <a:gd name="T37" fmla="*/ 0 h 2867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9360"/>
                  <a:gd name="T58" fmla="*/ 0 h 286702"/>
                  <a:gd name="T59" fmla="*/ 2499360 w 2499360"/>
                  <a:gd name="T60" fmla="*/ 286702 h 2867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9360" h="286702">
                    <a:moveTo>
                      <a:pt x="0" y="286702"/>
                    </a:moveTo>
                    <a:lnTo>
                      <a:pt x="91440" y="0"/>
                    </a:lnTo>
                    <a:lnTo>
                      <a:pt x="233680" y="285750"/>
                    </a:lnTo>
                    <a:lnTo>
                      <a:pt x="355600" y="0"/>
                    </a:lnTo>
                    <a:lnTo>
                      <a:pt x="518160" y="285750"/>
                    </a:lnTo>
                    <a:lnTo>
                      <a:pt x="650240" y="0"/>
                    </a:lnTo>
                    <a:lnTo>
                      <a:pt x="802640" y="285750"/>
                    </a:lnTo>
                    <a:lnTo>
                      <a:pt x="934720" y="0"/>
                    </a:lnTo>
                    <a:lnTo>
                      <a:pt x="1087120" y="285750"/>
                    </a:lnTo>
                    <a:lnTo>
                      <a:pt x="1239520" y="0"/>
                    </a:lnTo>
                    <a:lnTo>
                      <a:pt x="1361440" y="285750"/>
                    </a:lnTo>
                    <a:lnTo>
                      <a:pt x="1513840" y="0"/>
                    </a:lnTo>
                    <a:lnTo>
                      <a:pt x="1645920" y="285750"/>
                    </a:lnTo>
                    <a:lnTo>
                      <a:pt x="1808480" y="0"/>
                    </a:lnTo>
                    <a:lnTo>
                      <a:pt x="1930400" y="285750"/>
                    </a:lnTo>
                    <a:lnTo>
                      <a:pt x="2062480" y="0"/>
                    </a:lnTo>
                    <a:lnTo>
                      <a:pt x="2214880" y="285750"/>
                    </a:lnTo>
                    <a:lnTo>
                      <a:pt x="2377440" y="0"/>
                    </a:lnTo>
                    <a:lnTo>
                      <a:pt x="2499360" y="285750"/>
                    </a:lnTo>
                  </a:path>
                </a:pathLst>
              </a:custGeom>
              <a:noFill/>
              <a:ln w="25400" cap="flat" cmpd="sng">
                <a:solidFill>
                  <a:srgbClr val="939AA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1289009" rtl="0" eaLnBrk="0" fontAlgn="base" latinLnBrk="0" hangingPunct="0">
                  <a:lnSpc>
                    <a:spcPct val="100000"/>
                  </a:lnSpc>
                  <a:spcBef>
                    <a:spcPct val="0"/>
                  </a:spcBef>
                  <a:spcAft>
                    <a:spcPct val="0"/>
                  </a:spcAft>
                  <a:buClrTx/>
                  <a:buSzTx/>
                  <a:buFontTx/>
                  <a:buNone/>
                  <a:tabLst/>
                  <a:defRPr/>
                </a:pPr>
                <a:endParaRPr kumimoji="0" lang="en-US" sz="2540"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
            <p:nvSpPr>
              <p:cNvPr id="79" name="TextBox 83">
                <a:extLst>
                  <a:ext uri="{FF2B5EF4-FFF2-40B4-BE49-F238E27FC236}">
                    <a16:creationId xmlns:a16="http://schemas.microsoft.com/office/drawing/2014/main" id="{B958E635-FF74-4DAD-8F51-AB94F03314B8}"/>
                  </a:ext>
                </a:extLst>
              </p:cNvPr>
              <p:cNvSpPr txBox="1">
                <a:spLocks noChangeArrowheads="1"/>
              </p:cNvSpPr>
              <p:nvPr/>
            </p:nvSpPr>
            <p:spPr bwMode="auto">
              <a:xfrm rot="16200000">
                <a:off x="484086" y="2786681"/>
                <a:ext cx="800888" cy="26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ctr" defTabSz="1289009" rtl="0" eaLnBrk="1" fontAlgn="base" latinLnBrk="0" hangingPunct="1">
                  <a:lnSpc>
                    <a:spcPct val="100000"/>
                  </a:lnSpc>
                  <a:spcBef>
                    <a:spcPct val="0"/>
                  </a:spcBef>
                  <a:spcAft>
                    <a:spcPct val="0"/>
                  </a:spcAft>
                  <a:buClrTx/>
                  <a:buSzTx/>
                  <a:buFontTx/>
                  <a:buNone/>
                  <a:tabLst/>
                  <a:defRPr/>
                </a:pPr>
                <a:r>
                  <a:rPr kumimoji="0" lang="en-GB" sz="1693" b="0" i="0" u="none" strike="noStrike" kern="1200" cap="none" spc="0" normalizeH="0" baseline="0" noProof="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COOH</a:t>
                </a:r>
              </a:p>
            </p:txBody>
          </p:sp>
        </p:grpSp>
        <p:sp>
          <p:nvSpPr>
            <p:cNvPr id="76" name="TextBox 245">
              <a:extLst>
                <a:ext uri="{FF2B5EF4-FFF2-40B4-BE49-F238E27FC236}">
                  <a16:creationId xmlns:a16="http://schemas.microsoft.com/office/drawing/2014/main" id="{885F68DB-0420-46CC-8CA6-0262E24579D5}"/>
                </a:ext>
              </a:extLst>
            </p:cNvPr>
            <p:cNvSpPr txBox="1">
              <a:spLocks noChangeArrowheads="1"/>
            </p:cNvSpPr>
            <p:nvPr/>
          </p:nvSpPr>
          <p:spPr bwMode="auto">
            <a:xfrm>
              <a:off x="3525315" y="5359673"/>
              <a:ext cx="7325205" cy="57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round/>
                  <a:headEnd/>
                  <a:tailEnd type="arrow" w="med" len="med"/>
                </a14:hiddenLine>
              </a:ext>
            </a:extLst>
          </p:spPr>
          <p:txBody>
            <a:bodyPr wrap="squar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marR="0" lvl="0" indent="0" algn="r" defTabSz="1289009" rtl="0" eaLnBrk="1" fontAlgn="base" latinLnBrk="0" hangingPunct="1">
                <a:lnSpc>
                  <a:spcPct val="100000"/>
                </a:lnSpc>
                <a:spcBef>
                  <a:spcPct val="0"/>
                </a:spcBef>
                <a:spcAft>
                  <a:spcPct val="0"/>
                </a:spcAft>
                <a:buClrTx/>
                <a:buSzTx/>
                <a:buFontTx/>
                <a:buNone/>
                <a:tabLst/>
                <a:defRPr/>
              </a:pPr>
              <a:r>
                <a:rPr kumimoji="0" lang="en-GB" sz="1693"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Amino acid substitution at position 34</a:t>
              </a:r>
            </a:p>
            <a:p>
              <a:pPr marL="0" marR="0" lvl="0" indent="0" algn="r" defTabSz="1289009" rtl="0" eaLnBrk="1" fontAlgn="base" latinLnBrk="0" hangingPunct="1">
                <a:lnSpc>
                  <a:spcPct val="100000"/>
                </a:lnSpc>
                <a:spcBef>
                  <a:spcPct val="0"/>
                </a:spcBef>
                <a:spcAft>
                  <a:spcPct val="0"/>
                </a:spcAft>
                <a:buClrTx/>
                <a:buSzTx/>
                <a:buFontTx/>
                <a:buNone/>
                <a:tabLst/>
                <a:defRPr/>
              </a:pPr>
              <a:r>
                <a:rPr kumimoji="0" lang="en-GB" sz="1693"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(lysine to arginine) </a:t>
              </a:r>
              <a:r>
                <a:rPr kumimoji="0" lang="en-GB" altLang="en-US" sz="1693"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prevents C-18 fatty di-acid binding at the wrong site</a:t>
              </a:r>
              <a:endParaRPr kumimoji="0" lang="en-GB" altLang="en-US" sz="1693" b="0"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grpSp>
      <p:sp>
        <p:nvSpPr>
          <p:cNvPr id="84" name="Rectangle: Top Corners Rounded 95">
            <a:extLst>
              <a:ext uri="{FF2B5EF4-FFF2-40B4-BE49-F238E27FC236}">
                <a16:creationId xmlns:a16="http://schemas.microsoft.com/office/drawing/2014/main" id="{3E6BDDA6-6E1C-4716-9BF3-EC9CF6E720FB}"/>
              </a:ext>
            </a:extLst>
          </p:cNvPr>
          <p:cNvSpPr/>
          <p:nvPr/>
        </p:nvSpPr>
        <p:spPr>
          <a:xfrm rot="16200000" flipV="1">
            <a:off x="1851293" y="-666646"/>
            <a:ext cx="1653126" cy="5355718"/>
          </a:xfrm>
          <a:prstGeom prst="round2SameRect">
            <a:avLst>
              <a:gd name="adj1" fmla="val 0"/>
              <a:gd name="adj2" fmla="val 0"/>
            </a:avLst>
          </a:prstGeom>
          <a:solidFill>
            <a:schemeClr val="accent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vert270" tIns="129027" bIns="645133" rtlCol="0" anchor="ctr"/>
          <a:lstStyle/>
          <a:p>
            <a:pPr marL="322553" marR="0" lvl="0" indent="-322553" algn="l" defTabSz="9669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5" b="1" i="0" u="none" strike="noStrike" kern="1200" cap="none" spc="0" normalizeH="0" baseline="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94% </a:t>
            </a:r>
            <a:r>
              <a:rPr kumimoji="0" lang="en-GB" sz="1905" b="0" i="0" u="none" strike="noStrike" kern="1200" cap="none" spc="0" normalizeH="0" baseline="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homology to human GLP-1</a:t>
            </a:r>
            <a:endParaRPr kumimoji="0" lang="en-GB" sz="1905" b="0" i="0" u="none" strike="noStrike" kern="1200" cap="none" spc="0" normalizeH="0" baseline="3000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endParaRPr>
          </a:p>
          <a:p>
            <a:pPr marL="322553" marR="0" lvl="0" indent="-322553" algn="l" defTabSz="9669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905" b="0" i="0" u="none" strike="noStrike" kern="1200" cap="none" spc="0" normalizeH="0" baseline="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t</a:t>
            </a:r>
            <a:r>
              <a:rPr kumimoji="0" lang="en-GB" sz="1905" b="0" i="0" u="none" strike="noStrike" kern="1200" cap="none" spc="0" normalizeH="0" baseline="-2500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½</a:t>
            </a:r>
            <a:r>
              <a:rPr kumimoji="0" lang="en-GB" sz="1905" b="0" i="0" u="none" strike="noStrike" kern="1200" cap="none" spc="0" normalizeH="0" baseline="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 of approximately </a:t>
            </a:r>
            <a:r>
              <a:rPr kumimoji="0" lang="en-GB" sz="1905" b="1" i="0" u="none" strike="noStrike" kern="1200" cap="none" spc="0" normalizeH="0" baseline="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1 week</a:t>
            </a:r>
          </a:p>
          <a:p>
            <a:pPr marL="322553" marR="0" lvl="0" indent="-322553" algn="l" defTabSz="96691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5" b="0" i="0" u="none" strike="noStrike" kern="1200" cap="none" spc="0" normalizeH="0" baseline="0" noProof="0" dirty="0" err="1">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Semaglutide</a:t>
            </a:r>
            <a:r>
              <a:rPr kumimoji="0" lang="en-US" sz="1905" b="0" i="0" u="none" strike="noStrike" kern="1200" cap="none" spc="0" normalizeH="0" baseline="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rPr>
              <a:t> provides more constant plasma levels compared with liraglutide</a:t>
            </a:r>
            <a:endParaRPr kumimoji="0" lang="en-GB" sz="1905" b="0" i="0" u="none" strike="noStrike" kern="1200" cap="none" spc="0" normalizeH="0" baseline="0" noProof="0" dirty="0">
              <a:ln>
                <a:noFill/>
              </a:ln>
              <a:solidFill>
                <a:prstClr val="white"/>
              </a:solidFill>
              <a:effectLst/>
              <a:uLnTx/>
              <a:uFillTx/>
              <a:latin typeface="Calibri" panose="020F0502020204030204"/>
              <a:ea typeface="Apis For Office" panose="020B0504010101010104" pitchFamily="34" charset="0"/>
              <a:cs typeface="Apis For Office" panose="020B0504010101010104" pitchFamily="34" charset="0"/>
            </a:endParaRPr>
          </a:p>
        </p:txBody>
      </p:sp>
      <p:sp>
        <p:nvSpPr>
          <p:cNvPr id="86" name="Rectangle 7">
            <a:extLst>
              <a:ext uri="{FF2B5EF4-FFF2-40B4-BE49-F238E27FC236}">
                <a16:creationId xmlns:a16="http://schemas.microsoft.com/office/drawing/2014/main" id="{EBACCE59-2A31-4A1D-8A96-A48E30B8F202}"/>
              </a:ext>
            </a:extLst>
          </p:cNvPr>
          <p:cNvSpPr/>
          <p:nvPr/>
        </p:nvSpPr>
        <p:spPr>
          <a:xfrm>
            <a:off x="96347" y="4196354"/>
            <a:ext cx="5323250" cy="651239"/>
          </a:xfrm>
          <a:prstGeom prst="rect">
            <a:avLst/>
          </a:prstGeom>
        </p:spPr>
        <p:txBody>
          <a:bodyPr wrap="square" lIns="128939" tIns="64470" rIns="128939" bIns="64470">
            <a:spAutoFit/>
          </a:bodyPr>
          <a:lstStyle/>
          <a:p>
            <a:pPr marL="0" marR="0" lvl="0" indent="0" algn="l" defTabSz="1289200" rtl="0" eaLnBrk="0" fontAlgn="base" latinLnBrk="0" hangingPunct="0">
              <a:lnSpc>
                <a:spcPct val="100000"/>
              </a:lnSpc>
              <a:spcBef>
                <a:spcPct val="0"/>
              </a:spcBef>
              <a:spcAft>
                <a:spcPct val="0"/>
              </a:spcAft>
              <a:buClrTx/>
              <a:buSzTx/>
              <a:buFontTx/>
              <a:buNone/>
              <a:tabLst/>
              <a:defRPr/>
            </a:pPr>
            <a:r>
              <a:rPr kumimoji="0" lang="en-GB" sz="1693" b="1"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Spacer and C-18 fatty di-acid chain to lysine in position 26 </a:t>
            </a:r>
            <a:r>
              <a:rPr kumimoji="0" lang="en-GB" sz="1693" b="0" i="0" u="none" strike="noStrike" kern="1200" cap="none" spc="0" normalizeH="0" baseline="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provide strong binding to albumin</a:t>
            </a:r>
            <a:r>
              <a:rPr kumimoji="0" lang="en-GB" sz="1693" b="0"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rPr>
              <a:t>1</a:t>
            </a:r>
            <a:endParaRPr kumimoji="0" lang="en-GB" sz="1693" b="1" i="0" u="none" strike="noStrike" kern="1200" cap="none" spc="0" normalizeH="0" baseline="30000" noProof="0" dirty="0">
              <a:ln>
                <a:noFill/>
              </a:ln>
              <a:solidFill>
                <a:srgbClr val="001965"/>
              </a:solidFill>
              <a:effectLst/>
              <a:uLnTx/>
              <a:uFillTx/>
              <a:latin typeface="Apis For Office" panose="020B0504010101010104" pitchFamily="34" charset="0"/>
              <a:ea typeface="Apis For Office" panose="020B0504010101010104" pitchFamily="34" charset="0"/>
              <a:cs typeface="Apis For Office" panose="020B0504010101010104" pitchFamily="34" charset="0"/>
            </a:endParaRPr>
          </a:p>
        </p:txBody>
      </p:sp>
    </p:spTree>
    <p:extLst>
      <p:ext uri="{BB962C8B-B14F-4D97-AF65-F5344CB8AC3E}">
        <p14:creationId xmlns:p14="http://schemas.microsoft.com/office/powerpoint/2010/main" val="340710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Google Shape;430;p17"/>
          <p:cNvSpPr txBox="1">
            <a:spLocks noGrp="1"/>
          </p:cNvSpPr>
          <p:nvPr>
            <p:ph type="body" idx="1"/>
          </p:nvPr>
        </p:nvSpPr>
        <p:spPr>
          <a:xfrm>
            <a:off x="632533" y="1905278"/>
            <a:ext cx="7427839" cy="2774877"/>
          </a:xfrm>
          <a:prstGeom prst="rect">
            <a:avLst/>
          </a:prstGeom>
          <a:noFill/>
          <a:ln>
            <a:noFill/>
          </a:ln>
        </p:spPr>
        <p:txBody>
          <a:bodyPr spcFirstLastPara="1" vert="horz" wrap="square" lIns="0" tIns="25134" rIns="0" bIns="0" rtlCol="0" anchor="t" anchorCtr="0">
            <a:noAutofit/>
          </a:bodyPr>
          <a:lstStyle/>
          <a:p>
            <a:pPr marL="0" indent="0">
              <a:buNone/>
            </a:pPr>
            <a:r>
              <a:rPr lang="it-IT" sz="2000" dirty="0">
                <a:solidFill>
                  <a:srgbClr val="000000"/>
                </a:solidFill>
                <a:ea typeface="Arial"/>
                <a:cs typeface="Courier New" panose="02070309020205020404" pitchFamily="49" charset="0"/>
                <a:sym typeface="Arial"/>
              </a:rPr>
              <a:t>Targeting del recettore GLP-1 (GLP-1R) in:</a:t>
            </a:r>
          </a:p>
          <a:p>
            <a:pPr marL="362891" indent="-362891"/>
            <a:r>
              <a:rPr lang="it-IT" sz="2000" dirty="0">
                <a:solidFill>
                  <a:srgbClr val="000000"/>
                </a:solidFill>
                <a:ea typeface="Arial"/>
                <a:cs typeface="Courier New" panose="02070309020205020404" pitchFamily="49" charset="0"/>
                <a:sym typeface="Arial"/>
              </a:rPr>
              <a:t>Ipotalamo → regolazione omeostatica dell’appetito</a:t>
            </a:r>
          </a:p>
          <a:p>
            <a:pPr marL="362891" indent="-362891"/>
            <a:r>
              <a:rPr lang="it-IT" sz="2000" dirty="0">
                <a:solidFill>
                  <a:srgbClr val="000000"/>
                </a:solidFill>
                <a:ea typeface="Arial"/>
                <a:cs typeface="Courier New" panose="02070309020205020404" pitchFamily="49" charset="0"/>
                <a:sym typeface="Arial"/>
              </a:rPr>
              <a:t>Tronco encefalico (area postrema + nucleo del tratto solitario) → regolazione edonica dell’appetito</a:t>
            </a:r>
          </a:p>
          <a:p>
            <a:pPr marL="362891" indent="-362891"/>
            <a:endParaRPr lang="it-IT" sz="2000" dirty="0">
              <a:solidFill>
                <a:srgbClr val="000000"/>
              </a:solidFill>
              <a:ea typeface="Arial"/>
              <a:cs typeface="Courier New" panose="02070309020205020404" pitchFamily="49" charset="0"/>
              <a:sym typeface="Arial"/>
            </a:endParaRPr>
          </a:p>
          <a:p>
            <a:pPr marL="362891" indent="-362891"/>
            <a:r>
              <a:rPr lang="it-IT" sz="2000" dirty="0">
                <a:solidFill>
                  <a:srgbClr val="000000"/>
                </a:solidFill>
                <a:ea typeface="Arial"/>
                <a:cs typeface="Courier New" panose="02070309020205020404" pitchFamily="49" charset="0"/>
                <a:sym typeface="Arial"/>
              </a:rPr>
              <a:t>Attivazione secondaria in regioni associate al controllo dell’assunzione di cibo e alla ricompensa.</a:t>
            </a:r>
          </a:p>
          <a:p>
            <a:pPr marL="362891" indent="-362891"/>
            <a:endParaRPr sz="2000" dirty="0">
              <a:solidFill>
                <a:srgbClr val="000000"/>
              </a:solidFill>
              <a:ea typeface="Arial"/>
              <a:cs typeface="Courier New" panose="02070309020205020404" pitchFamily="49" charset="0"/>
              <a:sym typeface="Arial"/>
            </a:endParaRPr>
          </a:p>
        </p:txBody>
      </p:sp>
      <p:sp>
        <p:nvSpPr>
          <p:cNvPr id="4" name="Google Shape;260;p10">
            <a:extLst>
              <a:ext uri="{FF2B5EF4-FFF2-40B4-BE49-F238E27FC236}">
                <a16:creationId xmlns:a16="http://schemas.microsoft.com/office/drawing/2014/main" id="{C145D2F2-92F7-46E9-B7E4-7F49E4699738}"/>
              </a:ext>
            </a:extLst>
          </p:cNvPr>
          <p:cNvSpPr txBox="1"/>
          <p:nvPr/>
        </p:nvSpPr>
        <p:spPr>
          <a:xfrm>
            <a:off x="2830321" y="380324"/>
            <a:ext cx="6531358" cy="752255"/>
          </a:xfrm>
          <a:prstGeom prst="rect">
            <a:avLst/>
          </a:prstGeom>
          <a:solidFill>
            <a:schemeClr val="lt1"/>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93000"/>
              </a:lnSpc>
              <a:spcBef>
                <a:spcPts val="0"/>
              </a:spcBef>
              <a:spcAft>
                <a:spcPts val="0"/>
              </a:spcAft>
              <a:buClr>
                <a:srgbClr val="000000"/>
              </a:buClr>
              <a:buSzPts val="3200"/>
              <a:buFontTx/>
              <a:buNone/>
              <a:tabLst/>
              <a:defRPr/>
            </a:pPr>
            <a:r>
              <a:rPr kumimoji="0" lang="en-GB" sz="3387" b="0" i="0" u="none" strike="noStrike" kern="1200" cap="none" spc="0" normalizeH="0" baseline="0" noProof="0" dirty="0" err="1">
                <a:ln>
                  <a:noFill/>
                </a:ln>
                <a:solidFill>
                  <a:srgbClr val="A288C0"/>
                </a:solidFill>
                <a:effectLst/>
                <a:uLnTx/>
                <a:uFillTx/>
                <a:latin typeface="Brush Script MT" panose="03060802040406070304" pitchFamily="66" charset="0"/>
                <a:ea typeface="+mn-ea"/>
                <a:cs typeface="Courier New" panose="02070309020205020404" pitchFamily="49" charset="0"/>
              </a:rPr>
              <a:t>Sema</a:t>
            </a:r>
            <a:r>
              <a:rPr kumimoji="0" lang="en-GB" sz="3387" b="0" i="0" u="none" strike="noStrike" kern="1200" cap="none" spc="0" normalizeH="0" baseline="0" noProof="0" dirty="0" err="1">
                <a:ln>
                  <a:noFill/>
                </a:ln>
                <a:solidFill>
                  <a:srgbClr val="A288C0"/>
                </a:solidFill>
                <a:effectLst/>
                <a:uLnTx/>
                <a:uFillTx/>
                <a:latin typeface="Brush Script MT" panose="03060802040406070304" pitchFamily="66" charset="0"/>
                <a:ea typeface="Arial"/>
                <a:cs typeface="Courier New" panose="02070309020205020404" pitchFamily="49" charset="0"/>
                <a:sym typeface="Arial"/>
              </a:rPr>
              <a:t>glutide</a:t>
            </a:r>
            <a:r>
              <a:rPr kumimoji="0" lang="en-GB" sz="3387" b="0" i="0" u="none" strike="noStrike" kern="1200" cap="none" spc="0" normalizeH="0" baseline="0" noProof="0" dirty="0">
                <a:ln>
                  <a:noFill/>
                </a:ln>
                <a:solidFill>
                  <a:srgbClr val="A288C0"/>
                </a:solidFill>
                <a:effectLst/>
                <a:uLnTx/>
                <a:uFillTx/>
                <a:latin typeface="Brush Script MT" panose="03060802040406070304" pitchFamily="66" charset="0"/>
                <a:ea typeface="Arial"/>
                <a:cs typeface="Courier New" panose="02070309020205020404" pitchFamily="49" charset="0"/>
                <a:sym typeface="Arial"/>
              </a:rPr>
              <a:t> – </a:t>
            </a:r>
            <a:r>
              <a:rPr kumimoji="0" lang="en-GB" sz="3387" b="0" i="0" u="none" strike="noStrike" kern="1200" cap="none" spc="0" normalizeH="0" baseline="0" noProof="0" dirty="0" err="1">
                <a:ln>
                  <a:noFill/>
                </a:ln>
                <a:solidFill>
                  <a:srgbClr val="A288C0"/>
                </a:solidFill>
                <a:effectLst/>
                <a:uLnTx/>
                <a:uFillTx/>
                <a:latin typeface="Brush Script MT" panose="03060802040406070304" pitchFamily="66" charset="0"/>
                <a:ea typeface="Arial"/>
                <a:cs typeface="Courier New" panose="02070309020205020404" pitchFamily="49" charset="0"/>
                <a:sym typeface="Arial"/>
              </a:rPr>
              <a:t>meccanismo</a:t>
            </a:r>
            <a:r>
              <a:rPr kumimoji="0" lang="en-GB" sz="3387" b="0" i="0" u="none" strike="noStrike" kern="1200" cap="none" spc="0" normalizeH="0" baseline="0" noProof="0" dirty="0">
                <a:ln>
                  <a:noFill/>
                </a:ln>
                <a:solidFill>
                  <a:srgbClr val="A288C0"/>
                </a:solidFill>
                <a:effectLst/>
                <a:uLnTx/>
                <a:uFillTx/>
                <a:latin typeface="Brush Script MT" panose="03060802040406070304" pitchFamily="66" charset="0"/>
                <a:ea typeface="Arial"/>
                <a:cs typeface="Courier New" panose="02070309020205020404" pitchFamily="49" charset="0"/>
                <a:sym typeface="Arial"/>
              </a:rPr>
              <a:t> di azione </a:t>
            </a:r>
            <a:r>
              <a:rPr kumimoji="0" lang="en-GB" sz="3387" b="0" i="0" u="none" strike="noStrike" kern="1200" cap="none" spc="0" normalizeH="0" baseline="0" noProof="0" dirty="0" err="1">
                <a:ln>
                  <a:noFill/>
                </a:ln>
                <a:solidFill>
                  <a:srgbClr val="A288C0"/>
                </a:solidFill>
                <a:effectLst/>
                <a:uLnTx/>
                <a:uFillTx/>
                <a:latin typeface="Brush Script MT" panose="03060802040406070304" pitchFamily="66" charset="0"/>
                <a:ea typeface="Arial"/>
                <a:cs typeface="Courier New" panose="02070309020205020404" pitchFamily="49" charset="0"/>
                <a:sym typeface="Arial"/>
              </a:rPr>
              <a:t>nel</a:t>
            </a:r>
            <a:r>
              <a:rPr kumimoji="0" lang="en-GB" sz="3387" b="0" i="0" u="none" strike="noStrike" kern="1200" cap="none" spc="0" normalizeH="0" baseline="0" noProof="0" dirty="0">
                <a:ln>
                  <a:noFill/>
                </a:ln>
                <a:solidFill>
                  <a:srgbClr val="A288C0"/>
                </a:solidFill>
                <a:effectLst/>
                <a:uLnTx/>
                <a:uFillTx/>
                <a:latin typeface="Brush Script MT" panose="03060802040406070304" pitchFamily="66" charset="0"/>
                <a:ea typeface="Arial"/>
                <a:cs typeface="Courier New" panose="02070309020205020404" pitchFamily="49" charset="0"/>
                <a:sym typeface="Arial"/>
              </a:rPr>
              <a:t> </a:t>
            </a:r>
            <a:r>
              <a:rPr kumimoji="0" lang="en-GB" sz="3387" b="0" i="0" u="none" strike="noStrike" kern="1200" cap="none" spc="0" normalizeH="0" baseline="0" noProof="0" dirty="0">
                <a:ln>
                  <a:noFill/>
                </a:ln>
                <a:solidFill>
                  <a:srgbClr val="A288C0"/>
                </a:solidFill>
                <a:effectLst/>
                <a:uLnTx/>
                <a:uFillTx/>
                <a:latin typeface="Courier New" panose="02070309020205020404" pitchFamily="49" charset="0"/>
                <a:ea typeface="Arial"/>
                <a:cs typeface="Courier New" panose="02070309020205020404" pitchFamily="49" charset="0"/>
                <a:sym typeface="Arial"/>
              </a:rPr>
              <a:t>SNC</a:t>
            </a:r>
            <a:br>
              <a:rPr kumimoji="0" lang="en-GB" sz="3387" b="0" i="0" u="none" strike="noStrike" kern="1200" cap="none" spc="0" normalizeH="0" baseline="0" noProof="0" dirty="0">
                <a:ln>
                  <a:noFill/>
                </a:ln>
                <a:solidFill>
                  <a:srgbClr val="A288C0"/>
                </a:solidFill>
                <a:effectLst/>
                <a:uLnTx/>
                <a:uFillTx/>
                <a:latin typeface="Brush Script MT" panose="03060802040406070304" pitchFamily="66" charset="0"/>
                <a:ea typeface="Times New Roman"/>
                <a:cs typeface="Courier New" panose="02070309020205020404" pitchFamily="49" charset="0"/>
                <a:sym typeface="Times New Roman"/>
              </a:rPr>
            </a:br>
            <a:endParaRPr kumimoji="0" sz="1905" b="0" i="0" u="none" strike="noStrike" kern="1200" cap="none" spc="0" normalizeH="0" baseline="0" noProof="0" dirty="0">
              <a:ln>
                <a:noFill/>
              </a:ln>
              <a:solidFill>
                <a:srgbClr val="A288C0"/>
              </a:solidFill>
              <a:effectLst/>
              <a:uLnTx/>
              <a:uFillTx/>
              <a:latin typeface="Brush Script MT" panose="03060802040406070304" pitchFamily="66" charset="0"/>
              <a:ea typeface="+mn-ea"/>
              <a:cs typeface="Courier New" panose="02070309020205020404" pitchFamily="49" charset="0"/>
            </a:endParaRPr>
          </a:p>
        </p:txBody>
      </p:sp>
      <p:sp>
        <p:nvSpPr>
          <p:cNvPr id="2" name="Rettangolo 1">
            <a:extLst>
              <a:ext uri="{FF2B5EF4-FFF2-40B4-BE49-F238E27FC236}">
                <a16:creationId xmlns:a16="http://schemas.microsoft.com/office/drawing/2014/main" id="{A2EA64E7-C09D-42D2-B480-DAA1F9985C18}"/>
              </a:ext>
            </a:extLst>
          </p:cNvPr>
          <p:cNvSpPr/>
          <p:nvPr/>
        </p:nvSpPr>
        <p:spPr>
          <a:xfrm>
            <a:off x="0" y="6620089"/>
            <a:ext cx="2012089"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Gabery</a:t>
            </a:r>
            <a:r>
              <a:rPr kumimoji="0" lang="en-US" sz="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et al. JCI Insight 2020</a:t>
            </a:r>
          </a:p>
        </p:txBody>
      </p:sp>
      <p:pic>
        <p:nvPicPr>
          <p:cNvPr id="52" name="Immagine 51">
            <a:extLst>
              <a:ext uri="{FF2B5EF4-FFF2-40B4-BE49-F238E27FC236}">
                <a16:creationId xmlns:a16="http://schemas.microsoft.com/office/drawing/2014/main" id="{ED0969E6-A881-4192-8606-9BF45659F102}"/>
              </a:ext>
            </a:extLst>
          </p:cNvPr>
          <p:cNvPicPr>
            <a:picLocks noChangeAspect="1"/>
          </p:cNvPicPr>
          <p:nvPr/>
        </p:nvPicPr>
        <p:blipFill>
          <a:blip r:embed="rId3"/>
          <a:stretch>
            <a:fillRect/>
          </a:stretch>
        </p:blipFill>
        <p:spPr>
          <a:xfrm>
            <a:off x="8307965" y="1434917"/>
            <a:ext cx="3884035" cy="4290504"/>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77998C"/>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DA98C4-3029-BB76-E22F-7643D223274B}"/>
              </a:ext>
            </a:extLst>
          </p:cNvPr>
          <p:cNvSpPr>
            <a:spLocks noGrp="1"/>
          </p:cNvSpPr>
          <p:nvPr>
            <p:ph type="ctrTitle"/>
          </p:nvPr>
        </p:nvSpPr>
        <p:spPr/>
        <p:txBody>
          <a:bodyPr/>
          <a:lstStyle/>
          <a:p>
            <a:r>
              <a:rPr lang="it-IT" dirty="0" err="1">
                <a:solidFill>
                  <a:schemeClr val="bg1"/>
                </a:solidFill>
                <a:latin typeface="Brush Script MT" panose="03060802040406070304" pitchFamily="66" charset="0"/>
              </a:rPr>
              <a:t>Tirzepatide</a:t>
            </a:r>
            <a:endParaRPr lang="it-IT" dirty="0">
              <a:solidFill>
                <a:schemeClr val="bg1"/>
              </a:solidFill>
              <a:latin typeface="Brush Script MT" panose="03060802040406070304" pitchFamily="66" charset="0"/>
            </a:endParaRPr>
          </a:p>
        </p:txBody>
      </p:sp>
    </p:spTree>
    <p:extLst>
      <p:ext uri="{BB962C8B-B14F-4D97-AF65-F5344CB8AC3E}">
        <p14:creationId xmlns:p14="http://schemas.microsoft.com/office/powerpoint/2010/main" val="2993502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9436E1-1587-068B-F4D0-532111089AA4}"/>
              </a:ext>
            </a:extLst>
          </p:cNvPr>
          <p:cNvSpPr>
            <a:spLocks noGrp="1"/>
          </p:cNvSpPr>
          <p:nvPr>
            <p:ph type="title"/>
          </p:nvPr>
        </p:nvSpPr>
        <p:spPr/>
        <p:txBody>
          <a:bodyPr>
            <a:noAutofit/>
          </a:bodyPr>
          <a:lstStyle/>
          <a:p>
            <a:pPr algn="ctr"/>
            <a:r>
              <a:rPr lang="it-IT" sz="2600" dirty="0" err="1">
                <a:solidFill>
                  <a:srgbClr val="A288C0"/>
                </a:solidFill>
                <a:latin typeface="Brush Script MT" panose="03060802040406070304" pitchFamily="66" charset="0"/>
              </a:rPr>
              <a:t>Tirzepatide</a:t>
            </a:r>
            <a:r>
              <a:rPr lang="it-IT" sz="2600" dirty="0">
                <a:solidFill>
                  <a:srgbClr val="A288C0"/>
                </a:solidFill>
                <a:latin typeface="Brush Script MT" panose="03060802040406070304" pitchFamily="66" charset="0"/>
              </a:rPr>
              <a:t> non è la somma di </a:t>
            </a:r>
            <a:r>
              <a:rPr lang="it-IT" sz="2600" dirty="0">
                <a:solidFill>
                  <a:srgbClr val="A288C0"/>
                </a:solidFill>
                <a:latin typeface="Courier New" panose="02070309020205020404" pitchFamily="49" charset="0"/>
                <a:cs typeface="Courier New" panose="02070309020205020404" pitchFamily="49" charset="0"/>
              </a:rPr>
              <a:t>GIP</a:t>
            </a:r>
            <a:r>
              <a:rPr lang="it-IT" sz="2600" dirty="0">
                <a:solidFill>
                  <a:srgbClr val="A288C0"/>
                </a:solidFill>
                <a:latin typeface="Brush Script MT" panose="03060802040406070304" pitchFamily="66" charset="0"/>
              </a:rPr>
              <a:t> e </a:t>
            </a:r>
            <a:r>
              <a:rPr lang="it-IT" sz="2600" dirty="0">
                <a:solidFill>
                  <a:srgbClr val="A288C0"/>
                </a:solidFill>
                <a:latin typeface="Courier New" panose="02070309020205020404" pitchFamily="49" charset="0"/>
                <a:cs typeface="Courier New" panose="02070309020205020404" pitchFamily="49" charset="0"/>
              </a:rPr>
              <a:t>GLP-1</a:t>
            </a:r>
            <a:r>
              <a:rPr lang="it-IT" sz="2600" dirty="0">
                <a:solidFill>
                  <a:srgbClr val="A288C0"/>
                </a:solidFill>
                <a:latin typeface="Brush Script MT" panose="03060802040406070304" pitchFamily="66" charset="0"/>
              </a:rPr>
              <a:t>, è un’unica molecola</a:t>
            </a:r>
          </a:p>
        </p:txBody>
      </p:sp>
      <p:sp>
        <p:nvSpPr>
          <p:cNvPr id="4" name="TextBox 3">
            <a:extLst>
              <a:ext uri="{FF2B5EF4-FFF2-40B4-BE49-F238E27FC236}">
                <a16:creationId xmlns:a16="http://schemas.microsoft.com/office/drawing/2014/main" id="{44CA8CE6-4577-71C5-2D4C-702FB03A17CA}"/>
              </a:ext>
            </a:extLst>
          </p:cNvPr>
          <p:cNvSpPr txBox="1"/>
          <p:nvPr/>
        </p:nvSpPr>
        <p:spPr>
          <a:xfrm>
            <a:off x="795881" y="1924488"/>
            <a:ext cx="5241654" cy="535531"/>
          </a:xfrm>
          <a:prstGeom prst="rect">
            <a:avLst/>
          </a:prstGeom>
          <a:noFill/>
        </p:spPr>
        <p:txBody>
          <a:bodyPr wrap="square" rtlCol="0">
            <a:spAutoFit/>
          </a:bodyPr>
          <a:lstStyle/>
          <a:p>
            <a:pPr marL="0" marR="0" lvl="0" indent="0" algn="l" defTabSz="914378" rtl="0" eaLnBrk="1" fontAlgn="auto" latinLnBrk="0" hangingPunct="1">
              <a:lnSpc>
                <a:spcPct val="90000"/>
              </a:lnSpc>
              <a:spcBef>
                <a:spcPts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In vitro,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tirzepatide</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ha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una</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potenza</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simile per il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recettore</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del GIP simile al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nativo</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GIP</a:t>
            </a:r>
          </a:p>
        </p:txBody>
      </p:sp>
      <p:sp>
        <p:nvSpPr>
          <p:cNvPr id="6" name="TextBox 5">
            <a:extLst>
              <a:ext uri="{FF2B5EF4-FFF2-40B4-BE49-F238E27FC236}">
                <a16:creationId xmlns:a16="http://schemas.microsoft.com/office/drawing/2014/main" id="{C651A8B4-07F1-B3FB-71DE-EC91BC5081EC}"/>
              </a:ext>
            </a:extLst>
          </p:cNvPr>
          <p:cNvSpPr txBox="1"/>
          <p:nvPr/>
        </p:nvSpPr>
        <p:spPr bwMode="auto">
          <a:xfrm rot="16200000">
            <a:off x="1253593" y="4024283"/>
            <a:ext cx="169271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err="1">
                <a:ln>
                  <a:noFill/>
                </a:ln>
                <a:solidFill>
                  <a:prstClr val="black"/>
                </a:solidFill>
                <a:effectLst/>
                <a:uLnTx/>
                <a:uFillTx/>
                <a:ea typeface="+mn-ea"/>
                <a:cs typeface="Arial" panose="020B0604020202020204" pitchFamily="34" charset="0"/>
              </a:rPr>
              <a:t>Attivazione</a:t>
            </a:r>
            <a:r>
              <a:rPr kumimoji="0" lang="en-US" sz="1200" b="0" i="0" u="none" strike="noStrike" kern="0" cap="none" spc="0" normalizeH="0" baseline="0" noProof="0">
                <a:ln>
                  <a:noFill/>
                </a:ln>
                <a:solidFill>
                  <a:prstClr val="black"/>
                </a:solidFill>
                <a:effectLst/>
                <a:uLnTx/>
                <a:uFillTx/>
                <a:ea typeface="+mn-ea"/>
                <a:cs typeface="Arial" panose="020B0604020202020204" pitchFamily="34" charset="0"/>
              </a:rPr>
              <a:t> cAMP (%)</a:t>
            </a:r>
          </a:p>
        </p:txBody>
      </p:sp>
      <p:graphicFrame>
        <p:nvGraphicFramePr>
          <p:cNvPr id="7" name="Chart 6">
            <a:extLst>
              <a:ext uri="{FF2B5EF4-FFF2-40B4-BE49-F238E27FC236}">
                <a16:creationId xmlns:a16="http://schemas.microsoft.com/office/drawing/2014/main" id="{0E081BA7-9D82-AE76-FD65-1463FE5079D3}"/>
              </a:ext>
            </a:extLst>
          </p:cNvPr>
          <p:cNvGraphicFramePr/>
          <p:nvPr>
            <p:extLst>
              <p:ext uri="{D42A27DB-BD31-4B8C-83A1-F6EECF244321}">
                <p14:modId xmlns:p14="http://schemas.microsoft.com/office/powerpoint/2010/main" val="2725769178"/>
              </p:ext>
            </p:extLst>
          </p:nvPr>
        </p:nvGraphicFramePr>
        <p:xfrm>
          <a:off x="2224335" y="2981502"/>
          <a:ext cx="3135804" cy="25289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F8EBFB7A-57C7-60C3-7666-9B22F7D4F60D}"/>
              </a:ext>
            </a:extLst>
          </p:cNvPr>
          <p:cNvSpPr txBox="1"/>
          <p:nvPr/>
        </p:nvSpPr>
        <p:spPr bwMode="auto">
          <a:xfrm>
            <a:off x="3095044" y="5492181"/>
            <a:ext cx="15542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ea typeface="+mn-ea"/>
                <a:cs typeface="Arial" panose="020B0604020202020204" pitchFamily="34" charset="0"/>
              </a:rPr>
              <a:t>[</a:t>
            </a:r>
            <a:r>
              <a:rPr kumimoji="0" lang="en-US" sz="1200" b="0" i="0" u="none" strike="noStrike" kern="0" cap="none" spc="0" normalizeH="0" baseline="0" noProof="0" err="1">
                <a:ln>
                  <a:noFill/>
                </a:ln>
                <a:solidFill>
                  <a:prstClr val="black"/>
                </a:solidFill>
                <a:effectLst/>
                <a:uLnTx/>
                <a:uFillTx/>
                <a:ea typeface="+mn-ea"/>
                <a:cs typeface="Arial" panose="020B0604020202020204" pitchFamily="34" charset="0"/>
              </a:rPr>
              <a:t>Trattamento</a:t>
            </a:r>
            <a:r>
              <a:rPr kumimoji="0" lang="en-US" sz="1200" b="0" i="0" u="none" strike="noStrike" kern="0" cap="none" spc="0" normalizeH="0" baseline="0" noProof="0">
                <a:ln>
                  <a:noFill/>
                </a:ln>
                <a:solidFill>
                  <a:prstClr val="black"/>
                </a:solidFill>
                <a:effectLst/>
                <a:uLnTx/>
                <a:uFillTx/>
                <a:ea typeface="+mn-ea"/>
                <a:cs typeface="Arial" panose="020B0604020202020204" pitchFamily="34" charset="0"/>
              </a:rPr>
              <a:t>] log M</a:t>
            </a:r>
          </a:p>
        </p:txBody>
      </p:sp>
      <p:grpSp>
        <p:nvGrpSpPr>
          <p:cNvPr id="9" name="Group 8">
            <a:extLst>
              <a:ext uri="{FF2B5EF4-FFF2-40B4-BE49-F238E27FC236}">
                <a16:creationId xmlns:a16="http://schemas.microsoft.com/office/drawing/2014/main" id="{BB461BB3-C3C0-349F-9C4A-E647116BB1EB}"/>
              </a:ext>
            </a:extLst>
          </p:cNvPr>
          <p:cNvGrpSpPr/>
          <p:nvPr/>
        </p:nvGrpSpPr>
        <p:grpSpPr>
          <a:xfrm>
            <a:off x="5242352" y="3222275"/>
            <a:ext cx="974457" cy="476852"/>
            <a:chOff x="3922988" y="4687828"/>
            <a:chExt cx="1299276" cy="635802"/>
          </a:xfrm>
        </p:grpSpPr>
        <p:sp>
          <p:nvSpPr>
            <p:cNvPr id="10" name="TextBox 9">
              <a:extLst>
                <a:ext uri="{FF2B5EF4-FFF2-40B4-BE49-F238E27FC236}">
                  <a16:creationId xmlns:a16="http://schemas.microsoft.com/office/drawing/2014/main" id="{40F7EE4C-145A-F624-C74F-5B8E817F0419}"/>
                </a:ext>
              </a:extLst>
            </p:cNvPr>
            <p:cNvSpPr txBox="1"/>
            <p:nvPr/>
          </p:nvSpPr>
          <p:spPr bwMode="auto">
            <a:xfrm>
              <a:off x="4267431" y="4687828"/>
              <a:ext cx="954833"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ctr"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ct val="0"/>
                </a:spcAft>
                <a:buClrTx/>
                <a:buSzTx/>
                <a:buFontTx/>
                <a:buNone/>
                <a:tabLst/>
                <a:defRPr/>
              </a:pPr>
              <a:r>
                <a:rPr kumimoji="0" lang="en-GB" sz="1050" b="0" i="0" u="none" strike="noStrike" kern="0" cap="none" spc="0" normalizeH="0" baseline="0" noProof="0">
                  <a:ln>
                    <a:noFill/>
                  </a:ln>
                  <a:solidFill>
                    <a:srgbClr val="82786F">
                      <a:lumMod val="75000"/>
                    </a:srgbClr>
                  </a:solidFill>
                  <a:effectLst/>
                  <a:uLnTx/>
                  <a:uFillTx/>
                  <a:ea typeface="+mn-ea"/>
                  <a:cs typeface="Arial" panose="020B0604020202020204" pitchFamily="34" charset="0"/>
                </a:rPr>
                <a:t>GIP</a:t>
              </a:r>
            </a:p>
          </p:txBody>
        </p:sp>
        <p:cxnSp>
          <p:nvCxnSpPr>
            <p:cNvPr id="11" name="Straight Connector 10">
              <a:extLst>
                <a:ext uri="{FF2B5EF4-FFF2-40B4-BE49-F238E27FC236}">
                  <a16:creationId xmlns:a16="http://schemas.microsoft.com/office/drawing/2014/main" id="{0BD7F643-9E45-F167-751E-B90D874F729E}"/>
                </a:ext>
              </a:extLst>
            </p:cNvPr>
            <p:cNvCxnSpPr>
              <a:cxnSpLocks/>
            </p:cNvCxnSpPr>
            <p:nvPr/>
          </p:nvCxnSpPr>
          <p:spPr>
            <a:xfrm>
              <a:off x="3922988" y="4833391"/>
              <a:ext cx="377640" cy="0"/>
            </a:xfrm>
            <a:prstGeom prst="line">
              <a:avLst/>
            </a:prstGeom>
            <a:solidFill>
              <a:srgbClr val="82786F">
                <a:lumMod val="50000"/>
              </a:srgbClr>
            </a:solidFill>
            <a:ln w="28575" cap="flat" cmpd="sng" algn="ctr">
              <a:solidFill>
                <a:schemeClr val="accent4">
                  <a:lumMod val="60000"/>
                  <a:lumOff val="40000"/>
                </a:schemeClr>
              </a:solidFill>
              <a:prstDash val="solid"/>
            </a:ln>
            <a:effectLst/>
          </p:spPr>
        </p:cxnSp>
        <p:sp>
          <p:nvSpPr>
            <p:cNvPr id="12" name="Isosceles Triangle 11">
              <a:extLst>
                <a:ext uri="{FF2B5EF4-FFF2-40B4-BE49-F238E27FC236}">
                  <a16:creationId xmlns:a16="http://schemas.microsoft.com/office/drawing/2014/main" id="{8D956B21-8CDD-F0DE-3D4C-D38D89EAA122}"/>
                </a:ext>
              </a:extLst>
            </p:cNvPr>
            <p:cNvSpPr/>
            <p:nvPr/>
          </p:nvSpPr>
          <p:spPr>
            <a:xfrm>
              <a:off x="4039808" y="4761391"/>
              <a:ext cx="144000" cy="144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13" name="TextBox 12">
              <a:extLst>
                <a:ext uri="{FF2B5EF4-FFF2-40B4-BE49-F238E27FC236}">
                  <a16:creationId xmlns:a16="http://schemas.microsoft.com/office/drawing/2014/main" id="{E6833622-E90C-E983-8E1F-7F987E844196}"/>
                </a:ext>
              </a:extLst>
            </p:cNvPr>
            <p:cNvSpPr txBox="1"/>
            <p:nvPr/>
          </p:nvSpPr>
          <p:spPr bwMode="auto">
            <a:xfrm>
              <a:off x="4267431" y="5015854"/>
              <a:ext cx="623925"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ct val="0"/>
                </a:spcAft>
                <a:buClrTx/>
                <a:buSzTx/>
                <a:buFontTx/>
                <a:buNone/>
                <a:tabLst/>
                <a:defRPr/>
              </a:pPr>
              <a:r>
                <a:rPr kumimoji="0" lang="en-GB" sz="1050" b="0" i="0" u="none" strike="noStrike" kern="0" cap="none" spc="0" normalizeH="0" baseline="0" noProof="0">
                  <a:ln>
                    <a:noFill/>
                  </a:ln>
                  <a:solidFill>
                    <a:srgbClr val="82786F">
                      <a:lumMod val="75000"/>
                    </a:srgbClr>
                  </a:solidFill>
                  <a:effectLst/>
                  <a:uLnTx/>
                  <a:uFillTx/>
                  <a:ea typeface="+mn-ea"/>
                  <a:cs typeface="Arial" panose="020B0604020202020204" pitchFamily="34" charset="0"/>
                </a:rPr>
                <a:t>TZP</a:t>
              </a:r>
            </a:p>
          </p:txBody>
        </p:sp>
        <p:sp>
          <p:nvSpPr>
            <p:cNvPr id="14" name="Diamond 13">
              <a:extLst>
                <a:ext uri="{FF2B5EF4-FFF2-40B4-BE49-F238E27FC236}">
                  <a16:creationId xmlns:a16="http://schemas.microsoft.com/office/drawing/2014/main" id="{2A3EF9B8-203F-8E07-2B14-A7B8F3ECB015}"/>
                </a:ext>
              </a:extLst>
            </p:cNvPr>
            <p:cNvSpPr/>
            <p:nvPr/>
          </p:nvSpPr>
          <p:spPr>
            <a:xfrm>
              <a:off x="4039808" y="5096829"/>
              <a:ext cx="144000" cy="144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11898AD6-16C3-FB35-7895-CD87C2BA6DCE}"/>
                </a:ext>
              </a:extLst>
            </p:cNvPr>
            <p:cNvCxnSpPr>
              <a:cxnSpLocks/>
            </p:cNvCxnSpPr>
            <p:nvPr/>
          </p:nvCxnSpPr>
          <p:spPr>
            <a:xfrm>
              <a:off x="3922988" y="5168829"/>
              <a:ext cx="377640" cy="0"/>
            </a:xfrm>
            <a:prstGeom prst="line">
              <a:avLst/>
            </a:prstGeom>
            <a:noFill/>
            <a:ln w="28575" cap="flat" cmpd="sng" algn="ctr">
              <a:solidFill>
                <a:srgbClr val="263F6A"/>
              </a:solidFill>
              <a:prstDash val="solid"/>
            </a:ln>
            <a:effectLst/>
          </p:spPr>
        </p:cxnSp>
      </p:grpSp>
      <p:sp>
        <p:nvSpPr>
          <p:cNvPr id="16" name="Freeform: Shape 15">
            <a:extLst>
              <a:ext uri="{FF2B5EF4-FFF2-40B4-BE49-F238E27FC236}">
                <a16:creationId xmlns:a16="http://schemas.microsoft.com/office/drawing/2014/main" id="{7884E6A8-7693-1550-8376-5C44D5A8D80E}"/>
              </a:ext>
            </a:extLst>
          </p:cNvPr>
          <p:cNvSpPr/>
          <p:nvPr/>
        </p:nvSpPr>
        <p:spPr>
          <a:xfrm>
            <a:off x="2955217" y="3465827"/>
            <a:ext cx="1443614" cy="1661348"/>
          </a:xfrm>
          <a:custGeom>
            <a:avLst/>
            <a:gdLst>
              <a:gd name="connsiteX0" fmla="*/ 0 w 1744980"/>
              <a:gd name="connsiteY0" fmla="*/ 2202180 h 2213610"/>
              <a:gd name="connsiteX1" fmla="*/ 613410 w 1744980"/>
              <a:gd name="connsiteY1" fmla="*/ 2213610 h 2213610"/>
              <a:gd name="connsiteX2" fmla="*/ 1482090 w 1744980"/>
              <a:gd name="connsiteY2" fmla="*/ 125730 h 2213610"/>
              <a:gd name="connsiteX3" fmla="*/ 1744980 w 1744980"/>
              <a:gd name="connsiteY3" fmla="*/ 0 h 2213610"/>
              <a:gd name="connsiteX0" fmla="*/ 0 w 1744980"/>
              <a:gd name="connsiteY0" fmla="*/ 2202180 h 2213610"/>
              <a:gd name="connsiteX1" fmla="*/ 613410 w 1744980"/>
              <a:gd name="connsiteY1" fmla="*/ 2213610 h 2213610"/>
              <a:gd name="connsiteX2" fmla="*/ 1482090 w 1744980"/>
              <a:gd name="connsiteY2" fmla="*/ 125730 h 2213610"/>
              <a:gd name="connsiteX3" fmla="*/ 1744980 w 1744980"/>
              <a:gd name="connsiteY3" fmla="*/ 0 h 2213610"/>
              <a:gd name="connsiteX0" fmla="*/ 0 w 1744980"/>
              <a:gd name="connsiteY0" fmla="*/ 2268037 h 2279467"/>
              <a:gd name="connsiteX1" fmla="*/ 613410 w 1744980"/>
              <a:gd name="connsiteY1" fmla="*/ 2279467 h 2279467"/>
              <a:gd name="connsiteX2" fmla="*/ 1482090 w 1744980"/>
              <a:gd name="connsiteY2" fmla="*/ 191587 h 2279467"/>
              <a:gd name="connsiteX3" fmla="*/ 1744980 w 1744980"/>
              <a:gd name="connsiteY3" fmla="*/ 65857 h 2279467"/>
              <a:gd name="connsiteX0" fmla="*/ 0 w 1744980"/>
              <a:gd name="connsiteY0" fmla="*/ 2268037 h 2431192"/>
              <a:gd name="connsiteX1" fmla="*/ 613410 w 1744980"/>
              <a:gd name="connsiteY1" fmla="*/ 2279467 h 2431192"/>
              <a:gd name="connsiteX2" fmla="*/ 1482090 w 1744980"/>
              <a:gd name="connsiteY2" fmla="*/ 191587 h 2431192"/>
              <a:gd name="connsiteX3" fmla="*/ 1744980 w 1744980"/>
              <a:gd name="connsiteY3" fmla="*/ 65857 h 2431192"/>
              <a:gd name="connsiteX0" fmla="*/ 0 w 1744980"/>
              <a:gd name="connsiteY0" fmla="*/ 2268037 h 2431192"/>
              <a:gd name="connsiteX1" fmla="*/ 613410 w 1744980"/>
              <a:gd name="connsiteY1" fmla="*/ 2279467 h 2431192"/>
              <a:gd name="connsiteX2" fmla="*/ 1482090 w 1744980"/>
              <a:gd name="connsiteY2" fmla="*/ 191587 h 2431192"/>
              <a:gd name="connsiteX3" fmla="*/ 1744980 w 1744980"/>
              <a:gd name="connsiteY3" fmla="*/ 65857 h 2431192"/>
              <a:gd name="connsiteX0" fmla="*/ 0 w 1744980"/>
              <a:gd name="connsiteY0" fmla="*/ 2202180 h 2365335"/>
              <a:gd name="connsiteX1" fmla="*/ 613410 w 1744980"/>
              <a:gd name="connsiteY1" fmla="*/ 2213610 h 2365335"/>
              <a:gd name="connsiteX2" fmla="*/ 1482090 w 1744980"/>
              <a:gd name="connsiteY2" fmla="*/ 125730 h 2365335"/>
              <a:gd name="connsiteX3" fmla="*/ 1744980 w 1744980"/>
              <a:gd name="connsiteY3" fmla="*/ 0 h 2365335"/>
              <a:gd name="connsiteX0" fmla="*/ 0 w 1744980"/>
              <a:gd name="connsiteY0" fmla="*/ 2202180 h 2364488"/>
              <a:gd name="connsiteX1" fmla="*/ 613410 w 1744980"/>
              <a:gd name="connsiteY1" fmla="*/ 2213610 h 2364488"/>
              <a:gd name="connsiteX2" fmla="*/ 1489710 w 1744980"/>
              <a:gd name="connsiteY2" fmla="*/ 137160 h 2364488"/>
              <a:gd name="connsiteX3" fmla="*/ 1744980 w 1744980"/>
              <a:gd name="connsiteY3" fmla="*/ 0 h 2364488"/>
              <a:gd name="connsiteX0" fmla="*/ 0 w 1744980"/>
              <a:gd name="connsiteY0" fmla="*/ 2202347 h 2364655"/>
              <a:gd name="connsiteX1" fmla="*/ 613410 w 1744980"/>
              <a:gd name="connsiteY1" fmla="*/ 2213777 h 2364655"/>
              <a:gd name="connsiteX2" fmla="*/ 1489710 w 1744980"/>
              <a:gd name="connsiteY2" fmla="*/ 137327 h 2364655"/>
              <a:gd name="connsiteX3" fmla="*/ 1744980 w 1744980"/>
              <a:gd name="connsiteY3" fmla="*/ 167 h 2364655"/>
              <a:gd name="connsiteX0" fmla="*/ 0 w 1744980"/>
              <a:gd name="connsiteY0" fmla="*/ 2202180 h 2374646"/>
              <a:gd name="connsiteX1" fmla="*/ 613410 w 1744980"/>
              <a:gd name="connsiteY1" fmla="*/ 2213610 h 2374646"/>
              <a:gd name="connsiteX2" fmla="*/ 1744980 w 1744980"/>
              <a:gd name="connsiteY2" fmla="*/ 0 h 2374646"/>
              <a:gd name="connsiteX0" fmla="*/ 0 w 1744980"/>
              <a:gd name="connsiteY0" fmla="*/ 2202180 h 2244256"/>
              <a:gd name="connsiteX1" fmla="*/ 941070 w 1744980"/>
              <a:gd name="connsiteY1" fmla="*/ 2007870 h 2244256"/>
              <a:gd name="connsiteX2" fmla="*/ 1744980 w 1744980"/>
              <a:gd name="connsiteY2" fmla="*/ 0 h 2244256"/>
              <a:gd name="connsiteX0" fmla="*/ 0 w 1744980"/>
              <a:gd name="connsiteY0" fmla="*/ 2202180 h 2244256"/>
              <a:gd name="connsiteX1" fmla="*/ 941070 w 1744980"/>
              <a:gd name="connsiteY1" fmla="*/ 2007870 h 2244256"/>
              <a:gd name="connsiteX2" fmla="*/ 1744980 w 1744980"/>
              <a:gd name="connsiteY2" fmla="*/ 0 h 2244256"/>
              <a:gd name="connsiteX0" fmla="*/ 0 w 1744980"/>
              <a:gd name="connsiteY0" fmla="*/ 2202180 h 2246076"/>
              <a:gd name="connsiteX1" fmla="*/ 906780 w 1744980"/>
              <a:gd name="connsiteY1" fmla="*/ 2011680 h 2246076"/>
              <a:gd name="connsiteX2" fmla="*/ 1744980 w 1744980"/>
              <a:gd name="connsiteY2" fmla="*/ 0 h 2246076"/>
              <a:gd name="connsiteX0" fmla="*/ 0 w 1744980"/>
              <a:gd name="connsiteY0" fmla="*/ 2202180 h 2267991"/>
              <a:gd name="connsiteX1" fmla="*/ 887730 w 1744980"/>
              <a:gd name="connsiteY1" fmla="*/ 2053590 h 2267991"/>
              <a:gd name="connsiteX2" fmla="*/ 1744980 w 1744980"/>
              <a:gd name="connsiteY2" fmla="*/ 0 h 2267991"/>
              <a:gd name="connsiteX0" fmla="*/ 0 w 1744980"/>
              <a:gd name="connsiteY0" fmla="*/ 2202180 h 2244097"/>
              <a:gd name="connsiteX1" fmla="*/ 887730 w 1744980"/>
              <a:gd name="connsiteY1" fmla="*/ 2053590 h 2244097"/>
              <a:gd name="connsiteX2" fmla="*/ 1744980 w 1744980"/>
              <a:gd name="connsiteY2" fmla="*/ 0 h 2244097"/>
              <a:gd name="connsiteX0" fmla="*/ 0 w 1744980"/>
              <a:gd name="connsiteY0" fmla="*/ 2202180 h 2248454"/>
              <a:gd name="connsiteX1" fmla="*/ 887730 w 1744980"/>
              <a:gd name="connsiteY1" fmla="*/ 2053590 h 2248454"/>
              <a:gd name="connsiteX2" fmla="*/ 1744980 w 1744980"/>
              <a:gd name="connsiteY2" fmla="*/ 0 h 2248454"/>
              <a:gd name="connsiteX0" fmla="*/ 0 w 1744980"/>
              <a:gd name="connsiteY0" fmla="*/ 2202180 h 2235452"/>
              <a:gd name="connsiteX1" fmla="*/ 914400 w 1744980"/>
              <a:gd name="connsiteY1" fmla="*/ 2026920 h 2235452"/>
              <a:gd name="connsiteX2" fmla="*/ 1744980 w 1744980"/>
              <a:gd name="connsiteY2" fmla="*/ 0 h 2235452"/>
              <a:gd name="connsiteX0" fmla="*/ 0 w 1744980"/>
              <a:gd name="connsiteY0" fmla="*/ 2202180 h 2235452"/>
              <a:gd name="connsiteX1" fmla="*/ 914400 w 1744980"/>
              <a:gd name="connsiteY1" fmla="*/ 2026920 h 2235452"/>
              <a:gd name="connsiteX2" fmla="*/ 1744980 w 1744980"/>
              <a:gd name="connsiteY2" fmla="*/ 0 h 2235452"/>
              <a:gd name="connsiteX0" fmla="*/ 0 w 1744980"/>
              <a:gd name="connsiteY0" fmla="*/ 2202180 h 2215131"/>
              <a:gd name="connsiteX1" fmla="*/ 914400 w 1744980"/>
              <a:gd name="connsiteY1" fmla="*/ 2026920 h 2215131"/>
              <a:gd name="connsiteX2" fmla="*/ 1744980 w 1744980"/>
              <a:gd name="connsiteY2" fmla="*/ 0 h 2215131"/>
            </a:gdLst>
            <a:ahLst/>
            <a:cxnLst>
              <a:cxn ang="0">
                <a:pos x="connsiteX0" y="connsiteY0"/>
              </a:cxn>
              <a:cxn ang="0">
                <a:pos x="connsiteX1" y="connsiteY1"/>
              </a:cxn>
              <a:cxn ang="0">
                <a:pos x="connsiteX2" y="connsiteY2"/>
              </a:cxn>
            </a:cxnLst>
            <a:rect l="l" t="t" r="r" b="b"/>
            <a:pathLst>
              <a:path w="1744980" h="2215131">
                <a:moveTo>
                  <a:pt x="0" y="2202180"/>
                </a:moveTo>
                <a:cubicBezTo>
                  <a:pt x="204470" y="2152650"/>
                  <a:pt x="604520" y="2344420"/>
                  <a:pt x="914400" y="2026920"/>
                </a:cubicBezTo>
                <a:cubicBezTo>
                  <a:pt x="1224280" y="1709420"/>
                  <a:pt x="1120616" y="171609"/>
                  <a:pt x="1744980" y="0"/>
                </a:cubicBezTo>
              </a:path>
            </a:pathLst>
          </a:custGeom>
          <a:noFill/>
          <a:ln w="28575"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srgbClr val="000000"/>
              </a:solidFill>
              <a:effectLst/>
              <a:uLnTx/>
              <a:uFillTx/>
              <a:ea typeface="+mn-ea"/>
              <a:cs typeface="Arial" panose="020B0604020202020204" pitchFamily="34" charset="0"/>
            </a:endParaRPr>
          </a:p>
        </p:txBody>
      </p:sp>
      <p:sp>
        <p:nvSpPr>
          <p:cNvPr id="17" name="Isosceles Triangle 16">
            <a:extLst>
              <a:ext uri="{FF2B5EF4-FFF2-40B4-BE49-F238E27FC236}">
                <a16:creationId xmlns:a16="http://schemas.microsoft.com/office/drawing/2014/main" id="{315F0619-F20F-5A8C-2F0E-ED8724AEDDA5}"/>
              </a:ext>
            </a:extLst>
          </p:cNvPr>
          <p:cNvSpPr/>
          <p:nvPr/>
        </p:nvSpPr>
        <p:spPr>
          <a:xfrm>
            <a:off x="4342993" y="3462824"/>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18" name="Isosceles Triangle 17">
            <a:extLst>
              <a:ext uri="{FF2B5EF4-FFF2-40B4-BE49-F238E27FC236}">
                <a16:creationId xmlns:a16="http://schemas.microsoft.com/office/drawing/2014/main" id="{4D340A16-B6ED-0718-2A1D-5ED80EC6573D}"/>
              </a:ext>
            </a:extLst>
          </p:cNvPr>
          <p:cNvSpPr/>
          <p:nvPr/>
        </p:nvSpPr>
        <p:spPr>
          <a:xfrm>
            <a:off x="4198574" y="3395489"/>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F816696A-AC4F-3DD2-8A20-9505BBA1F038}"/>
              </a:ext>
            </a:extLst>
          </p:cNvPr>
          <p:cNvSpPr/>
          <p:nvPr/>
        </p:nvSpPr>
        <p:spPr>
          <a:xfrm>
            <a:off x="4046174" y="3656474"/>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0" name="Isosceles Triangle 19">
            <a:extLst>
              <a:ext uri="{FF2B5EF4-FFF2-40B4-BE49-F238E27FC236}">
                <a16:creationId xmlns:a16="http://schemas.microsoft.com/office/drawing/2014/main" id="{37D32619-30EC-C121-A839-9B680CB70699}"/>
              </a:ext>
            </a:extLst>
          </p:cNvPr>
          <p:cNvSpPr/>
          <p:nvPr/>
        </p:nvSpPr>
        <p:spPr>
          <a:xfrm>
            <a:off x="3726134" y="4780424"/>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1" name="Isosceles Triangle 20">
            <a:extLst>
              <a:ext uri="{FF2B5EF4-FFF2-40B4-BE49-F238E27FC236}">
                <a16:creationId xmlns:a16="http://schemas.microsoft.com/office/drawing/2014/main" id="{DC65EF9C-CA8A-D81C-8DDB-BF11B542E97A}"/>
              </a:ext>
            </a:extLst>
          </p:cNvPr>
          <p:cNvSpPr/>
          <p:nvPr/>
        </p:nvSpPr>
        <p:spPr>
          <a:xfrm>
            <a:off x="3579449" y="5012834"/>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2" name="Isosceles Triangle 21">
            <a:extLst>
              <a:ext uri="{FF2B5EF4-FFF2-40B4-BE49-F238E27FC236}">
                <a16:creationId xmlns:a16="http://schemas.microsoft.com/office/drawing/2014/main" id="{D13C5057-EB09-4373-22E5-FD4E1260942C}"/>
              </a:ext>
            </a:extLst>
          </p:cNvPr>
          <p:cNvSpPr/>
          <p:nvPr/>
        </p:nvSpPr>
        <p:spPr>
          <a:xfrm>
            <a:off x="3362708" y="5059676"/>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3" name="Isosceles Triangle 22">
            <a:extLst>
              <a:ext uri="{FF2B5EF4-FFF2-40B4-BE49-F238E27FC236}">
                <a16:creationId xmlns:a16="http://schemas.microsoft.com/office/drawing/2014/main" id="{D965E12B-E401-F56D-A45D-4FF98ED96E42}"/>
              </a:ext>
            </a:extLst>
          </p:cNvPr>
          <p:cNvSpPr/>
          <p:nvPr/>
        </p:nvSpPr>
        <p:spPr>
          <a:xfrm>
            <a:off x="3202259" y="5066174"/>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4" name="Isosceles Triangle 23">
            <a:extLst>
              <a:ext uri="{FF2B5EF4-FFF2-40B4-BE49-F238E27FC236}">
                <a16:creationId xmlns:a16="http://schemas.microsoft.com/office/drawing/2014/main" id="{39247690-5202-8D88-EFAF-56983CBD0CF2}"/>
              </a:ext>
            </a:extLst>
          </p:cNvPr>
          <p:cNvSpPr/>
          <p:nvPr/>
        </p:nvSpPr>
        <p:spPr>
          <a:xfrm>
            <a:off x="3059384" y="5066174"/>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5" name="Isosceles Triangle 24">
            <a:extLst>
              <a:ext uri="{FF2B5EF4-FFF2-40B4-BE49-F238E27FC236}">
                <a16:creationId xmlns:a16="http://schemas.microsoft.com/office/drawing/2014/main" id="{00E5D0DD-9ACE-7FE3-8444-ED6A8C5CDA4B}"/>
              </a:ext>
            </a:extLst>
          </p:cNvPr>
          <p:cNvSpPr/>
          <p:nvPr/>
        </p:nvSpPr>
        <p:spPr>
          <a:xfrm>
            <a:off x="2910794" y="5066174"/>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6" name="Isosceles Triangle 25">
            <a:extLst>
              <a:ext uri="{FF2B5EF4-FFF2-40B4-BE49-F238E27FC236}">
                <a16:creationId xmlns:a16="http://schemas.microsoft.com/office/drawing/2014/main" id="{42952D9F-E8B7-D6B7-2FEB-29862F2DCFF7}"/>
              </a:ext>
            </a:extLst>
          </p:cNvPr>
          <p:cNvSpPr/>
          <p:nvPr/>
        </p:nvSpPr>
        <p:spPr>
          <a:xfrm>
            <a:off x="3893774" y="4277089"/>
            <a:ext cx="108000" cy="108000"/>
          </a:xfrm>
          <a:prstGeom prst="triangl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1"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7" name="Diamond 26">
            <a:extLst>
              <a:ext uri="{FF2B5EF4-FFF2-40B4-BE49-F238E27FC236}">
                <a16:creationId xmlns:a16="http://schemas.microsoft.com/office/drawing/2014/main" id="{E5EA860D-F864-67F2-A619-BD5C5B962828}"/>
              </a:ext>
            </a:extLst>
          </p:cNvPr>
          <p:cNvSpPr/>
          <p:nvPr/>
        </p:nvSpPr>
        <p:spPr>
          <a:xfrm>
            <a:off x="2994098" y="5063904"/>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28" name="Freeform: Shape 27">
            <a:extLst>
              <a:ext uri="{FF2B5EF4-FFF2-40B4-BE49-F238E27FC236}">
                <a16:creationId xmlns:a16="http://schemas.microsoft.com/office/drawing/2014/main" id="{E4CE5471-DA9C-5A3A-85E2-6975441EFDE1}"/>
              </a:ext>
            </a:extLst>
          </p:cNvPr>
          <p:cNvSpPr/>
          <p:nvPr/>
        </p:nvSpPr>
        <p:spPr>
          <a:xfrm>
            <a:off x="3023062" y="3397742"/>
            <a:ext cx="1536758" cy="1745109"/>
          </a:xfrm>
          <a:custGeom>
            <a:avLst/>
            <a:gdLst>
              <a:gd name="connsiteX0" fmla="*/ 0 w 1760220"/>
              <a:gd name="connsiteY0" fmla="*/ 2274570 h 2274570"/>
              <a:gd name="connsiteX1" fmla="*/ 396240 w 1760220"/>
              <a:gd name="connsiteY1" fmla="*/ 2274570 h 2274570"/>
              <a:gd name="connsiteX2" fmla="*/ 579120 w 1760220"/>
              <a:gd name="connsiteY2" fmla="*/ 2240280 h 2274570"/>
              <a:gd name="connsiteX3" fmla="*/ 754380 w 1760220"/>
              <a:gd name="connsiteY3" fmla="*/ 2034540 h 2274570"/>
              <a:gd name="connsiteX4" fmla="*/ 1257300 w 1760220"/>
              <a:gd name="connsiteY4" fmla="*/ 140970 h 2274570"/>
              <a:gd name="connsiteX5" fmla="*/ 1760220 w 1760220"/>
              <a:gd name="connsiteY5" fmla="*/ 0 h 2274570"/>
              <a:gd name="connsiteX0" fmla="*/ 0 w 1760220"/>
              <a:gd name="connsiteY0" fmla="*/ 2316648 h 2316648"/>
              <a:gd name="connsiteX1" fmla="*/ 396240 w 1760220"/>
              <a:gd name="connsiteY1" fmla="*/ 2316648 h 2316648"/>
              <a:gd name="connsiteX2" fmla="*/ 579120 w 1760220"/>
              <a:gd name="connsiteY2" fmla="*/ 2282358 h 2316648"/>
              <a:gd name="connsiteX3" fmla="*/ 754380 w 1760220"/>
              <a:gd name="connsiteY3" fmla="*/ 2076618 h 2316648"/>
              <a:gd name="connsiteX4" fmla="*/ 1257300 w 1760220"/>
              <a:gd name="connsiteY4" fmla="*/ 183048 h 2316648"/>
              <a:gd name="connsiteX5" fmla="*/ 1760220 w 1760220"/>
              <a:gd name="connsiteY5" fmla="*/ 42078 h 2316648"/>
              <a:gd name="connsiteX0" fmla="*/ 0 w 1760220"/>
              <a:gd name="connsiteY0" fmla="*/ 2316648 h 2316648"/>
              <a:gd name="connsiteX1" fmla="*/ 396240 w 1760220"/>
              <a:gd name="connsiteY1" fmla="*/ 2316648 h 2316648"/>
              <a:gd name="connsiteX2" fmla="*/ 579120 w 1760220"/>
              <a:gd name="connsiteY2" fmla="*/ 2282358 h 2316648"/>
              <a:gd name="connsiteX3" fmla="*/ 754380 w 1760220"/>
              <a:gd name="connsiteY3" fmla="*/ 2076618 h 2316648"/>
              <a:gd name="connsiteX4" fmla="*/ 1257300 w 1760220"/>
              <a:gd name="connsiteY4" fmla="*/ 183048 h 2316648"/>
              <a:gd name="connsiteX5" fmla="*/ 1760220 w 1760220"/>
              <a:gd name="connsiteY5" fmla="*/ 42078 h 2316648"/>
              <a:gd name="connsiteX0" fmla="*/ 0 w 1760220"/>
              <a:gd name="connsiteY0" fmla="*/ 2316648 h 2316648"/>
              <a:gd name="connsiteX1" fmla="*/ 396240 w 1760220"/>
              <a:gd name="connsiteY1" fmla="*/ 2316648 h 2316648"/>
              <a:gd name="connsiteX2" fmla="*/ 579120 w 1760220"/>
              <a:gd name="connsiteY2" fmla="*/ 2282358 h 2316648"/>
              <a:gd name="connsiteX3" fmla="*/ 754380 w 1760220"/>
              <a:gd name="connsiteY3" fmla="*/ 2076618 h 2316648"/>
              <a:gd name="connsiteX4" fmla="*/ 1257300 w 1760220"/>
              <a:gd name="connsiteY4" fmla="*/ 183048 h 2316648"/>
              <a:gd name="connsiteX5" fmla="*/ 1760220 w 1760220"/>
              <a:gd name="connsiteY5" fmla="*/ 42078 h 2316648"/>
              <a:gd name="connsiteX0" fmla="*/ 0 w 1760220"/>
              <a:gd name="connsiteY0" fmla="*/ 2316648 h 2316648"/>
              <a:gd name="connsiteX1" fmla="*/ 396240 w 1760220"/>
              <a:gd name="connsiteY1" fmla="*/ 2316648 h 2316648"/>
              <a:gd name="connsiteX2" fmla="*/ 754380 w 1760220"/>
              <a:gd name="connsiteY2" fmla="*/ 2076618 h 2316648"/>
              <a:gd name="connsiteX3" fmla="*/ 1257300 w 1760220"/>
              <a:gd name="connsiteY3" fmla="*/ 183048 h 2316648"/>
              <a:gd name="connsiteX4" fmla="*/ 1760220 w 1760220"/>
              <a:gd name="connsiteY4" fmla="*/ 42078 h 2316648"/>
              <a:gd name="connsiteX0" fmla="*/ 0 w 1760220"/>
              <a:gd name="connsiteY0" fmla="*/ 2316648 h 2334428"/>
              <a:gd name="connsiteX1" fmla="*/ 396240 w 1760220"/>
              <a:gd name="connsiteY1" fmla="*/ 2316648 h 2334428"/>
              <a:gd name="connsiteX2" fmla="*/ 754380 w 1760220"/>
              <a:gd name="connsiteY2" fmla="*/ 2076618 h 2334428"/>
              <a:gd name="connsiteX3" fmla="*/ 1257300 w 1760220"/>
              <a:gd name="connsiteY3" fmla="*/ 183048 h 2334428"/>
              <a:gd name="connsiteX4" fmla="*/ 1760220 w 1760220"/>
              <a:gd name="connsiteY4" fmla="*/ 42078 h 2334428"/>
              <a:gd name="connsiteX0" fmla="*/ 0 w 1760220"/>
              <a:gd name="connsiteY0" fmla="*/ 2316648 h 2316648"/>
              <a:gd name="connsiteX1" fmla="*/ 754380 w 1760220"/>
              <a:gd name="connsiteY1" fmla="*/ 2076618 h 2316648"/>
              <a:gd name="connsiteX2" fmla="*/ 1257300 w 1760220"/>
              <a:gd name="connsiteY2" fmla="*/ 183048 h 2316648"/>
              <a:gd name="connsiteX3" fmla="*/ 1760220 w 1760220"/>
              <a:gd name="connsiteY3" fmla="*/ 42078 h 2316648"/>
              <a:gd name="connsiteX0" fmla="*/ 0 w 1760220"/>
              <a:gd name="connsiteY0" fmla="*/ 2316382 h 2316382"/>
              <a:gd name="connsiteX1" fmla="*/ 754380 w 1760220"/>
              <a:gd name="connsiteY1" fmla="*/ 2072542 h 2316382"/>
              <a:gd name="connsiteX2" fmla="*/ 1257300 w 1760220"/>
              <a:gd name="connsiteY2" fmla="*/ 182782 h 2316382"/>
              <a:gd name="connsiteX3" fmla="*/ 1760220 w 1760220"/>
              <a:gd name="connsiteY3" fmla="*/ 41812 h 2316382"/>
              <a:gd name="connsiteX0" fmla="*/ 0 w 1760220"/>
              <a:gd name="connsiteY0" fmla="*/ 2316382 h 2316382"/>
              <a:gd name="connsiteX1" fmla="*/ 754380 w 1760220"/>
              <a:gd name="connsiteY1" fmla="*/ 2072542 h 2316382"/>
              <a:gd name="connsiteX2" fmla="*/ 1257300 w 1760220"/>
              <a:gd name="connsiteY2" fmla="*/ 182782 h 2316382"/>
              <a:gd name="connsiteX3" fmla="*/ 1760220 w 1760220"/>
              <a:gd name="connsiteY3" fmla="*/ 41812 h 2316382"/>
              <a:gd name="connsiteX0" fmla="*/ 0 w 1760220"/>
              <a:gd name="connsiteY0" fmla="*/ 2274570 h 2274570"/>
              <a:gd name="connsiteX1" fmla="*/ 754380 w 1760220"/>
              <a:gd name="connsiteY1" fmla="*/ 2030730 h 2274570"/>
              <a:gd name="connsiteX2" fmla="*/ 1257300 w 1760220"/>
              <a:gd name="connsiteY2" fmla="*/ 140970 h 2274570"/>
              <a:gd name="connsiteX3" fmla="*/ 1760220 w 1760220"/>
              <a:gd name="connsiteY3" fmla="*/ 0 h 2274570"/>
              <a:gd name="connsiteX0" fmla="*/ 0 w 1760220"/>
              <a:gd name="connsiteY0" fmla="*/ 2279656 h 2279656"/>
              <a:gd name="connsiteX1" fmla="*/ 754380 w 1760220"/>
              <a:gd name="connsiteY1" fmla="*/ 2035816 h 2279656"/>
              <a:gd name="connsiteX2" fmla="*/ 1257300 w 1760220"/>
              <a:gd name="connsiteY2" fmla="*/ 146056 h 2279656"/>
              <a:gd name="connsiteX3" fmla="*/ 1760220 w 1760220"/>
              <a:gd name="connsiteY3" fmla="*/ 5086 h 2279656"/>
              <a:gd name="connsiteX0" fmla="*/ 0 w 1760220"/>
              <a:gd name="connsiteY0" fmla="*/ 2279656 h 2303051"/>
              <a:gd name="connsiteX1" fmla="*/ 754380 w 1760220"/>
              <a:gd name="connsiteY1" fmla="*/ 2035816 h 2303051"/>
              <a:gd name="connsiteX2" fmla="*/ 1257300 w 1760220"/>
              <a:gd name="connsiteY2" fmla="*/ 146056 h 2303051"/>
              <a:gd name="connsiteX3" fmla="*/ 1760220 w 1760220"/>
              <a:gd name="connsiteY3" fmla="*/ 5086 h 2303051"/>
              <a:gd name="connsiteX0" fmla="*/ 0 w 1760220"/>
              <a:gd name="connsiteY0" fmla="*/ 2296692 h 2320087"/>
              <a:gd name="connsiteX1" fmla="*/ 754380 w 1760220"/>
              <a:gd name="connsiteY1" fmla="*/ 2052852 h 2320087"/>
              <a:gd name="connsiteX2" fmla="*/ 1257300 w 1760220"/>
              <a:gd name="connsiteY2" fmla="*/ 163092 h 2320087"/>
              <a:gd name="connsiteX3" fmla="*/ 1760220 w 1760220"/>
              <a:gd name="connsiteY3" fmla="*/ 22122 h 2320087"/>
              <a:gd name="connsiteX0" fmla="*/ 0 w 1760220"/>
              <a:gd name="connsiteY0" fmla="*/ 2274570 h 2277121"/>
              <a:gd name="connsiteX1" fmla="*/ 754380 w 1760220"/>
              <a:gd name="connsiteY1" fmla="*/ 2030730 h 2277121"/>
              <a:gd name="connsiteX2" fmla="*/ 1760220 w 1760220"/>
              <a:gd name="connsiteY2" fmla="*/ 0 h 2277121"/>
              <a:gd name="connsiteX0" fmla="*/ 0 w 1760220"/>
              <a:gd name="connsiteY0" fmla="*/ 2289873 h 2292424"/>
              <a:gd name="connsiteX1" fmla="*/ 754380 w 1760220"/>
              <a:gd name="connsiteY1" fmla="*/ 2046033 h 2292424"/>
              <a:gd name="connsiteX2" fmla="*/ 1760220 w 1760220"/>
              <a:gd name="connsiteY2" fmla="*/ 15303 h 2292424"/>
              <a:gd name="connsiteX0" fmla="*/ 0 w 1760220"/>
              <a:gd name="connsiteY0" fmla="*/ 2278517 h 2280434"/>
              <a:gd name="connsiteX1" fmla="*/ 754380 w 1760220"/>
              <a:gd name="connsiteY1" fmla="*/ 2034677 h 2280434"/>
              <a:gd name="connsiteX2" fmla="*/ 1760220 w 1760220"/>
              <a:gd name="connsiteY2" fmla="*/ 15377 h 2280434"/>
              <a:gd name="connsiteX0" fmla="*/ 0 w 1760220"/>
              <a:gd name="connsiteY0" fmla="*/ 2269881 h 2271798"/>
              <a:gd name="connsiteX1" fmla="*/ 754380 w 1760220"/>
              <a:gd name="connsiteY1" fmla="*/ 2026041 h 2271798"/>
              <a:gd name="connsiteX2" fmla="*/ 1760220 w 1760220"/>
              <a:gd name="connsiteY2" fmla="*/ 6741 h 2271798"/>
              <a:gd name="connsiteX0" fmla="*/ 0 w 1760220"/>
              <a:gd name="connsiteY0" fmla="*/ 2269894 h 2270231"/>
              <a:gd name="connsiteX1" fmla="*/ 742950 w 1760220"/>
              <a:gd name="connsiteY1" fmla="*/ 2022244 h 2270231"/>
              <a:gd name="connsiteX2" fmla="*/ 1760220 w 1760220"/>
              <a:gd name="connsiteY2" fmla="*/ 6754 h 2270231"/>
              <a:gd name="connsiteX0" fmla="*/ 0 w 1760220"/>
              <a:gd name="connsiteY0" fmla="*/ 2269787 h 2269787"/>
              <a:gd name="connsiteX1" fmla="*/ 742950 w 1760220"/>
              <a:gd name="connsiteY1" fmla="*/ 2022137 h 2269787"/>
              <a:gd name="connsiteX2" fmla="*/ 1760220 w 1760220"/>
              <a:gd name="connsiteY2" fmla="*/ 6647 h 2269787"/>
              <a:gd name="connsiteX0" fmla="*/ 0 w 1760220"/>
              <a:gd name="connsiteY0" fmla="*/ 2269555 h 2291728"/>
              <a:gd name="connsiteX1" fmla="*/ 697230 w 1760220"/>
              <a:gd name="connsiteY1" fmla="*/ 2090485 h 2291728"/>
              <a:gd name="connsiteX2" fmla="*/ 1760220 w 1760220"/>
              <a:gd name="connsiteY2" fmla="*/ 6415 h 2291728"/>
              <a:gd name="connsiteX0" fmla="*/ 0 w 1760220"/>
              <a:gd name="connsiteY0" fmla="*/ 2269555 h 2311345"/>
              <a:gd name="connsiteX1" fmla="*/ 697230 w 1760220"/>
              <a:gd name="connsiteY1" fmla="*/ 2090485 h 2311345"/>
              <a:gd name="connsiteX2" fmla="*/ 1760220 w 1760220"/>
              <a:gd name="connsiteY2" fmla="*/ 6415 h 2311345"/>
              <a:gd name="connsiteX0" fmla="*/ 0 w 1760220"/>
              <a:gd name="connsiteY0" fmla="*/ 2269555 h 2311345"/>
              <a:gd name="connsiteX1" fmla="*/ 697230 w 1760220"/>
              <a:gd name="connsiteY1" fmla="*/ 2090485 h 2311345"/>
              <a:gd name="connsiteX2" fmla="*/ 1760220 w 1760220"/>
              <a:gd name="connsiteY2" fmla="*/ 6415 h 2311345"/>
              <a:gd name="connsiteX0" fmla="*/ 42891 w 1803111"/>
              <a:gd name="connsiteY0" fmla="*/ 2269555 h 2295786"/>
              <a:gd name="connsiteX1" fmla="*/ 740121 w 1803111"/>
              <a:gd name="connsiteY1" fmla="*/ 2090485 h 2295786"/>
              <a:gd name="connsiteX2" fmla="*/ 1803111 w 1803111"/>
              <a:gd name="connsiteY2" fmla="*/ 6415 h 2295786"/>
            </a:gdLst>
            <a:ahLst/>
            <a:cxnLst>
              <a:cxn ang="0">
                <a:pos x="connsiteX0" y="connsiteY0"/>
              </a:cxn>
              <a:cxn ang="0">
                <a:pos x="connsiteX1" y="connsiteY1"/>
              </a:cxn>
              <a:cxn ang="0">
                <a:pos x="connsiteX2" y="connsiteY2"/>
              </a:cxn>
            </a:cxnLst>
            <a:rect l="l" t="t" r="r" b="b"/>
            <a:pathLst>
              <a:path w="1803111" h="2295786">
                <a:moveTo>
                  <a:pt x="42891" y="2269555"/>
                </a:moveTo>
                <a:cubicBezTo>
                  <a:pt x="-158087" y="2230979"/>
                  <a:pt x="393411" y="2437195"/>
                  <a:pt x="740121" y="2090485"/>
                </a:cubicBezTo>
                <a:cubicBezTo>
                  <a:pt x="1086831" y="1743775"/>
                  <a:pt x="911571" y="-122966"/>
                  <a:pt x="1803111" y="6415"/>
                </a:cubicBezTo>
              </a:path>
            </a:pathLst>
          </a:custGeom>
          <a:noFill/>
          <a:ln w="28575"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Arial" panose="020B0604020202020204" pitchFamily="34" charset="0"/>
            </a:endParaRPr>
          </a:p>
        </p:txBody>
      </p:sp>
      <p:sp>
        <p:nvSpPr>
          <p:cNvPr id="29" name="Diamond 28">
            <a:extLst>
              <a:ext uri="{FF2B5EF4-FFF2-40B4-BE49-F238E27FC236}">
                <a16:creationId xmlns:a16="http://schemas.microsoft.com/office/drawing/2014/main" id="{821CF094-04AA-5F22-46E9-C7021715FFBC}"/>
              </a:ext>
            </a:extLst>
          </p:cNvPr>
          <p:cNvSpPr/>
          <p:nvPr/>
        </p:nvSpPr>
        <p:spPr>
          <a:xfrm>
            <a:off x="4387210" y="3326733"/>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0" name="Diamond 29">
            <a:extLst>
              <a:ext uri="{FF2B5EF4-FFF2-40B4-BE49-F238E27FC236}">
                <a16:creationId xmlns:a16="http://schemas.microsoft.com/office/drawing/2014/main" id="{E78D81FA-817E-37B0-3CE0-236D6597240D}"/>
              </a:ext>
            </a:extLst>
          </p:cNvPr>
          <p:cNvSpPr/>
          <p:nvPr/>
        </p:nvSpPr>
        <p:spPr>
          <a:xfrm>
            <a:off x="4107199" y="3498674"/>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1" name="Diamond 30">
            <a:extLst>
              <a:ext uri="{FF2B5EF4-FFF2-40B4-BE49-F238E27FC236}">
                <a16:creationId xmlns:a16="http://schemas.microsoft.com/office/drawing/2014/main" id="{6C0AB29A-3F66-B3DC-3E30-C72349B9CF5C}"/>
              </a:ext>
            </a:extLst>
          </p:cNvPr>
          <p:cNvSpPr/>
          <p:nvPr/>
        </p:nvSpPr>
        <p:spPr>
          <a:xfrm>
            <a:off x="3921691" y="3807399"/>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2" name="Diamond 31">
            <a:extLst>
              <a:ext uri="{FF2B5EF4-FFF2-40B4-BE49-F238E27FC236}">
                <a16:creationId xmlns:a16="http://schemas.microsoft.com/office/drawing/2014/main" id="{1B0D42AB-B9B4-C2B3-191E-9E083A1020E6}"/>
              </a:ext>
            </a:extLst>
          </p:cNvPr>
          <p:cNvSpPr/>
          <p:nvPr/>
        </p:nvSpPr>
        <p:spPr>
          <a:xfrm>
            <a:off x="3771906" y="4544560"/>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3" name="Diamond 32">
            <a:extLst>
              <a:ext uri="{FF2B5EF4-FFF2-40B4-BE49-F238E27FC236}">
                <a16:creationId xmlns:a16="http://schemas.microsoft.com/office/drawing/2014/main" id="{6BBFA17E-280E-23E4-690E-D1B729B723A7}"/>
              </a:ext>
            </a:extLst>
          </p:cNvPr>
          <p:cNvSpPr/>
          <p:nvPr/>
        </p:nvSpPr>
        <p:spPr>
          <a:xfrm>
            <a:off x="3597868" y="4871022"/>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4" name="Diamond 33">
            <a:extLst>
              <a:ext uri="{FF2B5EF4-FFF2-40B4-BE49-F238E27FC236}">
                <a16:creationId xmlns:a16="http://schemas.microsoft.com/office/drawing/2014/main" id="{9EF9C2CA-9A64-4597-21D4-5D9B1611C843}"/>
              </a:ext>
            </a:extLst>
          </p:cNvPr>
          <p:cNvSpPr/>
          <p:nvPr/>
        </p:nvSpPr>
        <p:spPr>
          <a:xfrm>
            <a:off x="3490235" y="5054855"/>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5" name="Diamond 34">
            <a:extLst>
              <a:ext uri="{FF2B5EF4-FFF2-40B4-BE49-F238E27FC236}">
                <a16:creationId xmlns:a16="http://schemas.microsoft.com/office/drawing/2014/main" id="{ECEA848E-0063-19D5-F39F-F0A448B1064B}"/>
              </a:ext>
            </a:extLst>
          </p:cNvPr>
          <p:cNvSpPr/>
          <p:nvPr/>
        </p:nvSpPr>
        <p:spPr>
          <a:xfrm>
            <a:off x="3139715" y="5063904"/>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6" name="Diamond 35">
            <a:extLst>
              <a:ext uri="{FF2B5EF4-FFF2-40B4-BE49-F238E27FC236}">
                <a16:creationId xmlns:a16="http://schemas.microsoft.com/office/drawing/2014/main" id="{AE0ADCC5-D6D9-4376-66DC-2DE6E8E585D7}"/>
              </a:ext>
            </a:extLst>
          </p:cNvPr>
          <p:cNvSpPr/>
          <p:nvPr/>
        </p:nvSpPr>
        <p:spPr>
          <a:xfrm>
            <a:off x="3288305" y="5063904"/>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37" name="TextBox 36">
            <a:extLst>
              <a:ext uri="{FF2B5EF4-FFF2-40B4-BE49-F238E27FC236}">
                <a16:creationId xmlns:a16="http://schemas.microsoft.com/office/drawing/2014/main" id="{6D98F827-724E-B768-8C4F-88805948BCF4}"/>
              </a:ext>
            </a:extLst>
          </p:cNvPr>
          <p:cNvSpPr txBox="1"/>
          <p:nvPr/>
        </p:nvSpPr>
        <p:spPr bwMode="auto">
          <a:xfrm>
            <a:off x="2767895" y="2923382"/>
            <a:ext cx="2582570"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ct val="0"/>
              </a:spcAft>
              <a:buClrTx/>
              <a:buSzTx/>
              <a:buFontTx/>
              <a:buNone/>
              <a:tabLst/>
              <a:defRPr/>
            </a:pPr>
            <a:r>
              <a:rPr kumimoji="0" lang="en-GB" sz="1600" b="1" i="0" u="none" strike="noStrike" kern="0" cap="none" spc="0" normalizeH="0" baseline="0" noProof="0">
                <a:ln>
                  <a:noFill/>
                </a:ln>
                <a:solidFill>
                  <a:prstClr val="black"/>
                </a:solidFill>
                <a:effectLst/>
                <a:uLnTx/>
                <a:uFillTx/>
                <a:ea typeface="+mn-ea"/>
                <a:cs typeface="Arial" panose="020B0604020202020204" pitchFamily="34" charset="0"/>
              </a:rPr>
              <a:t>GIPR</a:t>
            </a:r>
          </a:p>
        </p:txBody>
      </p:sp>
      <p:sp>
        <p:nvSpPr>
          <p:cNvPr id="38" name="TextBox 37">
            <a:extLst>
              <a:ext uri="{FF2B5EF4-FFF2-40B4-BE49-F238E27FC236}">
                <a16:creationId xmlns:a16="http://schemas.microsoft.com/office/drawing/2014/main" id="{C50C705B-ECA1-9F48-9330-1A133244BCB7}"/>
              </a:ext>
            </a:extLst>
          </p:cNvPr>
          <p:cNvSpPr txBox="1"/>
          <p:nvPr/>
        </p:nvSpPr>
        <p:spPr bwMode="auto">
          <a:xfrm rot="16200000">
            <a:off x="5568449" y="4024283"/>
            <a:ext cx="169271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ea typeface="+mn-ea"/>
                <a:cs typeface="Arial" panose="020B0604020202020204" pitchFamily="34" charset="0"/>
              </a:rPr>
              <a:t> </a:t>
            </a:r>
            <a:r>
              <a:rPr kumimoji="0" lang="en-US" sz="1200" b="0" i="0" u="none" strike="noStrike" kern="0" cap="none" spc="0" normalizeH="0" baseline="0" noProof="0" err="1">
                <a:ln>
                  <a:noFill/>
                </a:ln>
                <a:solidFill>
                  <a:prstClr val="black"/>
                </a:solidFill>
                <a:effectLst/>
                <a:uLnTx/>
                <a:uFillTx/>
                <a:ea typeface="+mn-ea"/>
                <a:cs typeface="Arial" panose="020B0604020202020204" pitchFamily="34" charset="0"/>
              </a:rPr>
              <a:t>attivazione</a:t>
            </a:r>
            <a:r>
              <a:rPr kumimoji="0" lang="en-US" sz="1200" b="0" i="0" u="none" strike="noStrike" kern="0" cap="none" spc="0" normalizeH="0" baseline="0" noProof="0">
                <a:ln>
                  <a:noFill/>
                </a:ln>
                <a:solidFill>
                  <a:prstClr val="black"/>
                </a:solidFill>
                <a:effectLst/>
                <a:uLnTx/>
                <a:uFillTx/>
                <a:ea typeface="+mn-ea"/>
                <a:cs typeface="Arial" panose="020B0604020202020204" pitchFamily="34" charset="0"/>
              </a:rPr>
              <a:t> cAMP (%)</a:t>
            </a:r>
          </a:p>
        </p:txBody>
      </p:sp>
      <p:graphicFrame>
        <p:nvGraphicFramePr>
          <p:cNvPr id="39" name="Chart 38">
            <a:extLst>
              <a:ext uri="{FF2B5EF4-FFF2-40B4-BE49-F238E27FC236}">
                <a16:creationId xmlns:a16="http://schemas.microsoft.com/office/drawing/2014/main" id="{85E477AF-DD81-9F1B-9F32-66BACE1D71A8}"/>
              </a:ext>
            </a:extLst>
          </p:cNvPr>
          <p:cNvGraphicFramePr/>
          <p:nvPr>
            <p:extLst>
              <p:ext uri="{D42A27DB-BD31-4B8C-83A1-F6EECF244321}">
                <p14:modId xmlns:p14="http://schemas.microsoft.com/office/powerpoint/2010/main" val="4016947328"/>
              </p:ext>
            </p:extLst>
          </p:nvPr>
        </p:nvGraphicFramePr>
        <p:xfrm>
          <a:off x="6538572" y="2968676"/>
          <a:ext cx="3135804" cy="2528987"/>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Box 39">
            <a:extLst>
              <a:ext uri="{FF2B5EF4-FFF2-40B4-BE49-F238E27FC236}">
                <a16:creationId xmlns:a16="http://schemas.microsoft.com/office/drawing/2014/main" id="{C5BF0A72-7C4B-89D8-A7C3-892E1FB7E7CD}"/>
              </a:ext>
            </a:extLst>
          </p:cNvPr>
          <p:cNvSpPr txBox="1"/>
          <p:nvPr/>
        </p:nvSpPr>
        <p:spPr bwMode="auto">
          <a:xfrm>
            <a:off x="7409900" y="5492181"/>
            <a:ext cx="155426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prstClr val="black"/>
                </a:solidFill>
                <a:effectLst/>
                <a:uLnTx/>
                <a:uFillTx/>
                <a:ea typeface="+mn-ea"/>
                <a:cs typeface="Arial" panose="020B0604020202020204" pitchFamily="34" charset="0"/>
              </a:rPr>
              <a:t>[</a:t>
            </a:r>
            <a:r>
              <a:rPr kumimoji="0" lang="en-US" sz="1200" b="0" i="0" u="none" strike="noStrike" kern="0" cap="none" spc="0" normalizeH="0" baseline="0" noProof="0" err="1">
                <a:ln>
                  <a:noFill/>
                </a:ln>
                <a:solidFill>
                  <a:prstClr val="black"/>
                </a:solidFill>
                <a:effectLst/>
                <a:uLnTx/>
                <a:uFillTx/>
                <a:ea typeface="+mn-ea"/>
                <a:cs typeface="Arial" panose="020B0604020202020204" pitchFamily="34" charset="0"/>
              </a:rPr>
              <a:t>Trattamento</a:t>
            </a:r>
            <a:r>
              <a:rPr kumimoji="0" lang="en-US" sz="1200" b="0" i="0" u="none" strike="noStrike" kern="0" cap="none" spc="0" normalizeH="0" baseline="0" noProof="0">
                <a:ln>
                  <a:noFill/>
                </a:ln>
                <a:solidFill>
                  <a:prstClr val="black"/>
                </a:solidFill>
                <a:effectLst/>
                <a:uLnTx/>
                <a:uFillTx/>
                <a:ea typeface="+mn-ea"/>
                <a:cs typeface="Arial" panose="020B0604020202020204" pitchFamily="34" charset="0"/>
              </a:rPr>
              <a:t>] log M</a:t>
            </a:r>
          </a:p>
        </p:txBody>
      </p:sp>
      <p:sp>
        <p:nvSpPr>
          <p:cNvPr id="41" name="TextBox 40">
            <a:extLst>
              <a:ext uri="{FF2B5EF4-FFF2-40B4-BE49-F238E27FC236}">
                <a16:creationId xmlns:a16="http://schemas.microsoft.com/office/drawing/2014/main" id="{32ECB2B7-FF11-BEAC-73E4-162946EBFE60}"/>
              </a:ext>
            </a:extLst>
          </p:cNvPr>
          <p:cNvSpPr txBox="1"/>
          <p:nvPr/>
        </p:nvSpPr>
        <p:spPr bwMode="auto">
          <a:xfrm>
            <a:off x="7120444" y="2923440"/>
            <a:ext cx="2443123"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ct val="0"/>
              </a:spcAft>
              <a:buClrTx/>
              <a:buSzTx/>
              <a:buFontTx/>
              <a:buNone/>
              <a:tabLst/>
              <a:defRPr/>
            </a:pPr>
            <a:r>
              <a:rPr kumimoji="0" lang="en-GB" sz="1600" b="1" i="0" u="none" strike="noStrike" kern="0" cap="none" spc="0" normalizeH="0" baseline="0" noProof="0" dirty="0">
                <a:ln>
                  <a:noFill/>
                </a:ln>
                <a:solidFill>
                  <a:prstClr val="black"/>
                </a:solidFill>
                <a:effectLst/>
                <a:uLnTx/>
                <a:uFillTx/>
                <a:ea typeface="+mn-ea"/>
                <a:cs typeface="Arial" panose="020B0604020202020204" pitchFamily="34" charset="0"/>
              </a:rPr>
              <a:t>GLP-1R</a:t>
            </a:r>
          </a:p>
        </p:txBody>
      </p:sp>
      <p:sp>
        <p:nvSpPr>
          <p:cNvPr id="42" name="Freeform: Shape 41">
            <a:extLst>
              <a:ext uri="{FF2B5EF4-FFF2-40B4-BE49-F238E27FC236}">
                <a16:creationId xmlns:a16="http://schemas.microsoft.com/office/drawing/2014/main" id="{57992CA5-34A9-CFFA-14D9-B09E9C63D3EB}"/>
              </a:ext>
            </a:extLst>
          </p:cNvPr>
          <p:cNvSpPr/>
          <p:nvPr/>
        </p:nvSpPr>
        <p:spPr>
          <a:xfrm>
            <a:off x="7543526" y="3497668"/>
            <a:ext cx="1447800" cy="1605403"/>
          </a:xfrm>
          <a:custGeom>
            <a:avLst/>
            <a:gdLst>
              <a:gd name="connsiteX0" fmla="*/ 0 w 1930400"/>
              <a:gd name="connsiteY0" fmla="*/ 2128520 h 2128520"/>
              <a:gd name="connsiteX1" fmla="*/ 406400 w 1930400"/>
              <a:gd name="connsiteY1" fmla="*/ 2087880 h 2128520"/>
              <a:gd name="connsiteX2" fmla="*/ 1930400 w 1930400"/>
              <a:gd name="connsiteY2" fmla="*/ 0 h 2128520"/>
              <a:gd name="connsiteX0" fmla="*/ 0 w 1930400"/>
              <a:gd name="connsiteY0" fmla="*/ 2128520 h 2128520"/>
              <a:gd name="connsiteX1" fmla="*/ 406400 w 1930400"/>
              <a:gd name="connsiteY1" fmla="*/ 2087880 h 2128520"/>
              <a:gd name="connsiteX2" fmla="*/ 1930400 w 1930400"/>
              <a:gd name="connsiteY2" fmla="*/ 0 h 2128520"/>
              <a:gd name="connsiteX0" fmla="*/ 0 w 1930400"/>
              <a:gd name="connsiteY0" fmla="*/ 2128520 h 2253485"/>
              <a:gd name="connsiteX1" fmla="*/ 406400 w 1930400"/>
              <a:gd name="connsiteY1" fmla="*/ 2087880 h 2253485"/>
              <a:gd name="connsiteX2" fmla="*/ 1930400 w 1930400"/>
              <a:gd name="connsiteY2" fmla="*/ 0 h 2253485"/>
              <a:gd name="connsiteX0" fmla="*/ 0 w 1930400"/>
              <a:gd name="connsiteY0" fmla="*/ 2128520 h 2253485"/>
              <a:gd name="connsiteX1" fmla="*/ 406400 w 1930400"/>
              <a:gd name="connsiteY1" fmla="*/ 2087880 h 2253485"/>
              <a:gd name="connsiteX2" fmla="*/ 1930400 w 1930400"/>
              <a:gd name="connsiteY2" fmla="*/ 0 h 2253485"/>
              <a:gd name="connsiteX0" fmla="*/ 0 w 1930400"/>
              <a:gd name="connsiteY0" fmla="*/ 2128520 h 2128520"/>
              <a:gd name="connsiteX1" fmla="*/ 762000 w 1930400"/>
              <a:gd name="connsiteY1" fmla="*/ 1798320 h 2128520"/>
              <a:gd name="connsiteX2" fmla="*/ 1930400 w 1930400"/>
              <a:gd name="connsiteY2" fmla="*/ 0 h 2128520"/>
              <a:gd name="connsiteX0" fmla="*/ 0 w 1930400"/>
              <a:gd name="connsiteY0" fmla="*/ 2128520 h 2128520"/>
              <a:gd name="connsiteX1" fmla="*/ 706120 w 1930400"/>
              <a:gd name="connsiteY1" fmla="*/ 1732280 h 2128520"/>
              <a:gd name="connsiteX2" fmla="*/ 1930400 w 1930400"/>
              <a:gd name="connsiteY2" fmla="*/ 0 h 2128520"/>
              <a:gd name="connsiteX0" fmla="*/ 0 w 1930400"/>
              <a:gd name="connsiteY0" fmla="*/ 2128520 h 2128520"/>
              <a:gd name="connsiteX1" fmla="*/ 706120 w 1930400"/>
              <a:gd name="connsiteY1" fmla="*/ 1732280 h 2128520"/>
              <a:gd name="connsiteX2" fmla="*/ 1930400 w 1930400"/>
              <a:gd name="connsiteY2" fmla="*/ 0 h 2128520"/>
              <a:gd name="connsiteX0" fmla="*/ 0 w 1930400"/>
              <a:gd name="connsiteY0" fmla="*/ 2138151 h 2138151"/>
              <a:gd name="connsiteX1" fmla="*/ 706120 w 1930400"/>
              <a:gd name="connsiteY1" fmla="*/ 1741911 h 2138151"/>
              <a:gd name="connsiteX2" fmla="*/ 1930400 w 1930400"/>
              <a:gd name="connsiteY2" fmla="*/ 9631 h 2138151"/>
              <a:gd name="connsiteX0" fmla="*/ 0 w 1930400"/>
              <a:gd name="connsiteY0" fmla="*/ 2140351 h 2140351"/>
              <a:gd name="connsiteX1" fmla="*/ 889000 w 1930400"/>
              <a:gd name="connsiteY1" fmla="*/ 1449471 h 2140351"/>
              <a:gd name="connsiteX2" fmla="*/ 1930400 w 1930400"/>
              <a:gd name="connsiteY2" fmla="*/ 11831 h 2140351"/>
              <a:gd name="connsiteX0" fmla="*/ 0 w 1930400"/>
              <a:gd name="connsiteY0" fmla="*/ 2140397 h 2140397"/>
              <a:gd name="connsiteX1" fmla="*/ 889000 w 1930400"/>
              <a:gd name="connsiteY1" fmla="*/ 1449517 h 2140397"/>
              <a:gd name="connsiteX2" fmla="*/ 1930400 w 1930400"/>
              <a:gd name="connsiteY2" fmla="*/ 11877 h 2140397"/>
              <a:gd name="connsiteX0" fmla="*/ 0 w 1930400"/>
              <a:gd name="connsiteY0" fmla="*/ 2140490 h 2140490"/>
              <a:gd name="connsiteX1" fmla="*/ 889000 w 1930400"/>
              <a:gd name="connsiteY1" fmla="*/ 1449610 h 2140490"/>
              <a:gd name="connsiteX2" fmla="*/ 1930400 w 1930400"/>
              <a:gd name="connsiteY2" fmla="*/ 11970 h 2140490"/>
              <a:gd name="connsiteX0" fmla="*/ 0 w 1930400"/>
              <a:gd name="connsiteY0" fmla="*/ 2140537 h 2140537"/>
              <a:gd name="connsiteX1" fmla="*/ 863600 w 1930400"/>
              <a:gd name="connsiteY1" fmla="*/ 1444577 h 2140537"/>
              <a:gd name="connsiteX2" fmla="*/ 1930400 w 1930400"/>
              <a:gd name="connsiteY2" fmla="*/ 12017 h 2140537"/>
              <a:gd name="connsiteX0" fmla="*/ 0 w 1930400"/>
              <a:gd name="connsiteY0" fmla="*/ 2140537 h 2140537"/>
              <a:gd name="connsiteX1" fmla="*/ 863600 w 1930400"/>
              <a:gd name="connsiteY1" fmla="*/ 1444577 h 2140537"/>
              <a:gd name="connsiteX2" fmla="*/ 1930400 w 1930400"/>
              <a:gd name="connsiteY2" fmla="*/ 12017 h 2140537"/>
            </a:gdLst>
            <a:ahLst/>
            <a:cxnLst>
              <a:cxn ang="0">
                <a:pos x="connsiteX0" y="connsiteY0"/>
              </a:cxn>
              <a:cxn ang="0">
                <a:pos x="connsiteX1" y="connsiteY1"/>
              </a:cxn>
              <a:cxn ang="0">
                <a:pos x="connsiteX2" y="connsiteY2"/>
              </a:cxn>
            </a:cxnLst>
            <a:rect l="l" t="t" r="r" b="b"/>
            <a:pathLst>
              <a:path w="1930400" h="2140537">
                <a:moveTo>
                  <a:pt x="0" y="2140537"/>
                </a:moveTo>
                <a:cubicBezTo>
                  <a:pt x="643467" y="2116830"/>
                  <a:pt x="658707" y="1860290"/>
                  <a:pt x="863600" y="1444577"/>
                </a:cubicBezTo>
                <a:cubicBezTo>
                  <a:pt x="1068493" y="1028864"/>
                  <a:pt x="1219200" y="-130223"/>
                  <a:pt x="1930400" y="12017"/>
                </a:cubicBezTo>
              </a:path>
            </a:pathLst>
          </a:custGeom>
          <a:noFill/>
          <a:ln w="28575"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Arial" panose="020B0604020202020204" pitchFamily="34" charset="0"/>
            </a:endParaRPr>
          </a:p>
        </p:txBody>
      </p:sp>
      <p:sp>
        <p:nvSpPr>
          <p:cNvPr id="43" name="Oval 42">
            <a:extLst>
              <a:ext uri="{FF2B5EF4-FFF2-40B4-BE49-F238E27FC236}">
                <a16:creationId xmlns:a16="http://schemas.microsoft.com/office/drawing/2014/main" id="{9C8E165B-3C91-5E31-0F81-5970FBC3E8B9}"/>
              </a:ext>
            </a:extLst>
          </p:cNvPr>
          <p:cNvSpPr/>
          <p:nvPr/>
        </p:nvSpPr>
        <p:spPr>
          <a:xfrm>
            <a:off x="8928746" y="347344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44" name="Oval 43">
            <a:extLst>
              <a:ext uri="{FF2B5EF4-FFF2-40B4-BE49-F238E27FC236}">
                <a16:creationId xmlns:a16="http://schemas.microsoft.com/office/drawing/2014/main" id="{70D30D85-50A9-A8C9-7719-4B8B2D2A5130}"/>
              </a:ext>
            </a:extLst>
          </p:cNvPr>
          <p:cNvSpPr/>
          <p:nvPr/>
        </p:nvSpPr>
        <p:spPr>
          <a:xfrm>
            <a:off x="8799206" y="343534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45" name="Oval 44">
            <a:extLst>
              <a:ext uri="{FF2B5EF4-FFF2-40B4-BE49-F238E27FC236}">
                <a16:creationId xmlns:a16="http://schemas.microsoft.com/office/drawing/2014/main" id="{6B5C02CF-DC40-A07D-2556-A1B9C0A60DAD}"/>
              </a:ext>
            </a:extLst>
          </p:cNvPr>
          <p:cNvSpPr/>
          <p:nvPr/>
        </p:nvSpPr>
        <p:spPr>
          <a:xfrm>
            <a:off x="8639186" y="346963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46" name="Oval 45">
            <a:extLst>
              <a:ext uri="{FF2B5EF4-FFF2-40B4-BE49-F238E27FC236}">
                <a16:creationId xmlns:a16="http://schemas.microsoft.com/office/drawing/2014/main" id="{71CC3DBD-FDE9-75AC-9268-E252DB072002}"/>
              </a:ext>
            </a:extLst>
          </p:cNvPr>
          <p:cNvSpPr/>
          <p:nvPr/>
        </p:nvSpPr>
        <p:spPr>
          <a:xfrm>
            <a:off x="8503346" y="363701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47" name="Oval 46">
            <a:extLst>
              <a:ext uri="{FF2B5EF4-FFF2-40B4-BE49-F238E27FC236}">
                <a16:creationId xmlns:a16="http://schemas.microsoft.com/office/drawing/2014/main" id="{77030BAE-4473-5F67-6B54-17033CAEC541}"/>
              </a:ext>
            </a:extLst>
          </p:cNvPr>
          <p:cNvSpPr/>
          <p:nvPr/>
        </p:nvSpPr>
        <p:spPr>
          <a:xfrm>
            <a:off x="8342006" y="398779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48" name="Oval 47">
            <a:extLst>
              <a:ext uri="{FF2B5EF4-FFF2-40B4-BE49-F238E27FC236}">
                <a16:creationId xmlns:a16="http://schemas.microsoft.com/office/drawing/2014/main" id="{BCB82349-E39B-207B-537F-0E780302EFFA}"/>
              </a:ext>
            </a:extLst>
          </p:cNvPr>
          <p:cNvSpPr/>
          <p:nvPr/>
        </p:nvSpPr>
        <p:spPr>
          <a:xfrm>
            <a:off x="8216276" y="432688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49" name="Oval 48">
            <a:extLst>
              <a:ext uri="{FF2B5EF4-FFF2-40B4-BE49-F238E27FC236}">
                <a16:creationId xmlns:a16="http://schemas.microsoft.com/office/drawing/2014/main" id="{03039035-116B-4EFB-CF3A-D061A3E9FB6F}"/>
              </a:ext>
            </a:extLst>
          </p:cNvPr>
          <p:cNvSpPr/>
          <p:nvPr/>
        </p:nvSpPr>
        <p:spPr>
          <a:xfrm>
            <a:off x="8063876" y="464311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0" name="Oval 49">
            <a:extLst>
              <a:ext uri="{FF2B5EF4-FFF2-40B4-BE49-F238E27FC236}">
                <a16:creationId xmlns:a16="http://schemas.microsoft.com/office/drawing/2014/main" id="{64444401-A5EB-97E7-16BE-133A2E7AE759}"/>
              </a:ext>
            </a:extLst>
          </p:cNvPr>
          <p:cNvSpPr/>
          <p:nvPr/>
        </p:nvSpPr>
        <p:spPr>
          <a:xfrm>
            <a:off x="7932167" y="489076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1" name="Oval 50">
            <a:extLst>
              <a:ext uri="{FF2B5EF4-FFF2-40B4-BE49-F238E27FC236}">
                <a16:creationId xmlns:a16="http://schemas.microsoft.com/office/drawing/2014/main" id="{E082F4FB-C411-8274-79DC-87AFDE97777B}"/>
              </a:ext>
            </a:extLst>
          </p:cNvPr>
          <p:cNvSpPr/>
          <p:nvPr/>
        </p:nvSpPr>
        <p:spPr>
          <a:xfrm>
            <a:off x="7779767" y="502030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2" name="Oval 51">
            <a:extLst>
              <a:ext uri="{FF2B5EF4-FFF2-40B4-BE49-F238E27FC236}">
                <a16:creationId xmlns:a16="http://schemas.microsoft.com/office/drawing/2014/main" id="{2CFB3D6E-EBDE-F817-C234-6D06BB54F4EB}"/>
              </a:ext>
            </a:extLst>
          </p:cNvPr>
          <p:cNvSpPr/>
          <p:nvPr/>
        </p:nvSpPr>
        <p:spPr>
          <a:xfrm>
            <a:off x="7648586" y="506221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3" name="Oval 52">
            <a:extLst>
              <a:ext uri="{FF2B5EF4-FFF2-40B4-BE49-F238E27FC236}">
                <a16:creationId xmlns:a16="http://schemas.microsoft.com/office/drawing/2014/main" id="{82873603-7FF4-5210-1DD0-32B7CEBDB65D}"/>
              </a:ext>
            </a:extLst>
          </p:cNvPr>
          <p:cNvSpPr/>
          <p:nvPr/>
        </p:nvSpPr>
        <p:spPr>
          <a:xfrm>
            <a:off x="7492376" y="5054597"/>
            <a:ext cx="108000" cy="108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4" name="Diamond 53">
            <a:extLst>
              <a:ext uri="{FF2B5EF4-FFF2-40B4-BE49-F238E27FC236}">
                <a16:creationId xmlns:a16="http://schemas.microsoft.com/office/drawing/2014/main" id="{247322D6-1B2E-22E1-2F77-62568DE1A73B}"/>
              </a:ext>
            </a:extLst>
          </p:cNvPr>
          <p:cNvSpPr/>
          <p:nvPr/>
        </p:nvSpPr>
        <p:spPr>
          <a:xfrm>
            <a:off x="7831466" y="508888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5" name="Diamond 54">
            <a:extLst>
              <a:ext uri="{FF2B5EF4-FFF2-40B4-BE49-F238E27FC236}">
                <a16:creationId xmlns:a16="http://schemas.microsoft.com/office/drawing/2014/main" id="{E291646C-3E74-159A-BC17-7121D518F264}"/>
              </a:ext>
            </a:extLst>
          </p:cNvPr>
          <p:cNvSpPr/>
          <p:nvPr/>
        </p:nvSpPr>
        <p:spPr>
          <a:xfrm>
            <a:off x="7976246" y="507745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6" name="Diamond 55">
            <a:extLst>
              <a:ext uri="{FF2B5EF4-FFF2-40B4-BE49-F238E27FC236}">
                <a16:creationId xmlns:a16="http://schemas.microsoft.com/office/drawing/2014/main" id="{DDFC9924-3BBC-73F7-F3B2-EEAF7D64639A}"/>
              </a:ext>
            </a:extLst>
          </p:cNvPr>
          <p:cNvSpPr/>
          <p:nvPr/>
        </p:nvSpPr>
        <p:spPr>
          <a:xfrm>
            <a:off x="8105786" y="506983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7" name="Diamond 56">
            <a:extLst>
              <a:ext uri="{FF2B5EF4-FFF2-40B4-BE49-F238E27FC236}">
                <a16:creationId xmlns:a16="http://schemas.microsoft.com/office/drawing/2014/main" id="{196BEAD2-55CB-2F2B-BA7B-8B4C24ACF5EF}"/>
              </a:ext>
            </a:extLst>
          </p:cNvPr>
          <p:cNvSpPr/>
          <p:nvPr/>
        </p:nvSpPr>
        <p:spPr>
          <a:xfrm>
            <a:off x="8261996" y="498220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8" name="Diamond 57">
            <a:extLst>
              <a:ext uri="{FF2B5EF4-FFF2-40B4-BE49-F238E27FC236}">
                <a16:creationId xmlns:a16="http://schemas.microsoft.com/office/drawing/2014/main" id="{62908960-F6A0-A0FA-5686-E9F13AFF564F}"/>
              </a:ext>
            </a:extLst>
          </p:cNvPr>
          <p:cNvSpPr/>
          <p:nvPr/>
        </p:nvSpPr>
        <p:spPr>
          <a:xfrm>
            <a:off x="8395346" y="483742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59" name="Diamond 58">
            <a:extLst>
              <a:ext uri="{FF2B5EF4-FFF2-40B4-BE49-F238E27FC236}">
                <a16:creationId xmlns:a16="http://schemas.microsoft.com/office/drawing/2014/main" id="{175AD8D6-0594-CCF4-D078-12E9C0B74E8B}"/>
              </a:ext>
            </a:extLst>
          </p:cNvPr>
          <p:cNvSpPr/>
          <p:nvPr/>
        </p:nvSpPr>
        <p:spPr>
          <a:xfrm>
            <a:off x="8547746" y="439546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60" name="Diamond 59">
            <a:extLst>
              <a:ext uri="{FF2B5EF4-FFF2-40B4-BE49-F238E27FC236}">
                <a16:creationId xmlns:a16="http://schemas.microsoft.com/office/drawing/2014/main" id="{2E7719B1-AC3A-BE35-C359-43203052D69D}"/>
              </a:ext>
            </a:extLst>
          </p:cNvPr>
          <p:cNvSpPr/>
          <p:nvPr/>
        </p:nvSpPr>
        <p:spPr>
          <a:xfrm>
            <a:off x="8673476" y="394969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61" name="Diamond 60">
            <a:extLst>
              <a:ext uri="{FF2B5EF4-FFF2-40B4-BE49-F238E27FC236}">
                <a16:creationId xmlns:a16="http://schemas.microsoft.com/office/drawing/2014/main" id="{4707AA6F-6E2C-6567-9959-26370BCC65A2}"/>
              </a:ext>
            </a:extLst>
          </p:cNvPr>
          <p:cNvSpPr/>
          <p:nvPr/>
        </p:nvSpPr>
        <p:spPr>
          <a:xfrm>
            <a:off x="8829686" y="3682997"/>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62" name="Diamond 61">
            <a:extLst>
              <a:ext uri="{FF2B5EF4-FFF2-40B4-BE49-F238E27FC236}">
                <a16:creationId xmlns:a16="http://schemas.microsoft.com/office/drawing/2014/main" id="{FFE3C4E1-4BAE-0CAA-8149-6B80FAABE8DE}"/>
              </a:ext>
            </a:extLst>
          </p:cNvPr>
          <p:cNvSpPr/>
          <p:nvPr/>
        </p:nvSpPr>
        <p:spPr>
          <a:xfrm>
            <a:off x="8966009" y="3397741"/>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63" name="Diamond 62">
            <a:extLst>
              <a:ext uri="{FF2B5EF4-FFF2-40B4-BE49-F238E27FC236}">
                <a16:creationId xmlns:a16="http://schemas.microsoft.com/office/drawing/2014/main" id="{9126AE9E-D182-A18C-8955-1B8F80EBB1CB}"/>
              </a:ext>
            </a:extLst>
          </p:cNvPr>
          <p:cNvSpPr/>
          <p:nvPr/>
        </p:nvSpPr>
        <p:spPr>
          <a:xfrm>
            <a:off x="9122219" y="3466321"/>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64" name="Diamond 63">
            <a:extLst>
              <a:ext uri="{FF2B5EF4-FFF2-40B4-BE49-F238E27FC236}">
                <a16:creationId xmlns:a16="http://schemas.microsoft.com/office/drawing/2014/main" id="{AD45F2BC-E2A1-CC7F-CBED-DE8394EE2294}"/>
              </a:ext>
            </a:extLst>
          </p:cNvPr>
          <p:cNvSpPr/>
          <p:nvPr/>
        </p:nvSpPr>
        <p:spPr>
          <a:xfrm>
            <a:off x="9255569" y="3519661"/>
            <a:ext cx="108000" cy="108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65" name="Freeform: Shape 64">
            <a:extLst>
              <a:ext uri="{FF2B5EF4-FFF2-40B4-BE49-F238E27FC236}">
                <a16:creationId xmlns:a16="http://schemas.microsoft.com/office/drawing/2014/main" id="{4C81F8D3-8428-91EE-43CB-CD33604E3C4C}"/>
              </a:ext>
            </a:extLst>
          </p:cNvPr>
          <p:cNvSpPr/>
          <p:nvPr/>
        </p:nvSpPr>
        <p:spPr>
          <a:xfrm>
            <a:off x="7864619" y="3491557"/>
            <a:ext cx="1436370" cy="1639354"/>
          </a:xfrm>
          <a:custGeom>
            <a:avLst/>
            <a:gdLst>
              <a:gd name="connsiteX0" fmla="*/ 0 w 1915160"/>
              <a:gd name="connsiteY0" fmla="*/ 2184400 h 2184400"/>
              <a:gd name="connsiteX1" fmla="*/ 706120 w 1915160"/>
              <a:gd name="connsiteY1" fmla="*/ 1971040 h 2184400"/>
              <a:gd name="connsiteX2" fmla="*/ 1915160 w 1915160"/>
              <a:gd name="connsiteY2" fmla="*/ 0 h 2184400"/>
              <a:gd name="connsiteX0" fmla="*/ 0 w 1915160"/>
              <a:gd name="connsiteY0" fmla="*/ 2184400 h 2184400"/>
              <a:gd name="connsiteX1" fmla="*/ 706120 w 1915160"/>
              <a:gd name="connsiteY1" fmla="*/ 1971040 h 2184400"/>
              <a:gd name="connsiteX2" fmla="*/ 1915160 w 1915160"/>
              <a:gd name="connsiteY2" fmla="*/ 0 h 2184400"/>
              <a:gd name="connsiteX0" fmla="*/ 0 w 1915160"/>
              <a:gd name="connsiteY0" fmla="*/ 2184400 h 2187597"/>
              <a:gd name="connsiteX1" fmla="*/ 706120 w 1915160"/>
              <a:gd name="connsiteY1" fmla="*/ 1971040 h 2187597"/>
              <a:gd name="connsiteX2" fmla="*/ 1915160 w 1915160"/>
              <a:gd name="connsiteY2" fmla="*/ 0 h 2187597"/>
              <a:gd name="connsiteX0" fmla="*/ 0 w 1915160"/>
              <a:gd name="connsiteY0" fmla="*/ 2184400 h 2187597"/>
              <a:gd name="connsiteX1" fmla="*/ 706120 w 1915160"/>
              <a:gd name="connsiteY1" fmla="*/ 1971040 h 2187597"/>
              <a:gd name="connsiteX2" fmla="*/ 1915160 w 1915160"/>
              <a:gd name="connsiteY2" fmla="*/ 0 h 2187597"/>
              <a:gd name="connsiteX0" fmla="*/ 0 w 1915160"/>
              <a:gd name="connsiteY0" fmla="*/ 2185469 h 2188666"/>
              <a:gd name="connsiteX1" fmla="*/ 706120 w 1915160"/>
              <a:gd name="connsiteY1" fmla="*/ 1972109 h 2188666"/>
              <a:gd name="connsiteX2" fmla="*/ 1915160 w 1915160"/>
              <a:gd name="connsiteY2" fmla="*/ 1069 h 2188666"/>
              <a:gd name="connsiteX0" fmla="*/ 0 w 1915160"/>
              <a:gd name="connsiteY0" fmla="*/ 2185632 h 2185632"/>
              <a:gd name="connsiteX1" fmla="*/ 822960 w 1915160"/>
              <a:gd name="connsiteY1" fmla="*/ 1748752 h 2185632"/>
              <a:gd name="connsiteX2" fmla="*/ 1915160 w 1915160"/>
              <a:gd name="connsiteY2" fmla="*/ 1232 h 2185632"/>
              <a:gd name="connsiteX0" fmla="*/ 0 w 1915160"/>
              <a:gd name="connsiteY0" fmla="*/ 2185636 h 2185636"/>
              <a:gd name="connsiteX1" fmla="*/ 822960 w 1915160"/>
              <a:gd name="connsiteY1" fmla="*/ 1748756 h 2185636"/>
              <a:gd name="connsiteX2" fmla="*/ 1915160 w 1915160"/>
              <a:gd name="connsiteY2" fmla="*/ 1236 h 2185636"/>
              <a:gd name="connsiteX0" fmla="*/ 0 w 1915160"/>
              <a:gd name="connsiteY0" fmla="*/ 2185572 h 2185572"/>
              <a:gd name="connsiteX1" fmla="*/ 751840 w 1915160"/>
              <a:gd name="connsiteY1" fmla="*/ 1829972 h 2185572"/>
              <a:gd name="connsiteX2" fmla="*/ 1915160 w 1915160"/>
              <a:gd name="connsiteY2" fmla="*/ 1172 h 2185572"/>
              <a:gd name="connsiteX0" fmla="*/ 0 w 1915160"/>
              <a:gd name="connsiteY0" fmla="*/ 2202855 h 2202855"/>
              <a:gd name="connsiteX1" fmla="*/ 751840 w 1915160"/>
              <a:gd name="connsiteY1" fmla="*/ 1847255 h 2202855"/>
              <a:gd name="connsiteX2" fmla="*/ 1915160 w 1915160"/>
              <a:gd name="connsiteY2" fmla="*/ 18455 h 2202855"/>
              <a:gd name="connsiteX0" fmla="*/ 0 w 1915160"/>
              <a:gd name="connsiteY0" fmla="*/ 2184400 h 2184400"/>
              <a:gd name="connsiteX1" fmla="*/ 751840 w 1915160"/>
              <a:gd name="connsiteY1" fmla="*/ 1828800 h 2184400"/>
              <a:gd name="connsiteX2" fmla="*/ 1915160 w 1915160"/>
              <a:gd name="connsiteY2" fmla="*/ 0 h 2184400"/>
              <a:gd name="connsiteX0" fmla="*/ 0 w 1915160"/>
              <a:gd name="connsiteY0" fmla="*/ 2184400 h 2200490"/>
              <a:gd name="connsiteX1" fmla="*/ 680720 w 1915160"/>
              <a:gd name="connsiteY1" fmla="*/ 1991360 h 2200490"/>
              <a:gd name="connsiteX2" fmla="*/ 1915160 w 1915160"/>
              <a:gd name="connsiteY2" fmla="*/ 0 h 2200490"/>
              <a:gd name="connsiteX0" fmla="*/ 0 w 1915160"/>
              <a:gd name="connsiteY0" fmla="*/ 2184400 h 2332369"/>
              <a:gd name="connsiteX1" fmla="*/ 680720 w 1915160"/>
              <a:gd name="connsiteY1" fmla="*/ 1991360 h 2332369"/>
              <a:gd name="connsiteX2" fmla="*/ 1915160 w 1915160"/>
              <a:gd name="connsiteY2" fmla="*/ 0 h 2332369"/>
              <a:gd name="connsiteX0" fmla="*/ 0 w 1915160"/>
              <a:gd name="connsiteY0" fmla="*/ 2184400 h 2296327"/>
              <a:gd name="connsiteX1" fmla="*/ 680720 w 1915160"/>
              <a:gd name="connsiteY1" fmla="*/ 1935480 h 2296327"/>
              <a:gd name="connsiteX2" fmla="*/ 1915160 w 1915160"/>
              <a:gd name="connsiteY2" fmla="*/ 0 h 2296327"/>
              <a:gd name="connsiteX0" fmla="*/ 0 w 1915160"/>
              <a:gd name="connsiteY0" fmla="*/ 2184400 h 2296327"/>
              <a:gd name="connsiteX1" fmla="*/ 680720 w 1915160"/>
              <a:gd name="connsiteY1" fmla="*/ 1935480 h 2296327"/>
              <a:gd name="connsiteX2" fmla="*/ 1915160 w 1915160"/>
              <a:gd name="connsiteY2" fmla="*/ 0 h 2296327"/>
              <a:gd name="connsiteX0" fmla="*/ 0 w 1915160"/>
              <a:gd name="connsiteY0" fmla="*/ 2184400 h 2296327"/>
              <a:gd name="connsiteX1" fmla="*/ 680720 w 1915160"/>
              <a:gd name="connsiteY1" fmla="*/ 1935480 h 2296327"/>
              <a:gd name="connsiteX2" fmla="*/ 1915160 w 1915160"/>
              <a:gd name="connsiteY2" fmla="*/ 0 h 2296327"/>
              <a:gd name="connsiteX0" fmla="*/ 0 w 1915160"/>
              <a:gd name="connsiteY0" fmla="*/ 2184400 h 2312430"/>
              <a:gd name="connsiteX1" fmla="*/ 711200 w 1915160"/>
              <a:gd name="connsiteY1" fmla="*/ 1960880 h 2312430"/>
              <a:gd name="connsiteX2" fmla="*/ 1915160 w 1915160"/>
              <a:gd name="connsiteY2" fmla="*/ 0 h 2312430"/>
              <a:gd name="connsiteX0" fmla="*/ 0 w 1915160"/>
              <a:gd name="connsiteY0" fmla="*/ 2184400 h 2349795"/>
              <a:gd name="connsiteX1" fmla="*/ 711200 w 1915160"/>
              <a:gd name="connsiteY1" fmla="*/ 1960880 h 2349795"/>
              <a:gd name="connsiteX2" fmla="*/ 1915160 w 1915160"/>
              <a:gd name="connsiteY2" fmla="*/ 0 h 2349795"/>
              <a:gd name="connsiteX0" fmla="*/ 124587 w 2039747"/>
              <a:gd name="connsiteY0" fmla="*/ 2184400 h 2187179"/>
              <a:gd name="connsiteX1" fmla="*/ 835787 w 2039747"/>
              <a:gd name="connsiteY1" fmla="*/ 1960880 h 2187179"/>
              <a:gd name="connsiteX2" fmla="*/ 2039747 w 2039747"/>
              <a:gd name="connsiteY2" fmla="*/ 0 h 2187179"/>
              <a:gd name="connsiteX0" fmla="*/ 0 w 1915160"/>
              <a:gd name="connsiteY0" fmla="*/ 2184400 h 2359987"/>
              <a:gd name="connsiteX1" fmla="*/ 711200 w 1915160"/>
              <a:gd name="connsiteY1" fmla="*/ 1960880 h 2359987"/>
              <a:gd name="connsiteX2" fmla="*/ 1915160 w 1915160"/>
              <a:gd name="connsiteY2" fmla="*/ 0 h 2359987"/>
              <a:gd name="connsiteX0" fmla="*/ 0 w 1915160"/>
              <a:gd name="connsiteY0" fmla="*/ 2184400 h 2184400"/>
              <a:gd name="connsiteX1" fmla="*/ 711200 w 1915160"/>
              <a:gd name="connsiteY1" fmla="*/ 1960880 h 2184400"/>
              <a:gd name="connsiteX2" fmla="*/ 1915160 w 1915160"/>
              <a:gd name="connsiteY2" fmla="*/ 0 h 2184400"/>
              <a:gd name="connsiteX0" fmla="*/ 0 w 1915160"/>
              <a:gd name="connsiteY0" fmla="*/ 2184400 h 2184400"/>
              <a:gd name="connsiteX1" fmla="*/ 828040 w 1915160"/>
              <a:gd name="connsiteY1" fmla="*/ 1798320 h 2184400"/>
              <a:gd name="connsiteX2" fmla="*/ 1915160 w 1915160"/>
              <a:gd name="connsiteY2" fmla="*/ 0 h 2184400"/>
              <a:gd name="connsiteX0" fmla="*/ 0 w 1915160"/>
              <a:gd name="connsiteY0" fmla="*/ 2184400 h 2184400"/>
              <a:gd name="connsiteX1" fmla="*/ 828040 w 1915160"/>
              <a:gd name="connsiteY1" fmla="*/ 1798320 h 2184400"/>
              <a:gd name="connsiteX2" fmla="*/ 1915160 w 1915160"/>
              <a:gd name="connsiteY2" fmla="*/ 0 h 2184400"/>
              <a:gd name="connsiteX0" fmla="*/ 0 w 1915160"/>
              <a:gd name="connsiteY0" fmla="*/ 2184400 h 2184400"/>
              <a:gd name="connsiteX1" fmla="*/ 817880 w 1915160"/>
              <a:gd name="connsiteY1" fmla="*/ 1793240 h 2184400"/>
              <a:gd name="connsiteX2" fmla="*/ 1915160 w 1915160"/>
              <a:gd name="connsiteY2" fmla="*/ 0 h 2184400"/>
              <a:gd name="connsiteX0" fmla="*/ 0 w 1915160"/>
              <a:gd name="connsiteY0" fmla="*/ 2184400 h 2184400"/>
              <a:gd name="connsiteX1" fmla="*/ 817880 w 1915160"/>
              <a:gd name="connsiteY1" fmla="*/ 1793240 h 2184400"/>
              <a:gd name="connsiteX2" fmla="*/ 1915160 w 1915160"/>
              <a:gd name="connsiteY2" fmla="*/ 0 h 2184400"/>
              <a:gd name="connsiteX0" fmla="*/ 0 w 1915160"/>
              <a:gd name="connsiteY0" fmla="*/ 2185805 h 2185805"/>
              <a:gd name="connsiteX1" fmla="*/ 817880 w 1915160"/>
              <a:gd name="connsiteY1" fmla="*/ 1794645 h 2185805"/>
              <a:gd name="connsiteX2" fmla="*/ 1915160 w 1915160"/>
              <a:gd name="connsiteY2" fmla="*/ 1405 h 2185805"/>
            </a:gdLst>
            <a:ahLst/>
            <a:cxnLst>
              <a:cxn ang="0">
                <a:pos x="connsiteX0" y="connsiteY0"/>
              </a:cxn>
              <a:cxn ang="0">
                <a:pos x="connsiteX1" y="connsiteY1"/>
              </a:cxn>
              <a:cxn ang="0">
                <a:pos x="connsiteX2" y="connsiteY2"/>
              </a:cxn>
            </a:cxnLst>
            <a:rect l="l" t="t" r="r" b="b"/>
            <a:pathLst>
              <a:path w="1915160" h="2185805">
                <a:moveTo>
                  <a:pt x="0" y="2185805"/>
                </a:moveTo>
                <a:cubicBezTo>
                  <a:pt x="585893" y="2150245"/>
                  <a:pt x="625687" y="2112992"/>
                  <a:pt x="817880" y="1794645"/>
                </a:cubicBezTo>
                <a:cubicBezTo>
                  <a:pt x="1010073" y="1476298"/>
                  <a:pt x="1065107" y="-52782"/>
                  <a:pt x="1915160" y="1405"/>
                </a:cubicBezTo>
              </a:path>
            </a:pathLst>
          </a:custGeom>
          <a:noFill/>
          <a:ln w="28575"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srgbClr val="000000"/>
              </a:solidFill>
              <a:effectLst/>
              <a:uLnTx/>
              <a:uFillTx/>
              <a:ea typeface="+mn-ea"/>
              <a:cs typeface="Arial" panose="020B0604020202020204" pitchFamily="34" charset="0"/>
            </a:endParaRPr>
          </a:p>
        </p:txBody>
      </p:sp>
      <p:grpSp>
        <p:nvGrpSpPr>
          <p:cNvPr id="66" name="Group 65">
            <a:extLst>
              <a:ext uri="{FF2B5EF4-FFF2-40B4-BE49-F238E27FC236}">
                <a16:creationId xmlns:a16="http://schemas.microsoft.com/office/drawing/2014/main" id="{01904127-2251-88D2-1AC0-1A3FAED10484}"/>
              </a:ext>
            </a:extLst>
          </p:cNvPr>
          <p:cNvGrpSpPr/>
          <p:nvPr/>
        </p:nvGrpSpPr>
        <p:grpSpPr>
          <a:xfrm>
            <a:off x="9609627" y="4378500"/>
            <a:ext cx="892145" cy="584144"/>
            <a:chOff x="9801761" y="4656685"/>
            <a:chExt cx="1189526" cy="584144"/>
          </a:xfrm>
        </p:grpSpPr>
        <p:cxnSp>
          <p:nvCxnSpPr>
            <p:cNvPr id="67" name="Straight Connector 66">
              <a:extLst>
                <a:ext uri="{FF2B5EF4-FFF2-40B4-BE49-F238E27FC236}">
                  <a16:creationId xmlns:a16="http://schemas.microsoft.com/office/drawing/2014/main" id="{61CECF8C-B781-19E6-206F-021261CED950}"/>
                </a:ext>
              </a:extLst>
            </p:cNvPr>
            <p:cNvCxnSpPr>
              <a:cxnSpLocks/>
            </p:cNvCxnSpPr>
            <p:nvPr/>
          </p:nvCxnSpPr>
          <p:spPr>
            <a:xfrm>
              <a:off x="9801761" y="4833391"/>
              <a:ext cx="377640" cy="0"/>
            </a:xfrm>
            <a:prstGeom prst="line">
              <a:avLst/>
            </a:prstGeom>
            <a:solidFill>
              <a:sysClr val="window" lastClr="FFFFFF"/>
            </a:solidFill>
            <a:ln w="28575" cap="flat" cmpd="sng" algn="ctr">
              <a:solidFill>
                <a:schemeClr val="accent4">
                  <a:lumMod val="60000"/>
                  <a:lumOff val="40000"/>
                </a:schemeClr>
              </a:solidFill>
              <a:prstDash val="solid"/>
            </a:ln>
            <a:effectLst/>
          </p:spPr>
        </p:cxnSp>
        <p:sp>
          <p:nvSpPr>
            <p:cNvPr id="68" name="TextBox 67">
              <a:extLst>
                <a:ext uri="{FF2B5EF4-FFF2-40B4-BE49-F238E27FC236}">
                  <a16:creationId xmlns:a16="http://schemas.microsoft.com/office/drawing/2014/main" id="{491AF020-D938-8944-CAEC-09B02D5891D0}"/>
                </a:ext>
              </a:extLst>
            </p:cNvPr>
            <p:cNvSpPr txBox="1"/>
            <p:nvPr/>
          </p:nvSpPr>
          <p:spPr bwMode="auto">
            <a:xfrm>
              <a:off x="10128627" y="4656685"/>
              <a:ext cx="862660" cy="338554"/>
            </a:xfrm>
            <a:prstGeom prst="rect">
              <a:avLst/>
            </a:prstGeom>
            <a:noFill/>
            <a:ln w="28575" cap="flat" cmpd="sng" algn="ctr">
              <a:noFill/>
              <a:prstDash val="solid"/>
            </a:ln>
            <a:effectLst/>
            <a:extLst>
              <a:ext uri="{FAA26D3D-D897-4be2-8F04-BA451C77F1D7}">
                <ma14:placeholderFlag xmlns:ma14="http://schemas.microsoft.com/office/mac/drawingml/2011/main" xmlns="" val="1"/>
              </a:ext>
            </a:extLst>
          </p:spPr>
          <p:txBody>
            <a:bodyPr rtlCol="0" anchor="ctr"/>
            <a:lstStyle>
              <a:defPPr>
                <a:defRPr lang="en-US"/>
              </a:defPPr>
              <a:lvl1pPr algn="ctr">
                <a:defRPr sz="1600">
                  <a:solidFill>
                    <a:schemeClr val="lt1"/>
                  </a:solidFill>
                  <a:latin typeface="+mn-lt"/>
                  <a:ea typeface="+mn-ea"/>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685800" rtl="0" eaLnBrk="1" fontAlgn="auto" latinLnBrk="0" hangingPunct="1">
                <a:lnSpc>
                  <a:spcPct val="100000"/>
                </a:lnSpc>
                <a:spcBef>
                  <a:spcPts val="0"/>
                </a:spcBef>
                <a:spcAft>
                  <a:spcPct val="0"/>
                </a:spcAft>
                <a:buClrTx/>
                <a:buSzTx/>
                <a:buFontTx/>
                <a:buNone/>
                <a:tabLst/>
                <a:defRPr/>
              </a:pPr>
              <a:r>
                <a:rPr kumimoji="0" lang="en-GB" sz="1050" b="0" i="0" u="none" strike="noStrike" kern="0" cap="none" spc="0" normalizeH="0" baseline="0" noProof="0">
                  <a:ln>
                    <a:noFill/>
                  </a:ln>
                  <a:solidFill>
                    <a:srgbClr val="82786F">
                      <a:lumMod val="75000"/>
                    </a:srgbClr>
                  </a:solidFill>
                  <a:effectLst/>
                  <a:uLnTx/>
                  <a:uFillTx/>
                  <a:ea typeface="+mn-ea"/>
                  <a:cs typeface="Arial" panose="020B0604020202020204" pitchFamily="34" charset="0"/>
                </a:rPr>
                <a:t>GLP-1</a:t>
              </a:r>
            </a:p>
          </p:txBody>
        </p:sp>
        <p:sp>
          <p:nvSpPr>
            <p:cNvPr id="69" name="Oval 68">
              <a:extLst>
                <a:ext uri="{FF2B5EF4-FFF2-40B4-BE49-F238E27FC236}">
                  <a16:creationId xmlns:a16="http://schemas.microsoft.com/office/drawing/2014/main" id="{BB686B33-6819-CA37-C916-A9742E19077C}"/>
                </a:ext>
              </a:extLst>
            </p:cNvPr>
            <p:cNvSpPr/>
            <p:nvPr/>
          </p:nvSpPr>
          <p:spPr>
            <a:xfrm>
              <a:off x="9918581" y="4761391"/>
              <a:ext cx="144000" cy="144000"/>
            </a:xfrm>
            <a:prstGeom prst="ellipse">
              <a:avLst/>
            </a:prstGeom>
            <a:solidFill>
              <a:schemeClr val="accent1">
                <a:lumMod val="60000"/>
                <a:lumOff val="40000"/>
              </a:schemeClr>
            </a:solidFill>
            <a:ln w="12700" cap="flat" cmpd="sng" algn="ctr">
              <a:solidFill>
                <a:schemeClr val="accent4">
                  <a:lumMod val="60000"/>
                  <a:lumOff val="40000"/>
                </a:schemeClr>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sp>
          <p:nvSpPr>
            <p:cNvPr id="70" name="TextBox 69">
              <a:extLst>
                <a:ext uri="{FF2B5EF4-FFF2-40B4-BE49-F238E27FC236}">
                  <a16:creationId xmlns:a16="http://schemas.microsoft.com/office/drawing/2014/main" id="{49088031-3F43-A85E-2B75-EBB475522DB8}"/>
                </a:ext>
              </a:extLst>
            </p:cNvPr>
            <p:cNvSpPr txBox="1"/>
            <p:nvPr/>
          </p:nvSpPr>
          <p:spPr bwMode="auto">
            <a:xfrm>
              <a:off x="10146203" y="5003866"/>
              <a:ext cx="62392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rtlCol="0" anchor="t" anchorCtr="0" compatLnSpc="1">
              <a:prstTxWarp prst="textNoShape">
                <a:avLst/>
              </a:prstTxWarp>
              <a:spAutoFit/>
            </a:bodyPr>
            <a:lstStyle/>
            <a:p>
              <a:pPr marL="0" marR="0" lvl="0" indent="0" algn="l" defTabSz="685800" rtl="0" eaLnBrk="1" fontAlgn="auto" latinLnBrk="0" hangingPunct="1">
                <a:lnSpc>
                  <a:spcPct val="100000"/>
                </a:lnSpc>
                <a:spcBef>
                  <a:spcPts val="0"/>
                </a:spcBef>
                <a:spcAft>
                  <a:spcPct val="0"/>
                </a:spcAft>
                <a:buClrTx/>
                <a:buSzTx/>
                <a:buFontTx/>
                <a:buNone/>
                <a:tabLst/>
                <a:defRPr/>
              </a:pPr>
              <a:r>
                <a:rPr kumimoji="0" lang="en-GB" sz="1050" b="0" i="0" u="none" strike="noStrike" kern="0" cap="none" spc="0" normalizeH="0" baseline="0" noProof="0">
                  <a:ln>
                    <a:noFill/>
                  </a:ln>
                  <a:solidFill>
                    <a:srgbClr val="82786F">
                      <a:lumMod val="75000"/>
                    </a:srgbClr>
                  </a:solidFill>
                  <a:effectLst/>
                  <a:uLnTx/>
                  <a:uFillTx/>
                  <a:ea typeface="+mn-ea"/>
                  <a:cs typeface="Arial" panose="020B0604020202020204" pitchFamily="34" charset="0"/>
                </a:rPr>
                <a:t>TZP</a:t>
              </a:r>
            </a:p>
          </p:txBody>
        </p:sp>
        <p:sp>
          <p:nvSpPr>
            <p:cNvPr id="71" name="Diamond 70">
              <a:extLst>
                <a:ext uri="{FF2B5EF4-FFF2-40B4-BE49-F238E27FC236}">
                  <a16:creationId xmlns:a16="http://schemas.microsoft.com/office/drawing/2014/main" id="{C27B4672-D74C-5483-6B37-45156B1290AF}"/>
                </a:ext>
              </a:extLst>
            </p:cNvPr>
            <p:cNvSpPr/>
            <p:nvPr/>
          </p:nvSpPr>
          <p:spPr>
            <a:xfrm>
              <a:off x="9918581" y="5096829"/>
              <a:ext cx="144000" cy="144000"/>
            </a:xfrm>
            <a:prstGeom prst="diamond">
              <a:avLst/>
            </a:prstGeom>
            <a:solidFill>
              <a:srgbClr val="263F6A"/>
            </a:solidFill>
            <a:ln w="12700" cap="flat" cmpd="sng" algn="ctr">
              <a:solidFill>
                <a:srgbClr val="263F6A"/>
              </a:solidFill>
              <a:prstDash val="solid"/>
            </a:ln>
            <a:effectLst/>
          </p:spPr>
          <p:txBody>
            <a:bodyPr rtlCol="0" anchor="ctr"/>
            <a:lstStyle/>
            <a:p>
              <a:pPr marL="0" marR="0" lvl="0" indent="0" algn="l" defTabSz="685800" rtl="0" eaLnBrk="1" fontAlgn="auto" latinLnBrk="0" hangingPunct="1">
                <a:lnSpc>
                  <a:spcPct val="100000"/>
                </a:lnSpc>
                <a:spcBef>
                  <a:spcPts val="0"/>
                </a:spcBef>
                <a:spcAft>
                  <a:spcPct val="0"/>
                </a:spcAft>
                <a:buClrTx/>
                <a:buSzTx/>
                <a:buFontTx/>
                <a:buNone/>
                <a:tabLst/>
                <a:defRPr/>
              </a:pPr>
              <a:endParaRPr kumimoji="0" lang="en-GB" sz="1600" b="0" i="0" u="none" strike="noStrike" kern="0" cap="none" spc="0" normalizeH="0" baseline="0" noProof="0">
                <a:ln>
                  <a:noFill/>
                </a:ln>
                <a:solidFill>
                  <a:prstClr val="white"/>
                </a:solidFill>
                <a:effectLst/>
                <a:uLnTx/>
                <a:uFillTx/>
                <a:ea typeface="+mn-ea"/>
                <a:cs typeface="Arial" panose="020B0604020202020204" pitchFamily="34" charset="0"/>
              </a:endParaRPr>
            </a:p>
          </p:txBody>
        </p:sp>
        <p:cxnSp>
          <p:nvCxnSpPr>
            <p:cNvPr id="72" name="Straight Connector 71">
              <a:extLst>
                <a:ext uri="{FF2B5EF4-FFF2-40B4-BE49-F238E27FC236}">
                  <a16:creationId xmlns:a16="http://schemas.microsoft.com/office/drawing/2014/main" id="{75935F91-E271-49B1-7337-531FA4BB2282}"/>
                </a:ext>
              </a:extLst>
            </p:cNvPr>
            <p:cNvCxnSpPr>
              <a:cxnSpLocks/>
            </p:cNvCxnSpPr>
            <p:nvPr/>
          </p:nvCxnSpPr>
          <p:spPr>
            <a:xfrm>
              <a:off x="9801761" y="5168829"/>
              <a:ext cx="377640" cy="0"/>
            </a:xfrm>
            <a:prstGeom prst="line">
              <a:avLst/>
            </a:prstGeom>
            <a:noFill/>
            <a:ln w="28575" cap="flat" cmpd="sng" algn="ctr">
              <a:solidFill>
                <a:srgbClr val="263F6A"/>
              </a:solidFill>
              <a:prstDash val="solid"/>
            </a:ln>
            <a:effectLst/>
          </p:spPr>
        </p:cxnSp>
      </p:grpSp>
      <p:cxnSp>
        <p:nvCxnSpPr>
          <p:cNvPr id="73" name="Straight Connector 72">
            <a:extLst>
              <a:ext uri="{FF2B5EF4-FFF2-40B4-BE49-F238E27FC236}">
                <a16:creationId xmlns:a16="http://schemas.microsoft.com/office/drawing/2014/main" id="{805204FF-6E13-E96F-4DA3-F90B69F23B87}"/>
              </a:ext>
            </a:extLst>
          </p:cNvPr>
          <p:cNvCxnSpPr>
            <a:cxnSpLocks/>
          </p:cNvCxnSpPr>
          <p:nvPr/>
        </p:nvCxnSpPr>
        <p:spPr>
          <a:xfrm>
            <a:off x="6078110" y="2384546"/>
            <a:ext cx="0" cy="3504224"/>
          </a:xfrm>
          <a:prstGeom prst="line">
            <a:avLst/>
          </a:prstGeom>
          <a:noFill/>
          <a:ln w="12700" cap="flat" cmpd="sng" algn="ctr">
            <a:solidFill>
              <a:srgbClr val="82786F">
                <a:lumMod val="40000"/>
                <a:lumOff val="60000"/>
              </a:srgbClr>
            </a:solidFill>
            <a:prstDash val="dash"/>
            <a:miter lim="800000"/>
          </a:ln>
          <a:effectLst/>
        </p:spPr>
      </p:cxnSp>
      <p:pic>
        <p:nvPicPr>
          <p:cNvPr id="74" name="Picture 2">
            <a:extLst>
              <a:ext uri="{FF2B5EF4-FFF2-40B4-BE49-F238E27FC236}">
                <a16:creationId xmlns:a16="http://schemas.microsoft.com/office/drawing/2014/main" id="{DF04DC6C-CA83-E05A-B77B-F186A35D45E4}"/>
              </a:ext>
            </a:extLst>
          </p:cNvPr>
          <p:cNvPicPr>
            <a:picLocks noChangeAspect="1"/>
          </p:cNvPicPr>
          <p:nvPr/>
        </p:nvPicPr>
        <p:blipFill>
          <a:blip r:embed="rId4"/>
          <a:stretch>
            <a:fillRect/>
          </a:stretch>
        </p:blipFill>
        <p:spPr>
          <a:xfrm>
            <a:off x="10472888" y="772799"/>
            <a:ext cx="1690228" cy="1294531"/>
          </a:xfrm>
          <a:prstGeom prst="rect">
            <a:avLst/>
          </a:prstGeom>
        </p:spPr>
      </p:pic>
      <p:sp>
        <p:nvSpPr>
          <p:cNvPr id="75" name="TextBox 75">
            <a:extLst>
              <a:ext uri="{FF2B5EF4-FFF2-40B4-BE49-F238E27FC236}">
                <a16:creationId xmlns:a16="http://schemas.microsoft.com/office/drawing/2014/main" id="{DAD06D9B-31A2-5B16-122D-F3C4CCF41281}"/>
              </a:ext>
            </a:extLst>
          </p:cNvPr>
          <p:cNvSpPr txBox="1"/>
          <p:nvPr/>
        </p:nvSpPr>
        <p:spPr>
          <a:xfrm>
            <a:off x="785004" y="1522624"/>
            <a:ext cx="20384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ea typeface="+mn-ea"/>
                <a:cs typeface="Courier New" panose="02070309020205020404" pitchFamily="49" charset="0"/>
              </a:rPr>
              <a:t>Fase 1:  </a:t>
            </a:r>
          </a:p>
        </p:txBody>
      </p:sp>
      <p:sp>
        <p:nvSpPr>
          <p:cNvPr id="76" name="TextBox 76">
            <a:extLst>
              <a:ext uri="{FF2B5EF4-FFF2-40B4-BE49-F238E27FC236}">
                <a16:creationId xmlns:a16="http://schemas.microsoft.com/office/drawing/2014/main" id="{591405D8-AA2A-97AD-A237-D8799B58E770}"/>
              </a:ext>
            </a:extLst>
          </p:cNvPr>
          <p:cNvSpPr txBox="1"/>
          <p:nvPr/>
        </p:nvSpPr>
        <p:spPr>
          <a:xfrm>
            <a:off x="6355933" y="1545021"/>
            <a:ext cx="18159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Courier New" panose="02070309020205020404" pitchFamily="49" charset="0"/>
              </a:rPr>
              <a:t>Fase 2</a:t>
            </a:r>
            <a:r>
              <a:rPr kumimoji="0" lang="en-US" sz="1400" b="0" i="0" u="none" strike="noStrike" kern="1200" cap="none" spc="0" normalizeH="0" baseline="0" noProof="0">
                <a:ln>
                  <a:noFill/>
                </a:ln>
                <a:solidFill>
                  <a:prstClr val="black"/>
                </a:solidFill>
                <a:effectLst/>
                <a:uLnTx/>
                <a:uFillTx/>
                <a:ea typeface="+mn-ea"/>
                <a:cs typeface="Courier New" panose="02070309020205020404" pitchFamily="49" charset="0"/>
              </a:rPr>
              <a:t>: </a:t>
            </a:r>
          </a:p>
        </p:txBody>
      </p:sp>
      <p:sp>
        <p:nvSpPr>
          <p:cNvPr id="5" name="TextBox 4">
            <a:extLst>
              <a:ext uri="{FF2B5EF4-FFF2-40B4-BE49-F238E27FC236}">
                <a16:creationId xmlns:a16="http://schemas.microsoft.com/office/drawing/2014/main" id="{13E110A7-FDB0-FFFC-7532-BA695B59A60C}"/>
              </a:ext>
            </a:extLst>
          </p:cNvPr>
          <p:cNvSpPr txBox="1"/>
          <p:nvPr/>
        </p:nvSpPr>
        <p:spPr>
          <a:xfrm>
            <a:off x="6267544" y="1850469"/>
            <a:ext cx="5393243" cy="535531"/>
          </a:xfrm>
          <a:prstGeom prst="rect">
            <a:avLst/>
          </a:prstGeom>
          <a:noFill/>
        </p:spPr>
        <p:txBody>
          <a:bodyPr wrap="square" rtlCol="0">
            <a:spAutoFit/>
          </a:bodyPr>
          <a:lstStyle/>
          <a:p>
            <a:pPr marL="0" marR="0" lvl="0" indent="0" algn="l" defTabSz="914378" rtl="0" eaLnBrk="1" fontAlgn="auto" latinLnBrk="0" hangingPunct="1">
              <a:lnSpc>
                <a:spcPct val="90000"/>
              </a:lnSpc>
              <a:spcBef>
                <a:spcPts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In vitro,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tirzepatide</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ha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una</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potenza</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per il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recettore</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del GLP-1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lievemente</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ridotta</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rispetto al </a:t>
            </a:r>
            <a:r>
              <a:rPr kumimoji="0" lang="en-US" sz="1600" b="0" i="0" u="none" strike="noStrike" kern="0" cap="none" spc="0" normalizeH="0" baseline="0" noProof="0" dirty="0" err="1">
                <a:ln>
                  <a:noFill/>
                </a:ln>
                <a:solidFill>
                  <a:prstClr val="black"/>
                </a:solidFill>
                <a:effectLst/>
                <a:uLnTx/>
                <a:uFillTx/>
                <a:ea typeface="+mn-ea"/>
                <a:cs typeface="Courier New" panose="02070309020205020404" pitchFamily="49" charset="0"/>
              </a:rPr>
              <a:t>nativo</a:t>
            </a:r>
            <a:r>
              <a:rPr kumimoji="0" lang="en-US" sz="1600" b="0" i="0" u="none" strike="noStrike" kern="0" cap="none" spc="0" normalizeH="0" baseline="0" noProof="0" dirty="0">
                <a:ln>
                  <a:noFill/>
                </a:ln>
                <a:solidFill>
                  <a:prstClr val="black"/>
                </a:solidFill>
                <a:effectLst/>
                <a:uLnTx/>
                <a:uFillTx/>
                <a:ea typeface="+mn-ea"/>
                <a:cs typeface="Courier New" panose="02070309020205020404" pitchFamily="49" charset="0"/>
              </a:rPr>
              <a:t> GLP-1</a:t>
            </a:r>
          </a:p>
        </p:txBody>
      </p:sp>
      <p:sp>
        <p:nvSpPr>
          <p:cNvPr id="77" name="TextBox 2">
            <a:extLst>
              <a:ext uri="{FF2B5EF4-FFF2-40B4-BE49-F238E27FC236}">
                <a16:creationId xmlns:a16="http://schemas.microsoft.com/office/drawing/2014/main" id="{E876C340-1111-3E93-EE16-5DC29639CF27}"/>
              </a:ext>
            </a:extLst>
          </p:cNvPr>
          <p:cNvSpPr txBox="1"/>
          <p:nvPr/>
        </p:nvSpPr>
        <p:spPr>
          <a:xfrm>
            <a:off x="296561" y="6367368"/>
            <a:ext cx="609447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dirty="0">
                <a:ln>
                  <a:noFill/>
                </a:ln>
                <a:solidFill>
                  <a:srgbClr val="212121"/>
                </a:solidFill>
                <a:effectLst/>
                <a:uLnTx/>
                <a:uFillTx/>
                <a:ea typeface="+mn-ea"/>
                <a:cs typeface="Arial" panose="020B0604020202020204" pitchFamily="34" charset="0"/>
              </a:rPr>
              <a:t>Expert opinion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900" b="0" i="0" u="none" strike="noStrike" kern="1200" cap="none" spc="0" normalizeH="0" baseline="0" noProof="0" dirty="0">
                <a:ln>
                  <a:noFill/>
                </a:ln>
                <a:solidFill>
                  <a:srgbClr val="212121"/>
                </a:solidFill>
                <a:effectLst/>
                <a:uLnTx/>
                <a:uFillTx/>
                <a:ea typeface="+mn-ea"/>
                <a:cs typeface="Arial" panose="020B0604020202020204" pitchFamily="34" charset="0"/>
              </a:rPr>
              <a:t>Coskun T et al. Mol Metab. 2018</a:t>
            </a:r>
          </a:p>
        </p:txBody>
      </p:sp>
    </p:spTree>
    <p:extLst>
      <p:ext uri="{BB962C8B-B14F-4D97-AF65-F5344CB8AC3E}">
        <p14:creationId xmlns:p14="http://schemas.microsoft.com/office/powerpoint/2010/main" val="3852970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3136F4-C769-264B-5514-AADA98F3073E}"/>
              </a:ext>
            </a:extLst>
          </p:cNvPr>
          <p:cNvPicPr>
            <a:picLocks noGrp="1" noChangeAspect="1"/>
          </p:cNvPicPr>
          <p:nvPr>
            <p:ph idx="1"/>
          </p:nvPr>
        </p:nvPicPr>
        <p:blipFill rotWithShape="1">
          <a:blip r:embed="rId2"/>
          <a:stretch/>
        </p:blipFill>
        <p:spPr>
          <a:xfrm>
            <a:off x="3133940" y="2121740"/>
            <a:ext cx="5904590" cy="4027679"/>
          </a:xfrm>
          <a:prstGeom prst="rect">
            <a:avLst/>
          </a:prstGeom>
        </p:spPr>
      </p:pic>
      <p:sp>
        <p:nvSpPr>
          <p:cNvPr id="6" name="TextBox 5">
            <a:extLst>
              <a:ext uri="{FF2B5EF4-FFF2-40B4-BE49-F238E27FC236}">
                <a16:creationId xmlns:a16="http://schemas.microsoft.com/office/drawing/2014/main" id="{ED328CB3-7CFD-D7C4-5CBE-FCD71299EDE0}"/>
              </a:ext>
            </a:extLst>
          </p:cNvPr>
          <p:cNvSpPr txBox="1"/>
          <p:nvPr/>
        </p:nvSpPr>
        <p:spPr bwMode="auto">
          <a:xfrm>
            <a:off x="296561" y="6379852"/>
            <a:ext cx="6094262" cy="230832"/>
          </a:xfrm>
          <a:prstGeom prst="rect">
            <a:avLst/>
          </a:prstGeom>
          <a:noFill/>
          <a:ln>
            <a:noFill/>
          </a:ln>
          <a:extLst>
            <a:ext uri="{FAA26D3D-D897-4be2-8F04-BA451C77F1D7}">
              <ma14:placeholderFlag xmlns:ma14="http://schemas.microsoft.com/office/mac/drawingml/2011/main" xmlns="" val="1"/>
            </a:ext>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ヒラギノ角ゴ Pro W3" charset="0"/>
                <a:cs typeface="+mn-cs"/>
              </a:defRPr>
            </a:lvl1pPr>
            <a:lvl2pPr marL="378013" algn="l" rtl="0" fontAlgn="base">
              <a:spcBef>
                <a:spcPct val="0"/>
              </a:spcBef>
              <a:spcAft>
                <a:spcPct val="0"/>
              </a:spcAft>
              <a:defRPr kern="1200">
                <a:solidFill>
                  <a:schemeClr val="tx1"/>
                </a:solidFill>
                <a:latin typeface="Arial" charset="0"/>
                <a:ea typeface="ヒラギノ角ゴ Pro W3" charset="0"/>
                <a:cs typeface="+mn-cs"/>
              </a:defRPr>
            </a:lvl2pPr>
            <a:lvl3pPr marL="756026" algn="l" rtl="0" fontAlgn="base">
              <a:spcBef>
                <a:spcPct val="0"/>
              </a:spcBef>
              <a:spcAft>
                <a:spcPct val="0"/>
              </a:spcAft>
              <a:defRPr kern="1200">
                <a:solidFill>
                  <a:schemeClr val="tx1"/>
                </a:solidFill>
                <a:latin typeface="Arial" charset="0"/>
                <a:ea typeface="ヒラギノ角ゴ Pro W3" charset="0"/>
                <a:cs typeface="+mn-cs"/>
              </a:defRPr>
            </a:lvl3pPr>
            <a:lvl4pPr marL="1134039" algn="l" rtl="0" fontAlgn="base">
              <a:spcBef>
                <a:spcPct val="0"/>
              </a:spcBef>
              <a:spcAft>
                <a:spcPct val="0"/>
              </a:spcAft>
              <a:defRPr kern="1200">
                <a:solidFill>
                  <a:schemeClr val="tx1"/>
                </a:solidFill>
                <a:latin typeface="Arial" charset="0"/>
                <a:ea typeface="ヒラギノ角ゴ Pro W3" charset="0"/>
                <a:cs typeface="+mn-cs"/>
              </a:defRPr>
            </a:lvl4pPr>
            <a:lvl5pPr marL="1512052" algn="l" rtl="0" fontAlgn="base">
              <a:spcBef>
                <a:spcPct val="0"/>
              </a:spcBef>
              <a:spcAft>
                <a:spcPct val="0"/>
              </a:spcAft>
              <a:defRPr kern="1200">
                <a:solidFill>
                  <a:schemeClr val="tx1"/>
                </a:solidFill>
                <a:latin typeface="Arial" charset="0"/>
                <a:ea typeface="ヒラギノ角ゴ Pro W3" charset="0"/>
                <a:cs typeface="+mn-cs"/>
              </a:defRPr>
            </a:lvl5pPr>
            <a:lvl6pPr marL="1890065" algn="l" defTabSz="378013" rtl="0" eaLnBrk="1" latinLnBrk="0" hangingPunct="1">
              <a:defRPr kern="1200">
                <a:solidFill>
                  <a:schemeClr val="tx1"/>
                </a:solidFill>
                <a:latin typeface="Arial" charset="0"/>
                <a:ea typeface="ヒラギノ角ゴ Pro W3" charset="0"/>
                <a:cs typeface="+mn-cs"/>
              </a:defRPr>
            </a:lvl6pPr>
            <a:lvl7pPr marL="2268078" algn="l" defTabSz="378013" rtl="0" eaLnBrk="1" latinLnBrk="0" hangingPunct="1">
              <a:defRPr kern="1200">
                <a:solidFill>
                  <a:schemeClr val="tx1"/>
                </a:solidFill>
                <a:latin typeface="Arial" charset="0"/>
                <a:ea typeface="ヒラギノ角ゴ Pro W3" charset="0"/>
                <a:cs typeface="+mn-cs"/>
              </a:defRPr>
            </a:lvl7pPr>
            <a:lvl8pPr marL="2646091" algn="l" defTabSz="378013" rtl="0" eaLnBrk="1" latinLnBrk="0" hangingPunct="1">
              <a:defRPr kern="1200">
                <a:solidFill>
                  <a:schemeClr val="tx1"/>
                </a:solidFill>
                <a:latin typeface="Arial" charset="0"/>
                <a:ea typeface="ヒラギノ角ゴ Pro W3" charset="0"/>
                <a:cs typeface="+mn-cs"/>
              </a:defRPr>
            </a:lvl8pPr>
            <a:lvl9pPr marL="3024104" algn="l" defTabSz="378013" rtl="0" eaLnBrk="1" latinLnBrk="0" hangingPunct="1">
              <a:defRPr kern="1200">
                <a:solidFill>
                  <a:schemeClr val="tx1"/>
                </a:solidFill>
                <a:latin typeface="Arial" charset="0"/>
                <a:ea typeface="ヒラギノ角ゴ Pro W3" charset="0"/>
                <a:cs typeface="+mn-cs"/>
              </a:defRPr>
            </a:lvl9pPr>
          </a:lstStyle>
          <a:p>
            <a:pPr marL="0" marR="0" lvl="0" indent="0" algn="l" defTabSz="543339" rtl="0" eaLnBrk="0" fontAlgn="base" latinLnBrk="0" hangingPunct="0">
              <a:lnSpc>
                <a:spcPct val="100000"/>
              </a:lnSpc>
              <a:spcBef>
                <a:spcPct val="0"/>
              </a:spcBef>
              <a:spcAft>
                <a:spcPct val="0"/>
              </a:spcAft>
              <a:buClrTx/>
              <a:buSzTx/>
              <a:buFontTx/>
              <a:buNone/>
              <a:tabLst/>
              <a:defRPr/>
            </a:pP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Boer GA et al. Trends </a:t>
            </a:r>
            <a:r>
              <a:rPr kumimoji="0" lang="it-IT" sz="9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Pharmacol</a:t>
            </a:r>
            <a:r>
              <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Sci. 2023</a:t>
            </a:r>
          </a:p>
        </p:txBody>
      </p:sp>
      <p:sp>
        <p:nvSpPr>
          <p:cNvPr id="4" name="Titolo 3">
            <a:extLst>
              <a:ext uri="{FF2B5EF4-FFF2-40B4-BE49-F238E27FC236}">
                <a16:creationId xmlns:a16="http://schemas.microsoft.com/office/drawing/2014/main" id="{E806431F-C269-92AD-56C8-99DF747BD196}"/>
              </a:ext>
            </a:extLst>
          </p:cNvPr>
          <p:cNvSpPr>
            <a:spLocks noGrp="1"/>
          </p:cNvSpPr>
          <p:nvPr>
            <p:ph type="title"/>
          </p:nvPr>
        </p:nvSpPr>
        <p:spPr>
          <a:xfrm>
            <a:off x="296561" y="970352"/>
            <a:ext cx="11579349" cy="643956"/>
          </a:xfrm>
        </p:spPr>
        <p:txBody>
          <a:bodyPr>
            <a:noAutofit/>
          </a:bodyPr>
          <a:lstStyle/>
          <a:p>
            <a:pPr algn="ctr"/>
            <a:r>
              <a:rPr lang="it-IT" sz="2000" dirty="0">
                <a:latin typeface="Calibri" panose="020F0502020204030204" pitchFamily="34" charset="0"/>
                <a:ea typeface="Calibri" panose="020F0502020204030204" pitchFamily="34" charset="0"/>
                <a:cs typeface="Calibri" panose="020F0502020204030204" pitchFamily="34" charset="0"/>
              </a:rPr>
              <a:t>L'agonismo sbilanciato prolunga l'esposizione del recettore del GLP-1 sulla membrana cellulare </a:t>
            </a:r>
            <a:br>
              <a:rPr lang="it-IT" sz="2000" dirty="0">
                <a:latin typeface="Calibri" panose="020F0502020204030204" pitchFamily="34" charset="0"/>
                <a:ea typeface="Calibri" panose="020F0502020204030204" pitchFamily="34" charset="0"/>
                <a:cs typeface="Calibri" panose="020F0502020204030204" pitchFamily="34" charset="0"/>
              </a:rPr>
            </a:br>
            <a:r>
              <a:rPr lang="it-IT" sz="2000" dirty="0">
                <a:latin typeface="Calibri" panose="020F0502020204030204" pitchFamily="34" charset="0"/>
                <a:ea typeface="Calibri" panose="020F0502020204030204" pitchFamily="34" charset="0"/>
                <a:cs typeface="Calibri" panose="020F0502020204030204" pitchFamily="34" charset="0"/>
              </a:rPr>
              <a:t>e quindi ne potenzia l'azione</a:t>
            </a:r>
          </a:p>
        </p:txBody>
      </p:sp>
    </p:spTree>
    <p:extLst>
      <p:ext uri="{BB962C8B-B14F-4D97-AF65-F5344CB8AC3E}">
        <p14:creationId xmlns:p14="http://schemas.microsoft.com/office/powerpoint/2010/main" val="37476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D68EB64F-4B1E-FE8D-3290-65DBF4A6CB84}"/>
              </a:ext>
              <a:ext uri="{C183D7F6-B498-43B3-948B-1728B52AA6E4}">
                <adec:decorative xmlns:adec="http://schemas.microsoft.com/office/drawing/2017/decorative" val="1"/>
              </a:ext>
            </a:extLst>
          </p:cNvPr>
          <p:cNvSpPr txBox="1">
            <a:spLocks/>
          </p:cNvSpPr>
          <p:nvPr/>
        </p:nvSpPr>
        <p:spPr>
          <a:xfrm>
            <a:off x="7822020" y="6162985"/>
            <a:ext cx="3386761" cy="604779"/>
          </a:xfrm>
          <a:prstGeom prst="rect">
            <a:avLst/>
          </a:prstGeom>
        </p:spPr>
        <p:txBody>
          <a:bodyPr/>
          <a:lstStyle>
            <a:lvl1pPr marL="0" indent="0" algn="l" defTabSz="457189" rtl="0" eaLnBrk="1" latinLnBrk="0" hangingPunct="1">
              <a:spcBef>
                <a:spcPct val="20000"/>
              </a:spcBef>
              <a:buClrTx/>
              <a:buFont typeface="Arial"/>
              <a:buNone/>
              <a:defRPr sz="1600" kern="1200">
                <a:solidFill>
                  <a:srgbClr val="86786F"/>
                </a:solidFill>
                <a:latin typeface="+mn-lt"/>
                <a:ea typeface="+mn-ea"/>
                <a:cs typeface="+mn-cs"/>
              </a:defRPr>
            </a:lvl1pPr>
            <a:lvl2pPr marL="457189" indent="0" algn="l" defTabSz="457189" rtl="0" eaLnBrk="1" latinLnBrk="0" hangingPunct="1">
              <a:spcBef>
                <a:spcPct val="20000"/>
              </a:spcBef>
              <a:buClrTx/>
              <a:buFont typeface="Arial"/>
              <a:buNone/>
              <a:defRPr sz="1400" kern="1200">
                <a:solidFill>
                  <a:srgbClr val="86786F"/>
                </a:solidFill>
                <a:latin typeface="+mn-lt"/>
                <a:ea typeface="+mn-ea"/>
                <a:cs typeface="+mn-cs"/>
              </a:defRPr>
            </a:lvl2pPr>
            <a:lvl3pPr marL="914377" indent="0" algn="l" defTabSz="457189" rtl="0" eaLnBrk="1" latinLnBrk="0" hangingPunct="1">
              <a:spcBef>
                <a:spcPct val="20000"/>
              </a:spcBef>
              <a:buClrTx/>
              <a:buFont typeface="Arial"/>
              <a:buNone/>
              <a:defRPr sz="1200" kern="1200">
                <a:solidFill>
                  <a:srgbClr val="86786F"/>
                </a:solidFill>
                <a:latin typeface="+mn-lt"/>
                <a:ea typeface="+mn-ea"/>
                <a:cs typeface="+mn-cs"/>
              </a:defRPr>
            </a:lvl3pPr>
            <a:lvl4pPr marL="1371566" indent="0" algn="l" defTabSz="457189" rtl="0" eaLnBrk="1" latinLnBrk="0" hangingPunct="1">
              <a:spcBef>
                <a:spcPct val="20000"/>
              </a:spcBef>
              <a:buClrTx/>
              <a:buFont typeface="Arial"/>
              <a:buNone/>
              <a:defRPr sz="1200" kern="1200">
                <a:solidFill>
                  <a:srgbClr val="86786F"/>
                </a:solidFill>
                <a:latin typeface="+mn-lt"/>
                <a:ea typeface="+mn-ea"/>
                <a:cs typeface="+mn-cs"/>
              </a:defRPr>
            </a:lvl4pPr>
            <a:lvl5pPr marL="1828754" indent="0" algn="l" defTabSz="457189" rtl="0" eaLnBrk="1" latinLnBrk="0" hangingPunct="1">
              <a:spcBef>
                <a:spcPct val="20000"/>
              </a:spcBef>
              <a:buClrTx/>
              <a:buFont typeface="Arial"/>
              <a:buNone/>
              <a:defRPr sz="1200" kern="1200">
                <a:solidFill>
                  <a:srgbClr val="86786F"/>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28584" marR="0" lvl="0" indent="-228584" algn="l" defTabSz="457158" rtl="0" eaLnBrk="1" fontAlgn="auto" latinLnBrk="0" hangingPunct="1">
              <a:lnSpc>
                <a:spcPct val="100000"/>
              </a:lnSpc>
              <a:spcBef>
                <a:spcPct val="20000"/>
              </a:spcBef>
              <a:spcAft>
                <a:spcPts val="0"/>
              </a:spcAft>
              <a:buClrTx/>
              <a:buSzTx/>
              <a:buFont typeface="Arial"/>
              <a:buAutoNum type="arabicPeriod"/>
              <a:tabLst/>
              <a:defRPr/>
            </a:pPr>
            <a:endParaRPr kumimoji="0" lang="en-US" sz="666" b="0" i="0" u="none" strike="noStrike" kern="1200" cap="none" spc="0" normalizeH="0" baseline="0" noProof="0">
              <a:ln>
                <a:noFill/>
              </a:ln>
              <a:solidFill>
                <a:srgbClr val="000000">
                  <a:lumMod val="75000"/>
                  <a:lumOff val="25000"/>
                </a:srgbClr>
              </a:solidFill>
              <a:effectLst/>
              <a:uLnTx/>
              <a:uFillTx/>
              <a:ea typeface="Tahoma" panose="020B0604030504040204" pitchFamily="34" charset="0"/>
              <a:cs typeface="Tahoma" panose="020B0604030504040204" pitchFamily="34" charset="0"/>
            </a:endParaRPr>
          </a:p>
        </p:txBody>
      </p:sp>
      <p:pic>
        <p:nvPicPr>
          <p:cNvPr id="44036" name="Immagine 4">
            <a:extLst>
              <a:ext uri="{FF2B5EF4-FFF2-40B4-BE49-F238E27FC236}">
                <a16:creationId xmlns:a16="http://schemas.microsoft.com/office/drawing/2014/main" id="{01E606C2-5B0C-9A9D-61FD-D0F0B077E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14" y="1075868"/>
            <a:ext cx="4387047" cy="37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1">
            <a:extLst>
              <a:ext uri="{FF2B5EF4-FFF2-40B4-BE49-F238E27FC236}">
                <a16:creationId xmlns:a16="http://schemas.microsoft.com/office/drawing/2014/main" id="{4F513602-B175-F8D9-9954-1FE612FB9718}"/>
              </a:ext>
              <a:ext uri="{C183D7F6-B498-43B3-948B-1728B52AA6E4}">
                <adec:decorative xmlns:adec="http://schemas.microsoft.com/office/drawing/2017/decorative" val="1"/>
              </a:ext>
            </a:extLst>
          </p:cNvPr>
          <p:cNvSpPr txBox="1">
            <a:spLocks/>
          </p:cNvSpPr>
          <p:nvPr/>
        </p:nvSpPr>
        <p:spPr>
          <a:xfrm>
            <a:off x="349642" y="170875"/>
            <a:ext cx="10432915" cy="581739"/>
          </a:xfrm>
          <a:prstGeom prst="rect">
            <a:avLst/>
          </a:prstGeom>
        </p:spPr>
        <p:txBody>
          <a:bodyPr lIns="91437" tIns="45718" rIns="91437" bIns="45718" anchor="ctr">
            <a:normAutofit/>
          </a:bodyPr>
          <a:lstStyle>
            <a:lvl1pPr algn="l" defTabSz="914377" rtl="0" eaLnBrk="1" latinLnBrk="0" hangingPunct="1">
              <a:lnSpc>
                <a:spcPct val="90000"/>
              </a:lnSpc>
              <a:spcBef>
                <a:spcPct val="0"/>
              </a:spcBef>
              <a:buNone/>
              <a:defRPr sz="2800" b="1" kern="1200">
                <a:solidFill>
                  <a:schemeClr val="tx2"/>
                </a:solidFill>
                <a:latin typeface="+mn-lt"/>
                <a:ea typeface="+mj-ea"/>
                <a:cs typeface="Arial" panose="020B0604020202020204" pitchFamily="34" charset="0"/>
              </a:defRPr>
            </a:lvl1pPr>
          </a:lstStyle>
          <a:p>
            <a:pPr marL="0" marR="0" lvl="0" indent="0" algn="l" defTabSz="914315" rtl="0" eaLnBrk="1" fontAlgn="auto" latinLnBrk="0" hangingPunct="1">
              <a:lnSpc>
                <a:spcPct val="90000"/>
              </a:lnSpc>
              <a:spcBef>
                <a:spcPct val="0"/>
              </a:spcBef>
              <a:spcAft>
                <a:spcPts val="0"/>
              </a:spcAft>
              <a:buClrTx/>
              <a:buSzTx/>
              <a:buFontTx/>
              <a:buNone/>
              <a:tabLst/>
              <a:defRPr/>
            </a:pPr>
            <a:endParaRPr kumimoji="0" lang="it-IT" sz="2800" b="1" i="0" u="none" strike="noStrike" kern="1200" cap="none" spc="0" normalizeH="0" baseline="0" noProof="0">
              <a:ln>
                <a:noFill/>
              </a:ln>
              <a:solidFill>
                <a:srgbClr val="82786F"/>
              </a:solidFill>
              <a:effectLst/>
              <a:uLnTx/>
              <a:uFillTx/>
              <a:ea typeface="Tahoma" panose="020B0604030504040204" pitchFamily="34" charset="0"/>
              <a:cs typeface="Tahoma" panose="020B0604030504040204" pitchFamily="34" charset="0"/>
            </a:endParaRPr>
          </a:p>
        </p:txBody>
      </p:sp>
      <p:pic>
        <p:nvPicPr>
          <p:cNvPr id="11" name="Immagine 2">
            <a:extLst>
              <a:ext uri="{FF2B5EF4-FFF2-40B4-BE49-F238E27FC236}">
                <a16:creationId xmlns:a16="http://schemas.microsoft.com/office/drawing/2014/main" id="{12BC489F-1966-0180-215A-096D06D77C85}"/>
              </a:ext>
            </a:extLst>
          </p:cNvPr>
          <p:cNvPicPr>
            <a:picLocks noChangeAspect="1"/>
          </p:cNvPicPr>
          <p:nvPr/>
        </p:nvPicPr>
        <p:blipFill>
          <a:blip r:embed="rId4"/>
          <a:stretch>
            <a:fillRect/>
          </a:stretch>
        </p:blipFill>
        <p:spPr>
          <a:xfrm>
            <a:off x="3253699" y="1412824"/>
            <a:ext cx="8502420" cy="14516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 name="Gruppo 1">
            <a:extLst>
              <a:ext uri="{FF2B5EF4-FFF2-40B4-BE49-F238E27FC236}">
                <a16:creationId xmlns:a16="http://schemas.microsoft.com/office/drawing/2014/main" id="{529EB22E-C6C3-4559-BEEF-AE5FE77C46E1}"/>
              </a:ext>
            </a:extLst>
          </p:cNvPr>
          <p:cNvGrpSpPr/>
          <p:nvPr/>
        </p:nvGrpSpPr>
        <p:grpSpPr>
          <a:xfrm>
            <a:off x="2998831" y="3246029"/>
            <a:ext cx="6012395" cy="2762686"/>
            <a:chOff x="3962400" y="2738947"/>
            <a:chExt cx="5421313" cy="2491085"/>
          </a:xfrm>
        </p:grpSpPr>
        <p:pic>
          <p:nvPicPr>
            <p:cNvPr id="44034" name="Immagine 12">
              <a:extLst>
                <a:ext uri="{FF2B5EF4-FFF2-40B4-BE49-F238E27FC236}">
                  <a16:creationId xmlns:a16="http://schemas.microsoft.com/office/drawing/2014/main" id="{CD53FAAD-6B57-D489-C499-AEA85A3D1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40" t="3383" r="2702" b="2614"/>
            <a:stretch>
              <a:fillRect/>
            </a:stretch>
          </p:blipFill>
          <p:spPr bwMode="auto">
            <a:xfrm>
              <a:off x="5264150" y="2738947"/>
              <a:ext cx="1984375"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5">
              <a:extLst>
                <a:ext uri="{FF2B5EF4-FFF2-40B4-BE49-F238E27FC236}">
                  <a16:creationId xmlns:a16="http://schemas.microsoft.com/office/drawing/2014/main" id="{761A1DEC-9B02-493F-D591-50794107AD96}"/>
                </a:ext>
              </a:extLst>
            </p:cNvPr>
            <p:cNvSpPr/>
            <p:nvPr/>
          </p:nvSpPr>
          <p:spPr>
            <a:xfrm>
              <a:off x="3962400" y="4120072"/>
              <a:ext cx="5421313" cy="1109960"/>
            </a:xfrm>
            <a:prstGeom prst="rect">
              <a:avLst/>
            </a:prstGeom>
          </p:spPr>
          <p:txBody>
            <a:bodyPr>
              <a:spAutoFit/>
            </a:bodyPr>
            <a:lstStyle/>
            <a:p>
              <a:pPr marL="0" marR="0" lvl="0" indent="0" algn="l" defTabSz="609558" rtl="0" eaLnBrk="1" fontAlgn="auto" latinLnBrk="0" hangingPunct="1">
                <a:lnSpc>
                  <a:spcPct val="100000"/>
                </a:lnSpc>
                <a:spcBef>
                  <a:spcPts val="0"/>
                </a:spcBef>
                <a:spcAft>
                  <a:spcPts val="0"/>
                </a:spcAft>
                <a:buClrTx/>
                <a:buSzTx/>
                <a:buFontTx/>
                <a:buNone/>
                <a:tabLst/>
                <a:defRPr/>
              </a:pPr>
              <a:r>
                <a:rPr kumimoji="0" lang="en-US" sz="1596" b="1" i="0" u="none" strike="noStrike" kern="1200" cap="none" spc="0" normalizeH="0" baseline="0" noProof="0" dirty="0">
                  <a:ln>
                    <a:noFill/>
                  </a:ln>
                  <a:solidFill>
                    <a:srgbClr val="000000"/>
                  </a:solidFill>
                  <a:effectLst/>
                  <a:uLnTx/>
                  <a:uFillTx/>
                  <a:ea typeface="Tahoma" panose="020B0604030504040204" pitchFamily="34" charset="0"/>
                  <a:cs typeface="Courier New" panose="02070309020205020404" pitchFamily="49" charset="0"/>
                </a:rPr>
                <a:t>The area postrema and nucleus tractus solitarius</a:t>
              </a:r>
            </a:p>
            <a:p>
              <a:pPr marL="207352" marR="0" lvl="0" indent="-207352" algn="l" defTabSz="60955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1" b="0" i="0" u="none" strike="noStrike" kern="1200" cap="none" spc="0" normalizeH="0" baseline="0" noProof="0" dirty="0">
                  <a:ln>
                    <a:noFill/>
                  </a:ln>
                  <a:solidFill>
                    <a:srgbClr val="000000"/>
                  </a:solidFill>
                  <a:effectLst/>
                  <a:uLnTx/>
                  <a:uFillTx/>
                  <a:ea typeface="Tahoma" panose="020B0604030504040204" pitchFamily="34" charset="0"/>
                  <a:cs typeface="Courier New" panose="02070309020205020404" pitchFamily="49" charset="0"/>
                </a:rPr>
                <a:t>Regulates food intake</a:t>
              </a:r>
            </a:p>
            <a:p>
              <a:pPr marL="207352" marR="0" lvl="0" indent="-207352" algn="l" defTabSz="60955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1" b="0" i="0" u="none" strike="noStrike" kern="1200" cap="none" spc="0" normalizeH="0" baseline="0" noProof="0" dirty="0">
                  <a:ln>
                    <a:noFill/>
                  </a:ln>
                  <a:solidFill>
                    <a:srgbClr val="000000"/>
                  </a:solidFill>
                  <a:effectLst/>
                  <a:uLnTx/>
                  <a:uFillTx/>
                  <a:ea typeface="Tahoma" panose="020B0604030504040204" pitchFamily="34" charset="0"/>
                  <a:cs typeface="Courier New" panose="02070309020205020404" pitchFamily="49" charset="0"/>
                </a:rPr>
                <a:t>Mediates body weight suppression by GLP-1RA</a:t>
              </a:r>
            </a:p>
            <a:p>
              <a:pPr marL="207352" marR="0" lvl="0" indent="-207352" algn="l" defTabSz="60955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1" b="0" i="0" u="none" strike="noStrike" kern="1200" cap="none" spc="0" normalizeH="0" baseline="0" noProof="0" dirty="0">
                  <a:ln>
                    <a:noFill/>
                  </a:ln>
                  <a:solidFill>
                    <a:srgbClr val="000000"/>
                  </a:solidFill>
                  <a:effectLst/>
                  <a:uLnTx/>
                  <a:uFillTx/>
                  <a:ea typeface="Tahoma" panose="020B0604030504040204" pitchFamily="34" charset="0"/>
                  <a:cs typeface="Courier New" panose="02070309020205020404" pitchFamily="49" charset="0"/>
                </a:rPr>
                <a:t>Contains different cells expressing GIPR and GLP1R</a:t>
              </a:r>
            </a:p>
            <a:p>
              <a:pPr marL="207352" marR="0" lvl="0" indent="-207352" algn="l" defTabSz="60955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51" b="0" i="0" u="none" strike="noStrike" kern="1200" cap="none" spc="0" normalizeH="0" baseline="0" noProof="0" dirty="0">
                  <a:ln>
                    <a:noFill/>
                  </a:ln>
                  <a:solidFill>
                    <a:srgbClr val="000000"/>
                  </a:solidFill>
                  <a:effectLst/>
                  <a:uLnTx/>
                  <a:uFillTx/>
                  <a:ea typeface="Tahoma" panose="020B0604030504040204" pitchFamily="34" charset="0"/>
                  <a:cs typeface="Courier New" panose="02070309020205020404" pitchFamily="49" charset="0"/>
                </a:rPr>
                <a:t>GIPR is expressed on GABAergic neurons</a:t>
              </a:r>
              <a:endParaRPr kumimoji="0" lang="it-IT" sz="1451" b="0" i="0" u="none" strike="noStrike" kern="1200" cap="none" spc="0" normalizeH="0" baseline="0" noProof="0" dirty="0">
                <a:ln>
                  <a:noFill/>
                </a:ln>
                <a:solidFill>
                  <a:srgbClr val="000000"/>
                </a:solidFill>
                <a:effectLst/>
                <a:uLnTx/>
                <a:uFillTx/>
                <a:ea typeface="Tahoma" panose="020B0604030504040204" pitchFamily="34" charset="0"/>
                <a:cs typeface="Courier New" panose="02070309020205020404" pitchFamily="49" charset="0"/>
              </a:endParaRPr>
            </a:p>
          </p:txBody>
        </p:sp>
      </p:grpSp>
      <p:sp>
        <p:nvSpPr>
          <p:cNvPr id="3" name="Titolo 2">
            <a:extLst>
              <a:ext uri="{FF2B5EF4-FFF2-40B4-BE49-F238E27FC236}">
                <a16:creationId xmlns:a16="http://schemas.microsoft.com/office/drawing/2014/main" id="{D036A15B-4AC9-756D-3348-1B96AA8CFB3E}"/>
              </a:ext>
            </a:extLst>
          </p:cNvPr>
          <p:cNvSpPr>
            <a:spLocks noGrp="1"/>
          </p:cNvSpPr>
          <p:nvPr>
            <p:ph type="title"/>
          </p:nvPr>
        </p:nvSpPr>
        <p:spPr>
          <a:xfrm>
            <a:off x="838200" y="79118"/>
            <a:ext cx="10515600" cy="1325563"/>
          </a:xfrm>
        </p:spPr>
        <p:txBody>
          <a:bodyPr>
            <a:noAutofit/>
          </a:bodyPr>
          <a:lstStyle/>
          <a:p>
            <a:pPr algn="ctr"/>
            <a:r>
              <a:rPr lang="it-IT" sz="2400" dirty="0">
                <a:solidFill>
                  <a:srgbClr val="A288C0"/>
                </a:solidFill>
                <a:latin typeface="+mn-lt"/>
                <a:cs typeface="Courier New" panose="02070309020205020404" pitchFamily="49" charset="0"/>
              </a:rPr>
              <a:t>RIDUZIONE DEGLI EFFETTI COLLATERALI DEI GLP-1 AGONISTI: IL RUOLO DEL GIP</a:t>
            </a:r>
          </a:p>
        </p:txBody>
      </p:sp>
      <p:sp>
        <p:nvSpPr>
          <p:cNvPr id="14" name="TextBox 2">
            <a:extLst>
              <a:ext uri="{FF2B5EF4-FFF2-40B4-BE49-F238E27FC236}">
                <a16:creationId xmlns:a16="http://schemas.microsoft.com/office/drawing/2014/main" id="{7D975069-5205-B289-E959-542A1C4C3664}"/>
              </a:ext>
            </a:extLst>
          </p:cNvPr>
          <p:cNvSpPr txBox="1"/>
          <p:nvPr/>
        </p:nvSpPr>
        <p:spPr>
          <a:xfrm>
            <a:off x="306325" y="6390289"/>
            <a:ext cx="60123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ea typeface="+mn-ea"/>
                <a:cs typeface="Courier New" panose="02070309020205020404" pitchFamily="49" charset="0"/>
              </a:rPr>
              <a:t>1. Aronoff SL, et al. Diabetes </a:t>
            </a:r>
            <a:r>
              <a:rPr kumimoji="0" lang="en-US" sz="900" b="0" i="0" u="none" strike="noStrike" kern="1200" cap="none" spc="0" normalizeH="0" baseline="0" noProof="0" dirty="0" err="1">
                <a:ln>
                  <a:noFill/>
                </a:ln>
                <a:solidFill>
                  <a:prstClr val="black"/>
                </a:solidFill>
                <a:effectLst/>
                <a:uLnTx/>
                <a:uFillTx/>
                <a:ea typeface="+mn-ea"/>
                <a:cs typeface="Courier New" panose="02070309020205020404" pitchFamily="49" charset="0"/>
              </a:rPr>
              <a:t>Spectr</a:t>
            </a:r>
            <a:r>
              <a:rPr kumimoji="0" lang="en-US" sz="900" b="0" i="0" u="none" strike="noStrike" kern="1200" cap="none" spc="0" normalizeH="0" baseline="0" noProof="0" dirty="0">
                <a:ln>
                  <a:noFill/>
                </a:ln>
                <a:solidFill>
                  <a:prstClr val="black"/>
                </a:solidFill>
                <a:effectLst/>
                <a:uLnTx/>
                <a:uFillTx/>
                <a:ea typeface="+mn-ea"/>
                <a:cs typeface="Courier New" panose="02070309020205020404" pitchFamily="49" charset="0"/>
              </a:rPr>
              <a:t>. 2004;17(3):183-190.; 2. Nauck Lancet Diabetes Endocrinology 2016 Jun;4(6):525-36.; 3. Kim W, Egan JM. </a:t>
            </a:r>
            <a:r>
              <a:rPr kumimoji="0" lang="en-US" sz="900" b="0" i="0" u="none" strike="noStrike" kern="1200" cap="none" spc="0" normalizeH="0" baseline="0" noProof="0" dirty="0" err="1">
                <a:ln>
                  <a:noFill/>
                </a:ln>
                <a:solidFill>
                  <a:prstClr val="black"/>
                </a:solidFill>
                <a:effectLst/>
                <a:uLnTx/>
                <a:uFillTx/>
                <a:ea typeface="+mn-ea"/>
                <a:cs typeface="Courier New" panose="02070309020205020404" pitchFamily="49" charset="0"/>
              </a:rPr>
              <a:t>Pharmacol</a:t>
            </a:r>
            <a:r>
              <a:rPr kumimoji="0" lang="en-US" sz="900" b="0" i="0" u="none" strike="noStrike" kern="1200" cap="none" spc="0" normalizeH="0" baseline="0" noProof="0" dirty="0">
                <a:ln>
                  <a:noFill/>
                </a:ln>
                <a:solidFill>
                  <a:prstClr val="black"/>
                </a:solidFill>
                <a:effectLst/>
                <a:uLnTx/>
                <a:uFillTx/>
                <a:ea typeface="+mn-ea"/>
                <a:cs typeface="Courier New" panose="02070309020205020404" pitchFamily="49" charset="0"/>
              </a:rPr>
              <a:t> Rev. 2008;60(4):470-512.; 4. Gasbjerg  L S et al Peptides. 2020 Mar;125:170183.</a:t>
            </a:r>
          </a:p>
        </p:txBody>
      </p:sp>
      <p:pic>
        <p:nvPicPr>
          <p:cNvPr id="9" name="Immagine 8">
            <a:extLst>
              <a:ext uri="{FF2B5EF4-FFF2-40B4-BE49-F238E27FC236}">
                <a16:creationId xmlns:a16="http://schemas.microsoft.com/office/drawing/2014/main" id="{D3F4CD6F-F0A4-3F8F-E54A-0F9C45399A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7011" y="3600258"/>
            <a:ext cx="4245932" cy="24351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a:extLst>
            <a:ext uri="{FF2B5EF4-FFF2-40B4-BE49-F238E27FC236}">
              <a16:creationId xmlns:a16="http://schemas.microsoft.com/office/drawing/2014/main" id="{55B1642D-EA64-CB7B-2E52-82204E1AFE1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BC188BC-A8A3-D257-5C75-17C8C9AE82C6}"/>
              </a:ext>
            </a:extLst>
          </p:cNvPr>
          <p:cNvSpPr>
            <a:spLocks noGrp="1"/>
          </p:cNvSpPr>
          <p:nvPr>
            <p:ph type="ctrTitle"/>
          </p:nvPr>
        </p:nvSpPr>
        <p:spPr/>
        <p:txBody>
          <a:bodyPr/>
          <a:lstStyle/>
          <a:p>
            <a:r>
              <a:rPr lang="it-IT" dirty="0">
                <a:solidFill>
                  <a:srgbClr val="509EA1"/>
                </a:solidFill>
                <a:latin typeface="Brush Script MT" panose="03060802040406070304" pitchFamily="66" charset="0"/>
              </a:rPr>
              <a:t>Sessione </a:t>
            </a:r>
            <a:r>
              <a:rPr lang="it-IT" dirty="0">
                <a:solidFill>
                  <a:srgbClr val="509EA1"/>
                </a:solidFill>
                <a:latin typeface="+mn-lt"/>
              </a:rPr>
              <a:t>III</a:t>
            </a:r>
          </a:p>
        </p:txBody>
      </p:sp>
    </p:spTree>
    <p:extLst>
      <p:ext uri="{BB962C8B-B14F-4D97-AF65-F5344CB8AC3E}">
        <p14:creationId xmlns:p14="http://schemas.microsoft.com/office/powerpoint/2010/main" val="22552104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D50E9323-A2C3-1705-AC6A-CB443D0A5CCC}"/>
              </a:ext>
            </a:extLst>
          </p:cNvPr>
          <p:cNvGrpSpPr/>
          <p:nvPr/>
        </p:nvGrpSpPr>
        <p:grpSpPr>
          <a:xfrm>
            <a:off x="1207334" y="834183"/>
            <a:ext cx="9966385" cy="947737"/>
            <a:chOff x="1735138" y="1110456"/>
            <a:chExt cx="9966385" cy="947737"/>
          </a:xfrm>
        </p:grpSpPr>
        <p:sp>
          <p:nvSpPr>
            <p:cNvPr id="3" name="AutoShape 7">
              <a:extLst>
                <a:ext uri="{FF2B5EF4-FFF2-40B4-BE49-F238E27FC236}">
                  <a16:creationId xmlns:a16="http://schemas.microsoft.com/office/drawing/2014/main" id="{A05C8FD3-CBA7-7AB0-6BCE-736DAD9BACBC}"/>
                </a:ext>
              </a:extLst>
            </p:cNvPr>
            <p:cNvSpPr>
              <a:spLocks noChangeArrowheads="1"/>
            </p:cNvSpPr>
            <p:nvPr/>
          </p:nvSpPr>
          <p:spPr bwMode="auto">
            <a:xfrm>
              <a:off x="1735138" y="1110456"/>
              <a:ext cx="9966385" cy="947737"/>
            </a:xfrm>
            <a:prstGeom prst="roundRect">
              <a:avLst>
                <a:gd name="adj" fmla="val 16667"/>
              </a:avLst>
            </a:prstGeom>
            <a:solidFill>
              <a:srgbClr val="C1E1BF"/>
            </a:solidFill>
            <a:ln>
              <a:noFill/>
            </a:ln>
            <a:effectLst/>
            <a:extLst>
              <a:ext uri="{91240B29-F687-4F45-9708-019B960494DF}">
                <a14:hiddenLine xmlns:a14="http://schemas.microsoft.com/office/drawing/2010/main" w="9525">
                  <a:solidFill>
                    <a:srgbClr val="C1E1B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4" name="CasellaDiTesto 3">
              <a:extLst>
                <a:ext uri="{FF2B5EF4-FFF2-40B4-BE49-F238E27FC236}">
                  <a16:creationId xmlns:a16="http://schemas.microsoft.com/office/drawing/2014/main" id="{58024A18-1FA5-8D48-3184-35B67EF7B91C}"/>
                </a:ext>
              </a:extLst>
            </p:cNvPr>
            <p:cNvSpPr txBox="1"/>
            <p:nvPr/>
          </p:nvSpPr>
          <p:spPr>
            <a:xfrm>
              <a:off x="2238703" y="1343998"/>
              <a:ext cx="8986345" cy="523220"/>
            </a:xfrm>
            <a:prstGeom prst="rect">
              <a:avLst/>
            </a:prstGeom>
            <a:noFill/>
          </p:spPr>
          <p:txBody>
            <a:bodyPr wrap="square" rtlCol="0">
              <a:spAutoFit/>
            </a:bodyPr>
            <a:lstStyle/>
            <a:p>
              <a:pPr algn="ctr"/>
              <a:r>
                <a:rPr lang="it-IT" sz="2800" b="1" dirty="0">
                  <a:solidFill>
                    <a:srgbClr val="002060"/>
                  </a:solidFill>
                </a:rPr>
                <a:t>Come scegliere la terapia giusta?</a:t>
              </a:r>
            </a:p>
          </p:txBody>
        </p:sp>
      </p:grpSp>
      <p:pic>
        <p:nvPicPr>
          <p:cNvPr id="5" name="Immagine 4">
            <a:extLst>
              <a:ext uri="{FF2B5EF4-FFF2-40B4-BE49-F238E27FC236}">
                <a16:creationId xmlns:a16="http://schemas.microsoft.com/office/drawing/2014/main" id="{C7C53A8D-2C41-450C-312A-8E1B5AC94419}"/>
              </a:ext>
            </a:extLst>
          </p:cNvPr>
          <p:cNvPicPr>
            <a:picLocks noChangeAspect="1"/>
          </p:cNvPicPr>
          <p:nvPr/>
        </p:nvPicPr>
        <p:blipFill>
          <a:blip r:embed="rId2"/>
          <a:stretch>
            <a:fillRect/>
          </a:stretch>
        </p:blipFill>
        <p:spPr>
          <a:xfrm>
            <a:off x="3591354" y="2015462"/>
            <a:ext cx="7105890" cy="4443966"/>
          </a:xfrm>
          <a:prstGeom prst="rect">
            <a:avLst/>
          </a:prstGeom>
        </p:spPr>
      </p:pic>
      <p:sp>
        <p:nvSpPr>
          <p:cNvPr id="6" name="CasellaDiTesto 5">
            <a:extLst>
              <a:ext uri="{FF2B5EF4-FFF2-40B4-BE49-F238E27FC236}">
                <a16:creationId xmlns:a16="http://schemas.microsoft.com/office/drawing/2014/main" id="{F83AB610-6F22-75CB-0F95-6E80155DF1DF}"/>
              </a:ext>
            </a:extLst>
          </p:cNvPr>
          <p:cNvSpPr txBox="1"/>
          <p:nvPr/>
        </p:nvSpPr>
        <p:spPr>
          <a:xfrm>
            <a:off x="1" y="6592996"/>
            <a:ext cx="10477499" cy="215444"/>
          </a:xfrm>
          <a:prstGeom prst="rect">
            <a:avLst/>
          </a:prstGeom>
          <a:noFill/>
        </p:spPr>
        <p:txBody>
          <a:bodyPr wrap="square">
            <a:spAutoFit/>
          </a:bodyPr>
          <a:lstStyle/>
          <a:p>
            <a:r>
              <a:rPr lang="en-US" sz="800" dirty="0">
                <a:cs typeface="Times New Roman" panose="02020603050405020304" pitchFamily="18" charset="0"/>
              </a:rPr>
              <a:t>McGowan, B., </a:t>
            </a:r>
            <a:r>
              <a:rPr lang="en-US" sz="800" dirty="0" err="1">
                <a:cs typeface="Times New Roman" panose="02020603050405020304" pitchFamily="18" charset="0"/>
              </a:rPr>
              <a:t>Ciudin</a:t>
            </a:r>
            <a:r>
              <a:rPr lang="en-US" sz="800" dirty="0">
                <a:cs typeface="Times New Roman" panose="02020603050405020304" pitchFamily="18" charset="0"/>
              </a:rPr>
              <a:t>, A., Baker, J.L. et al. Framework for the pharmacological treatment of obesity and its complications from the European Association for the Study of Obesity (EASO). Nat Med (2025). </a:t>
            </a:r>
            <a:endParaRPr lang="it-IT" sz="800" dirty="0">
              <a:cs typeface="Times New Roman" panose="02020603050405020304" pitchFamily="18" charset="0"/>
            </a:endParaRPr>
          </a:p>
        </p:txBody>
      </p:sp>
      <p:pic>
        <p:nvPicPr>
          <p:cNvPr id="7" name="Immagine 6">
            <a:extLst>
              <a:ext uri="{FF2B5EF4-FFF2-40B4-BE49-F238E27FC236}">
                <a16:creationId xmlns:a16="http://schemas.microsoft.com/office/drawing/2014/main" id="{467A6262-E586-4BD5-1572-23CC8670978A}"/>
              </a:ext>
            </a:extLst>
          </p:cNvPr>
          <p:cNvPicPr>
            <a:picLocks noChangeAspect="1"/>
          </p:cNvPicPr>
          <p:nvPr/>
        </p:nvPicPr>
        <p:blipFill>
          <a:blip r:embed="rId3"/>
          <a:stretch>
            <a:fillRect/>
          </a:stretch>
        </p:blipFill>
        <p:spPr>
          <a:xfrm>
            <a:off x="275303" y="2015462"/>
            <a:ext cx="3205777" cy="1211487"/>
          </a:xfrm>
          <a:prstGeom prst="rect">
            <a:avLst/>
          </a:prstGeom>
        </p:spPr>
      </p:pic>
    </p:spTree>
    <p:extLst>
      <p:ext uri="{BB962C8B-B14F-4D97-AF65-F5344CB8AC3E}">
        <p14:creationId xmlns:p14="http://schemas.microsoft.com/office/powerpoint/2010/main" val="1104741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C6AAA79-2487-D9FF-937C-FBCA9A249E67}"/>
              </a:ext>
            </a:extLst>
          </p:cNvPr>
          <p:cNvPicPr>
            <a:picLocks noChangeAspect="1"/>
          </p:cNvPicPr>
          <p:nvPr/>
        </p:nvPicPr>
        <p:blipFill>
          <a:blip r:embed="rId2"/>
          <a:stretch>
            <a:fillRect/>
          </a:stretch>
        </p:blipFill>
        <p:spPr>
          <a:xfrm>
            <a:off x="400775" y="0"/>
            <a:ext cx="11390449" cy="6858000"/>
          </a:xfrm>
          <a:prstGeom prst="rect">
            <a:avLst/>
          </a:prstGeom>
        </p:spPr>
      </p:pic>
      <p:sp>
        <p:nvSpPr>
          <p:cNvPr id="6" name="Rectangle 1">
            <a:extLst>
              <a:ext uri="{FF2B5EF4-FFF2-40B4-BE49-F238E27FC236}">
                <a16:creationId xmlns:a16="http://schemas.microsoft.com/office/drawing/2014/main" id="{795E4235-6DBE-97FC-EFC9-443804EB8922}"/>
              </a:ext>
            </a:extLst>
          </p:cNvPr>
          <p:cNvSpPr>
            <a:spLocks noChangeArrowheads="1"/>
          </p:cNvSpPr>
          <p:nvPr/>
        </p:nvSpPr>
        <p:spPr bwMode="auto">
          <a:xfrm>
            <a:off x="0" y="6211669"/>
            <a:ext cx="2182761" cy="64633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600" b="0" i="0" u="none" strike="noStrike" cap="none" normalizeH="0" baseline="0" dirty="0" err="1">
                <a:ln>
                  <a:noFill/>
                </a:ln>
                <a:solidFill>
                  <a:schemeClr val="tx1"/>
                </a:solidFill>
                <a:effectLst/>
                <a:latin typeface="Arial" panose="020B0604020202020204" pitchFamily="34" charset="0"/>
              </a:rPr>
              <a:t>Tuccinardi</a:t>
            </a:r>
            <a:r>
              <a:rPr kumimoji="0" lang="it-IT" altLang="it-IT" sz="600" b="0" i="0" u="none" strike="noStrike" cap="none" normalizeH="0" baseline="0" dirty="0">
                <a:ln>
                  <a:noFill/>
                </a:ln>
                <a:solidFill>
                  <a:schemeClr val="tx1"/>
                </a:solidFill>
                <a:effectLst/>
                <a:latin typeface="Arial" panose="020B0604020202020204" pitchFamily="34" charset="0"/>
              </a:rPr>
              <a:t>, D., Masi, D., Watanabe, M., Zanghi Buffi, V., de Domenico, F., Berti, S., Cipriani, V., Manco, M., Manfrini, S., &amp; Pagotto, U. (2025). Precision </a:t>
            </a:r>
            <a:r>
              <a:rPr kumimoji="0" lang="it-IT" altLang="it-IT" sz="600" b="0" i="0" u="none" strike="noStrike" cap="none" normalizeH="0" baseline="0" dirty="0" err="1">
                <a:ln>
                  <a:noFill/>
                </a:ln>
                <a:solidFill>
                  <a:schemeClr val="tx1"/>
                </a:solidFill>
                <a:effectLst/>
                <a:latin typeface="Arial" panose="020B0604020202020204" pitchFamily="34" charset="0"/>
              </a:rPr>
              <a:t>obesity</a:t>
            </a:r>
            <a:r>
              <a:rPr kumimoji="0" lang="it-IT" altLang="it-IT" sz="600" b="0" i="0" u="none" strike="noStrike" cap="none" normalizeH="0" baseline="0" dirty="0">
                <a:ln>
                  <a:noFill/>
                </a:ln>
                <a:solidFill>
                  <a:schemeClr val="tx1"/>
                </a:solidFill>
                <a:effectLst/>
                <a:latin typeface="Arial" panose="020B0604020202020204" pitchFamily="34" charset="0"/>
              </a:rPr>
              <a:t> medicine: A </a:t>
            </a:r>
            <a:r>
              <a:rPr kumimoji="0" lang="it-IT" altLang="it-IT" sz="600" b="0" i="0" u="none" strike="noStrike" cap="none" normalizeH="0" baseline="0" dirty="0" err="1">
                <a:ln>
                  <a:noFill/>
                </a:ln>
                <a:solidFill>
                  <a:schemeClr val="tx1"/>
                </a:solidFill>
                <a:effectLst/>
                <a:latin typeface="Arial" panose="020B0604020202020204" pitchFamily="34" charset="0"/>
              </a:rPr>
              <a:t>phenotype-guided</a:t>
            </a:r>
            <a:r>
              <a:rPr kumimoji="0" lang="it-IT" altLang="it-IT" sz="600" b="0" i="0" u="none" strike="noStrike" cap="none" normalizeH="0" baseline="0" dirty="0">
                <a:ln>
                  <a:noFill/>
                </a:ln>
                <a:solidFill>
                  <a:schemeClr val="tx1"/>
                </a:solidFill>
                <a:effectLst/>
                <a:latin typeface="Arial" panose="020B0604020202020204" pitchFamily="34" charset="0"/>
              </a:rPr>
              <a:t> framework for </a:t>
            </a:r>
            <a:r>
              <a:rPr kumimoji="0" lang="it-IT" altLang="it-IT" sz="600" b="0" i="0" u="none" strike="noStrike" cap="none" normalizeH="0" baseline="0" dirty="0" err="1">
                <a:ln>
                  <a:noFill/>
                </a:ln>
                <a:solidFill>
                  <a:schemeClr val="tx1"/>
                </a:solidFill>
                <a:effectLst/>
                <a:latin typeface="Arial" panose="020B0604020202020204" pitchFamily="34" charset="0"/>
              </a:rPr>
              <a:t>pharmacologic</a:t>
            </a:r>
            <a:r>
              <a:rPr kumimoji="0" lang="it-IT" altLang="it-IT" sz="600" b="0" i="0" u="none" strike="noStrike" cap="none" normalizeH="0" baseline="0" dirty="0">
                <a:ln>
                  <a:noFill/>
                </a:ln>
                <a:solidFill>
                  <a:schemeClr val="tx1"/>
                </a:solidFill>
                <a:effectLst/>
                <a:latin typeface="Arial" panose="020B0604020202020204" pitchFamily="34" charset="0"/>
              </a:rPr>
              <a:t> therapy </a:t>
            </a:r>
            <a:r>
              <a:rPr kumimoji="0" lang="it-IT" altLang="it-IT" sz="600" b="0" i="0" u="none" strike="noStrike" cap="none" normalizeH="0" baseline="0" dirty="0" err="1">
                <a:ln>
                  <a:noFill/>
                </a:ln>
                <a:solidFill>
                  <a:schemeClr val="tx1"/>
                </a:solidFill>
                <a:effectLst/>
                <a:latin typeface="Arial" panose="020B0604020202020204" pitchFamily="34" charset="0"/>
              </a:rPr>
              <a:t>across</a:t>
            </a:r>
            <a:r>
              <a:rPr kumimoji="0" lang="it-IT" altLang="it-IT" sz="600" b="0" i="0" u="none" strike="noStrike" cap="none" normalizeH="0" baseline="0" dirty="0">
                <a:ln>
                  <a:noFill/>
                </a:ln>
                <a:solidFill>
                  <a:schemeClr val="tx1"/>
                </a:solidFill>
                <a:effectLst/>
                <a:latin typeface="Arial" panose="020B0604020202020204" pitchFamily="34" charset="0"/>
              </a:rPr>
              <a:t> the </a:t>
            </a:r>
            <a:r>
              <a:rPr kumimoji="0" lang="it-IT" altLang="it-IT" sz="600" b="0" i="0" u="none" strike="noStrike" cap="none" normalizeH="0" baseline="0" dirty="0" err="1">
                <a:ln>
                  <a:noFill/>
                </a:ln>
                <a:solidFill>
                  <a:schemeClr val="tx1"/>
                </a:solidFill>
                <a:effectLst/>
                <a:latin typeface="Arial" panose="020B0604020202020204" pitchFamily="34" charset="0"/>
              </a:rPr>
              <a:t>lifespan</a:t>
            </a:r>
            <a:r>
              <a:rPr kumimoji="0" lang="it-IT" altLang="it-IT" sz="600" b="0" i="0" u="none" strike="noStrike" cap="none" normalizeH="0" baseline="0" dirty="0">
                <a:ln>
                  <a:noFill/>
                </a:ln>
                <a:solidFill>
                  <a:schemeClr val="tx1"/>
                </a:solidFill>
                <a:effectLst/>
                <a:latin typeface="Arial" panose="020B0604020202020204" pitchFamily="34" charset="0"/>
              </a:rPr>
              <a:t>. In </a:t>
            </a:r>
            <a:r>
              <a:rPr kumimoji="0" lang="it-IT" altLang="it-IT" sz="600" b="0" i="1" u="none" strike="noStrike" cap="none" normalizeH="0" baseline="0" dirty="0">
                <a:ln>
                  <a:noFill/>
                </a:ln>
                <a:solidFill>
                  <a:schemeClr val="tx1"/>
                </a:solidFill>
                <a:effectLst/>
                <a:latin typeface="Arial" panose="020B0604020202020204" pitchFamily="34" charset="0"/>
              </a:rPr>
              <a:t>Journal of </a:t>
            </a:r>
            <a:r>
              <a:rPr kumimoji="0" lang="it-IT" altLang="it-IT" sz="600" b="0" i="1" u="none" strike="noStrike" cap="none" normalizeH="0" baseline="0" dirty="0" err="1">
                <a:ln>
                  <a:noFill/>
                </a:ln>
                <a:solidFill>
                  <a:schemeClr val="tx1"/>
                </a:solidFill>
                <a:effectLst/>
                <a:latin typeface="Arial" panose="020B0604020202020204" pitchFamily="34" charset="0"/>
              </a:rPr>
              <a:t>Endocrinological</a:t>
            </a:r>
            <a:r>
              <a:rPr kumimoji="0" lang="it-IT" altLang="it-IT" sz="600" b="0" i="1" u="none" strike="noStrike" cap="none" normalizeH="0" baseline="0" dirty="0">
                <a:ln>
                  <a:noFill/>
                </a:ln>
                <a:solidFill>
                  <a:schemeClr val="tx1"/>
                </a:solidFill>
                <a:effectLst/>
                <a:latin typeface="Arial" panose="020B0604020202020204" pitchFamily="34" charset="0"/>
              </a:rPr>
              <a:t> </a:t>
            </a:r>
            <a:r>
              <a:rPr kumimoji="0" lang="it-IT" altLang="it-IT" sz="600" b="0" i="1" u="none" strike="noStrike" cap="none" normalizeH="0" baseline="0" dirty="0" err="1">
                <a:ln>
                  <a:noFill/>
                </a:ln>
                <a:solidFill>
                  <a:schemeClr val="tx1"/>
                </a:solidFill>
                <a:effectLst/>
                <a:latin typeface="Arial" panose="020B0604020202020204" pitchFamily="34" charset="0"/>
              </a:rPr>
              <a:t>Investigation</a:t>
            </a:r>
            <a:r>
              <a:rPr kumimoji="0" lang="it-IT" altLang="it-IT" sz="6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01084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55C3A218-D6DD-FE37-19DD-C4752503ACF8}"/>
              </a:ext>
            </a:extLst>
          </p:cNvPr>
          <p:cNvSpPr txBox="1"/>
          <p:nvPr/>
        </p:nvSpPr>
        <p:spPr>
          <a:xfrm>
            <a:off x="1256549" y="1197620"/>
            <a:ext cx="9678902" cy="4462760"/>
          </a:xfrm>
          <a:prstGeom prst="rect">
            <a:avLst/>
          </a:prstGeom>
          <a:noFill/>
        </p:spPr>
        <p:txBody>
          <a:bodyPr wrap="square">
            <a:spAutoFit/>
          </a:bodyPr>
          <a:lstStyle/>
          <a:p>
            <a:pPr algn="ctr"/>
            <a:r>
              <a:rPr lang="en-US" sz="2800" dirty="0">
                <a:solidFill>
                  <a:srgbClr val="60A07E"/>
                </a:solidFill>
                <a:latin typeface="Brush Script MT" panose="03060802040406070304" pitchFamily="66" charset="0"/>
              </a:rPr>
              <a:t>Limitations of the </a:t>
            </a:r>
            <a:r>
              <a:rPr lang="en-US" sz="2800" dirty="0">
                <a:solidFill>
                  <a:srgbClr val="60A07E"/>
                </a:solidFill>
                <a:latin typeface="Constantia" panose="02030602050306030303" pitchFamily="18" charset="0"/>
              </a:rPr>
              <a:t>EOSS</a:t>
            </a:r>
          </a:p>
          <a:p>
            <a:pPr algn="just"/>
            <a:endParaRPr lang="en-US" sz="1600" b="1"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It relies on </a:t>
            </a:r>
            <a:r>
              <a:rPr lang="en-US" sz="1600" b="1" u="sng" dirty="0">
                <a:latin typeface="Calibri" panose="020F0502020204030204" pitchFamily="34" charset="0"/>
                <a:ea typeface="Calibri" panose="020F0502020204030204" pitchFamily="34" charset="0"/>
                <a:cs typeface="Calibri" panose="020F0502020204030204" pitchFamily="34" charset="0"/>
              </a:rPr>
              <a:t>definitions of risk or comorbid conditions </a:t>
            </a:r>
            <a:r>
              <a:rPr lang="en-US" sz="1600" dirty="0">
                <a:latin typeface="Calibri" panose="020F0502020204030204" pitchFamily="34" charset="0"/>
                <a:ea typeface="Calibri" panose="020F0502020204030204" pitchFamily="34" charset="0"/>
                <a:cs typeface="Calibri" panose="020F0502020204030204" pitchFamily="34" charset="0"/>
              </a:rPr>
              <a:t>that are themselves </a:t>
            </a:r>
            <a:r>
              <a:rPr lang="en-US" sz="1600" b="1" u="sng" dirty="0">
                <a:latin typeface="Calibri" panose="020F0502020204030204" pitchFamily="34" charset="0"/>
                <a:ea typeface="Calibri" panose="020F0502020204030204" pitchFamily="34" charset="0"/>
                <a:cs typeface="Calibri" panose="020F0502020204030204" pitchFamily="34" charset="0"/>
              </a:rPr>
              <a:t>subject to change</a:t>
            </a:r>
            <a:r>
              <a:rPr lang="en-US" sz="1600" dirty="0">
                <a:latin typeface="Calibri" panose="020F0502020204030204" pitchFamily="34" charset="0"/>
                <a:ea typeface="Calibri" panose="020F0502020204030204" pitchFamily="34" charset="0"/>
                <a:cs typeface="Calibri" panose="020F0502020204030204" pitchFamily="34" charset="0"/>
              </a:rPr>
              <a:t>. For example, definitions and cutoffs for hypertension, dyslipidemia or </a:t>
            </a:r>
            <a:r>
              <a:rPr lang="en-US" sz="1600" dirty="0" err="1">
                <a:latin typeface="Calibri" panose="020F0502020204030204" pitchFamily="34" charset="0"/>
                <a:ea typeface="Calibri" panose="020F0502020204030204" pitchFamily="34" charset="0"/>
                <a:cs typeface="Calibri" panose="020F0502020204030204" pitchFamily="34" charset="0"/>
              </a:rPr>
              <a:t>dysglycemia</a:t>
            </a:r>
            <a:r>
              <a:rPr lang="en-US" sz="1600" dirty="0">
                <a:latin typeface="Calibri" panose="020F0502020204030204" pitchFamily="34" charset="0"/>
                <a:ea typeface="Calibri" panose="020F0502020204030204" pitchFamily="34" charset="0"/>
                <a:cs typeface="Calibri" panose="020F0502020204030204" pitchFamily="34" charset="0"/>
              </a:rPr>
              <a:t> remain in flux.</a:t>
            </a:r>
          </a:p>
          <a:p>
            <a:pPr marL="342900" indent="-342900" algn="just">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Clinicians may disagree about whether or not a given risk factor or condition is indeed </a:t>
            </a:r>
            <a:r>
              <a:rPr lang="en-US" sz="1600" b="1" u="sng" dirty="0">
                <a:latin typeface="Calibri" panose="020F0502020204030204" pitchFamily="34" charset="0"/>
                <a:ea typeface="Calibri" panose="020F0502020204030204" pitchFamily="34" charset="0"/>
                <a:cs typeface="Calibri" panose="020F0502020204030204" pitchFamily="34" charset="0"/>
              </a:rPr>
              <a:t>causally related to or merely aggravated by obesity</a:t>
            </a:r>
            <a:r>
              <a:rPr lang="en-US" sz="1600" dirty="0">
                <a:latin typeface="Calibri" panose="020F0502020204030204" pitchFamily="34" charset="0"/>
                <a:ea typeface="Calibri" panose="020F0502020204030204" pitchFamily="34" charset="0"/>
                <a:cs typeface="Calibri" panose="020F0502020204030204" pitchFamily="34" charset="0"/>
              </a:rPr>
              <a:t>, and thus whether or not this condition would count toward defining the obesity stage.</a:t>
            </a:r>
          </a:p>
          <a:p>
            <a:pPr marL="342900" indent="-342900" algn="just">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The EOSS includes </a:t>
            </a:r>
            <a:r>
              <a:rPr lang="en-US" sz="1600" b="1" u="sng" dirty="0">
                <a:latin typeface="Calibri" panose="020F0502020204030204" pitchFamily="34" charset="0"/>
                <a:ea typeface="Calibri" panose="020F0502020204030204" pitchFamily="34" charset="0"/>
                <a:cs typeface="Calibri" panose="020F0502020204030204" pitchFamily="34" charset="0"/>
              </a:rPr>
              <a:t>subjective parameters</a:t>
            </a:r>
            <a:r>
              <a:rPr lang="en-US" sz="1600" dirty="0">
                <a:latin typeface="Calibri" panose="020F0502020204030204" pitchFamily="34" charset="0"/>
                <a:ea typeface="Calibri" panose="020F0502020204030204" pitchFamily="34" charset="0"/>
                <a:cs typeface="Calibri" panose="020F0502020204030204" pitchFamily="34" charset="0"/>
              </a:rPr>
              <a:t> such as psychological impact or functional performance where individual patients and clinicians may vary in their judgment of disease severity and thus staging.</a:t>
            </a:r>
          </a:p>
          <a:p>
            <a:pPr marL="342900" indent="-342900" algn="just">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When used to merely complement the current anthropometric classification system, </a:t>
            </a:r>
            <a:r>
              <a:rPr lang="en-US" sz="1600" b="1" u="sng" dirty="0">
                <a:latin typeface="Calibri" panose="020F0502020204030204" pitchFamily="34" charset="0"/>
                <a:ea typeface="Calibri" panose="020F0502020204030204" pitchFamily="34" charset="0"/>
                <a:cs typeface="Calibri" panose="020F0502020204030204" pitchFamily="34" charset="0"/>
              </a:rPr>
              <a:t>it fails to capture weight-related complications that may occur at lower body weights</a:t>
            </a:r>
            <a:r>
              <a:rPr lang="en-US" sz="1600" b="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than the current BMI cutoffs.</a:t>
            </a:r>
          </a:p>
          <a:p>
            <a:pPr marL="342900" indent="-342900" algn="just">
              <a:buAutoNum type="arabicPeriod"/>
            </a:pPr>
            <a:endParaRPr lang="en-US" sz="16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buAutoNum type="arabicPeriod"/>
            </a:pPr>
            <a:r>
              <a:rPr lang="en-US" sz="1600" dirty="0">
                <a:latin typeface="Calibri" panose="020F0502020204030204" pitchFamily="34" charset="0"/>
                <a:ea typeface="Calibri" panose="020F0502020204030204" pitchFamily="34" charset="0"/>
                <a:cs typeface="Calibri" panose="020F0502020204030204" pitchFamily="34" charset="0"/>
              </a:rPr>
              <a:t>Although based on a simple clinical rationale, it would yet have to be studied with regard to its sensitivity, specificity, reliability and utility in clinical practice.</a:t>
            </a:r>
            <a:endParaRPr lang="it-IT"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7166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18604B0-1CE8-6F69-9E58-6A7035F4842C}"/>
              </a:ext>
            </a:extLst>
          </p:cNvPr>
          <p:cNvPicPr>
            <a:picLocks noChangeAspect="1"/>
          </p:cNvPicPr>
          <p:nvPr/>
        </p:nvPicPr>
        <p:blipFill>
          <a:blip r:embed="rId2"/>
          <a:stretch>
            <a:fillRect/>
          </a:stretch>
        </p:blipFill>
        <p:spPr>
          <a:xfrm>
            <a:off x="655594" y="144380"/>
            <a:ext cx="10880812" cy="6569239"/>
          </a:xfrm>
          <a:prstGeom prst="rect">
            <a:avLst/>
          </a:prstGeom>
        </p:spPr>
      </p:pic>
      <p:sp>
        <p:nvSpPr>
          <p:cNvPr id="4" name="Rectangle 1">
            <a:extLst>
              <a:ext uri="{FF2B5EF4-FFF2-40B4-BE49-F238E27FC236}">
                <a16:creationId xmlns:a16="http://schemas.microsoft.com/office/drawing/2014/main" id="{3632A186-B532-87F9-003C-C5C5E0EBE5CC}"/>
              </a:ext>
            </a:extLst>
          </p:cNvPr>
          <p:cNvSpPr>
            <a:spLocks noChangeArrowheads="1"/>
          </p:cNvSpPr>
          <p:nvPr/>
        </p:nvSpPr>
        <p:spPr bwMode="auto">
          <a:xfrm>
            <a:off x="0" y="5780782"/>
            <a:ext cx="218276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800" b="0" i="0" u="none" strike="noStrike" cap="none" normalizeH="0" baseline="0" dirty="0" err="1">
                <a:ln>
                  <a:noFill/>
                </a:ln>
                <a:solidFill>
                  <a:schemeClr val="tx1"/>
                </a:solidFill>
                <a:effectLst/>
                <a:latin typeface="Arial" panose="020B0604020202020204" pitchFamily="34" charset="0"/>
              </a:rPr>
              <a:t>Tuccinardi</a:t>
            </a:r>
            <a:r>
              <a:rPr kumimoji="0" lang="it-IT" altLang="it-IT" sz="800" b="0" i="0" u="none" strike="noStrike" cap="none" normalizeH="0" baseline="0" dirty="0">
                <a:ln>
                  <a:noFill/>
                </a:ln>
                <a:solidFill>
                  <a:schemeClr val="tx1"/>
                </a:solidFill>
                <a:effectLst/>
                <a:latin typeface="Arial" panose="020B0604020202020204" pitchFamily="34" charset="0"/>
              </a:rPr>
              <a:t>, D., Masi, D., Watanabe, M., Zanghi Buffi, V., de Domenico, F., Berti, S., Cipriani, V., Manco, M., Manfrini, S., &amp; Pagotto, U. (2025). Precision </a:t>
            </a:r>
            <a:r>
              <a:rPr kumimoji="0" lang="it-IT" altLang="it-IT" sz="800" b="0" i="0" u="none" strike="noStrike" cap="none" normalizeH="0" baseline="0" dirty="0" err="1">
                <a:ln>
                  <a:noFill/>
                </a:ln>
                <a:solidFill>
                  <a:schemeClr val="tx1"/>
                </a:solidFill>
                <a:effectLst/>
                <a:latin typeface="Arial" panose="020B0604020202020204" pitchFamily="34" charset="0"/>
              </a:rPr>
              <a:t>obesity</a:t>
            </a:r>
            <a:r>
              <a:rPr kumimoji="0" lang="it-IT" altLang="it-IT" sz="800" b="0" i="0" u="none" strike="noStrike" cap="none" normalizeH="0" baseline="0" dirty="0">
                <a:ln>
                  <a:noFill/>
                </a:ln>
                <a:solidFill>
                  <a:schemeClr val="tx1"/>
                </a:solidFill>
                <a:effectLst/>
                <a:latin typeface="Arial" panose="020B0604020202020204" pitchFamily="34" charset="0"/>
              </a:rPr>
              <a:t> medicine: A </a:t>
            </a:r>
            <a:r>
              <a:rPr kumimoji="0" lang="it-IT" altLang="it-IT" sz="800" b="0" i="0" u="none" strike="noStrike" cap="none" normalizeH="0" baseline="0" dirty="0" err="1">
                <a:ln>
                  <a:noFill/>
                </a:ln>
                <a:solidFill>
                  <a:schemeClr val="tx1"/>
                </a:solidFill>
                <a:effectLst/>
                <a:latin typeface="Arial" panose="020B0604020202020204" pitchFamily="34" charset="0"/>
              </a:rPr>
              <a:t>phenotype-guided</a:t>
            </a:r>
            <a:r>
              <a:rPr kumimoji="0" lang="it-IT" altLang="it-IT" sz="800" b="0" i="0" u="none" strike="noStrike" cap="none" normalizeH="0" baseline="0" dirty="0">
                <a:ln>
                  <a:noFill/>
                </a:ln>
                <a:solidFill>
                  <a:schemeClr val="tx1"/>
                </a:solidFill>
                <a:effectLst/>
                <a:latin typeface="Arial" panose="020B0604020202020204" pitchFamily="34" charset="0"/>
              </a:rPr>
              <a:t> framework for </a:t>
            </a:r>
            <a:r>
              <a:rPr kumimoji="0" lang="it-IT" altLang="it-IT" sz="800" b="0" i="0" u="none" strike="noStrike" cap="none" normalizeH="0" baseline="0" dirty="0" err="1">
                <a:ln>
                  <a:noFill/>
                </a:ln>
                <a:solidFill>
                  <a:schemeClr val="tx1"/>
                </a:solidFill>
                <a:effectLst/>
                <a:latin typeface="Arial" panose="020B0604020202020204" pitchFamily="34" charset="0"/>
              </a:rPr>
              <a:t>pharmacologic</a:t>
            </a:r>
            <a:r>
              <a:rPr kumimoji="0" lang="it-IT" altLang="it-IT" sz="800" b="0" i="0" u="none" strike="noStrike" cap="none" normalizeH="0" baseline="0" dirty="0">
                <a:ln>
                  <a:noFill/>
                </a:ln>
                <a:solidFill>
                  <a:schemeClr val="tx1"/>
                </a:solidFill>
                <a:effectLst/>
                <a:latin typeface="Arial" panose="020B0604020202020204" pitchFamily="34" charset="0"/>
              </a:rPr>
              <a:t> therapy </a:t>
            </a:r>
            <a:r>
              <a:rPr kumimoji="0" lang="it-IT" altLang="it-IT" sz="800" b="0" i="0" u="none" strike="noStrike" cap="none" normalizeH="0" baseline="0" dirty="0" err="1">
                <a:ln>
                  <a:noFill/>
                </a:ln>
                <a:solidFill>
                  <a:schemeClr val="tx1"/>
                </a:solidFill>
                <a:effectLst/>
                <a:latin typeface="Arial" panose="020B0604020202020204" pitchFamily="34" charset="0"/>
              </a:rPr>
              <a:t>across</a:t>
            </a:r>
            <a:r>
              <a:rPr kumimoji="0" lang="it-IT" altLang="it-IT" sz="800" b="0" i="0" u="none" strike="noStrike" cap="none" normalizeH="0" baseline="0" dirty="0">
                <a:ln>
                  <a:noFill/>
                </a:ln>
                <a:solidFill>
                  <a:schemeClr val="tx1"/>
                </a:solidFill>
                <a:effectLst/>
                <a:latin typeface="Arial" panose="020B0604020202020204" pitchFamily="34" charset="0"/>
              </a:rPr>
              <a:t> the </a:t>
            </a:r>
            <a:r>
              <a:rPr kumimoji="0" lang="it-IT" altLang="it-IT" sz="800" b="0" i="0" u="none" strike="noStrike" cap="none" normalizeH="0" baseline="0" dirty="0" err="1">
                <a:ln>
                  <a:noFill/>
                </a:ln>
                <a:solidFill>
                  <a:schemeClr val="tx1"/>
                </a:solidFill>
                <a:effectLst/>
                <a:latin typeface="Arial" panose="020B0604020202020204" pitchFamily="34" charset="0"/>
              </a:rPr>
              <a:t>lifespan</a:t>
            </a:r>
            <a:r>
              <a:rPr kumimoji="0" lang="it-IT" altLang="it-IT" sz="800" b="0" i="0" u="none" strike="noStrike" cap="none" normalizeH="0" baseline="0" dirty="0">
                <a:ln>
                  <a:noFill/>
                </a:ln>
                <a:solidFill>
                  <a:schemeClr val="tx1"/>
                </a:solidFill>
                <a:effectLst/>
                <a:latin typeface="Arial" panose="020B0604020202020204" pitchFamily="34" charset="0"/>
              </a:rPr>
              <a:t>. In </a:t>
            </a:r>
            <a:r>
              <a:rPr kumimoji="0" lang="it-IT" altLang="it-IT" sz="800" b="0" i="1" u="none" strike="noStrike" cap="none" normalizeH="0" baseline="0" dirty="0">
                <a:ln>
                  <a:noFill/>
                </a:ln>
                <a:solidFill>
                  <a:schemeClr val="tx1"/>
                </a:solidFill>
                <a:effectLst/>
                <a:latin typeface="Arial" panose="020B0604020202020204" pitchFamily="34" charset="0"/>
              </a:rPr>
              <a:t>Journal of </a:t>
            </a:r>
            <a:r>
              <a:rPr kumimoji="0" lang="it-IT" altLang="it-IT" sz="800" b="0" i="1" u="none" strike="noStrike" cap="none" normalizeH="0" baseline="0" dirty="0" err="1">
                <a:ln>
                  <a:noFill/>
                </a:ln>
                <a:solidFill>
                  <a:schemeClr val="tx1"/>
                </a:solidFill>
                <a:effectLst/>
                <a:latin typeface="Arial" panose="020B0604020202020204" pitchFamily="34" charset="0"/>
              </a:rPr>
              <a:t>Endocrinological</a:t>
            </a:r>
            <a:r>
              <a:rPr kumimoji="0" lang="it-IT" altLang="it-IT" sz="800" b="0" i="1" u="none" strike="noStrike" cap="none" normalizeH="0" baseline="0" dirty="0">
                <a:ln>
                  <a:noFill/>
                </a:ln>
                <a:solidFill>
                  <a:schemeClr val="tx1"/>
                </a:solidFill>
                <a:effectLst/>
                <a:latin typeface="Arial" panose="020B0604020202020204" pitchFamily="34" charset="0"/>
              </a:rPr>
              <a:t> </a:t>
            </a:r>
            <a:r>
              <a:rPr kumimoji="0" lang="it-IT" altLang="it-IT" sz="800" b="0" i="1" u="none" strike="noStrike" cap="none" normalizeH="0" baseline="0" dirty="0" err="1">
                <a:ln>
                  <a:noFill/>
                </a:ln>
                <a:solidFill>
                  <a:schemeClr val="tx1"/>
                </a:solidFill>
                <a:effectLst/>
                <a:latin typeface="Arial" panose="020B0604020202020204" pitchFamily="34" charset="0"/>
              </a:rPr>
              <a:t>Investigation</a:t>
            </a:r>
            <a:r>
              <a:rPr kumimoji="0" lang="it-IT" altLang="it-IT" sz="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754416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02864721-0D64-289F-3E7D-FEE74E5821DE}"/>
              </a:ext>
            </a:extLst>
          </p:cNvPr>
          <p:cNvGrpSpPr/>
          <p:nvPr/>
        </p:nvGrpSpPr>
        <p:grpSpPr>
          <a:xfrm>
            <a:off x="1207334" y="834183"/>
            <a:ext cx="9966385" cy="947737"/>
            <a:chOff x="1735138" y="1110456"/>
            <a:chExt cx="9966385" cy="947737"/>
          </a:xfrm>
        </p:grpSpPr>
        <p:sp>
          <p:nvSpPr>
            <p:cNvPr id="3" name="AutoShape 7">
              <a:extLst>
                <a:ext uri="{FF2B5EF4-FFF2-40B4-BE49-F238E27FC236}">
                  <a16:creationId xmlns:a16="http://schemas.microsoft.com/office/drawing/2014/main" id="{244A6759-3C25-3CC0-2547-0DBF120EDF7A}"/>
                </a:ext>
              </a:extLst>
            </p:cNvPr>
            <p:cNvSpPr>
              <a:spLocks noChangeArrowheads="1"/>
            </p:cNvSpPr>
            <p:nvPr/>
          </p:nvSpPr>
          <p:spPr bwMode="auto">
            <a:xfrm>
              <a:off x="1735138" y="1110456"/>
              <a:ext cx="9966385" cy="947737"/>
            </a:xfrm>
            <a:prstGeom prst="roundRect">
              <a:avLst>
                <a:gd name="adj" fmla="val 16667"/>
              </a:avLst>
            </a:prstGeom>
            <a:solidFill>
              <a:srgbClr val="C1E1BF"/>
            </a:solidFill>
            <a:ln>
              <a:noFill/>
            </a:ln>
            <a:effectLst/>
            <a:extLst>
              <a:ext uri="{91240B29-F687-4F45-9708-019B960494DF}">
                <a14:hiddenLine xmlns:a14="http://schemas.microsoft.com/office/drawing/2010/main" w="9525">
                  <a:solidFill>
                    <a:srgbClr val="C1E1B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4" name="CasellaDiTesto 3">
              <a:extLst>
                <a:ext uri="{FF2B5EF4-FFF2-40B4-BE49-F238E27FC236}">
                  <a16:creationId xmlns:a16="http://schemas.microsoft.com/office/drawing/2014/main" id="{432ABB55-E226-4693-073A-A789AB2FA68E}"/>
                </a:ext>
              </a:extLst>
            </p:cNvPr>
            <p:cNvSpPr txBox="1"/>
            <p:nvPr/>
          </p:nvSpPr>
          <p:spPr>
            <a:xfrm>
              <a:off x="2238703" y="1343998"/>
              <a:ext cx="8986345" cy="523220"/>
            </a:xfrm>
            <a:prstGeom prst="rect">
              <a:avLst/>
            </a:prstGeom>
            <a:noFill/>
          </p:spPr>
          <p:txBody>
            <a:bodyPr wrap="square" rtlCol="0">
              <a:spAutoFit/>
            </a:bodyPr>
            <a:lstStyle/>
            <a:p>
              <a:pPr algn="ctr"/>
              <a:r>
                <a:rPr lang="it-IT" sz="2800" b="1" dirty="0">
                  <a:solidFill>
                    <a:srgbClr val="002060"/>
                  </a:solidFill>
                  <a:latin typeface="Montserrat" pitchFamily="2" charset="77"/>
                </a:rPr>
                <a:t>Come impostare la prescrizione</a:t>
              </a:r>
            </a:p>
          </p:txBody>
        </p:sp>
      </p:grpSp>
      <p:sp>
        <p:nvSpPr>
          <p:cNvPr id="5" name="CasellaDiTesto 4">
            <a:extLst>
              <a:ext uri="{FF2B5EF4-FFF2-40B4-BE49-F238E27FC236}">
                <a16:creationId xmlns:a16="http://schemas.microsoft.com/office/drawing/2014/main" id="{D807270D-57D7-66C8-4675-DCFBD73176D4}"/>
              </a:ext>
            </a:extLst>
          </p:cNvPr>
          <p:cNvSpPr txBox="1"/>
          <p:nvPr/>
        </p:nvSpPr>
        <p:spPr>
          <a:xfrm>
            <a:off x="725129" y="2389239"/>
            <a:ext cx="3097162" cy="3693319"/>
          </a:xfrm>
          <a:prstGeom prst="rect">
            <a:avLst/>
          </a:prstGeom>
          <a:noFill/>
          <a:ln>
            <a:solidFill>
              <a:schemeClr val="tx1"/>
            </a:solidFill>
          </a:ln>
        </p:spPr>
        <p:txBody>
          <a:bodyPr wrap="square" rtlCol="0">
            <a:spAutoFit/>
          </a:bodyPr>
          <a:lstStyle/>
          <a:p>
            <a:r>
              <a:rPr lang="it-IT" b="1" u="sng" dirty="0"/>
              <a:t>Semaglutide</a:t>
            </a:r>
            <a:r>
              <a:rPr lang="it-IT" dirty="0"/>
              <a:t> a dosaggi scalari come segue:</a:t>
            </a:r>
          </a:p>
          <a:p>
            <a:r>
              <a:rPr lang="it-IT" dirty="0"/>
              <a:t>- 0,25 mg 1 iniezione sc a settimana per il primo mese</a:t>
            </a:r>
          </a:p>
          <a:p>
            <a:r>
              <a:rPr lang="it-IT" dirty="0"/>
              <a:t>- 0,5 mg 1 iniezione sc a settimana per il secondo mese</a:t>
            </a:r>
          </a:p>
          <a:p>
            <a:r>
              <a:rPr lang="it-IT" dirty="0"/>
              <a:t>- 1 mg 1 iniezione sc a settimana per il terzo mese</a:t>
            </a:r>
          </a:p>
          <a:p>
            <a:r>
              <a:rPr lang="it-IT" dirty="0"/>
              <a:t>- 1,7 mg 1 iniezione sc a settimana per il quarto mese</a:t>
            </a:r>
          </a:p>
          <a:p>
            <a:r>
              <a:rPr lang="it-IT" dirty="0"/>
              <a:t>- 2,4 mg 1 iniezione sc a settimana dal quinto mese in avanti.</a:t>
            </a:r>
          </a:p>
        </p:txBody>
      </p:sp>
      <p:sp>
        <p:nvSpPr>
          <p:cNvPr id="6" name="CasellaDiTesto 5">
            <a:extLst>
              <a:ext uri="{FF2B5EF4-FFF2-40B4-BE49-F238E27FC236}">
                <a16:creationId xmlns:a16="http://schemas.microsoft.com/office/drawing/2014/main" id="{FEE06937-9366-62F4-C474-459F5BCE5AE5}"/>
              </a:ext>
            </a:extLst>
          </p:cNvPr>
          <p:cNvSpPr txBox="1"/>
          <p:nvPr/>
        </p:nvSpPr>
        <p:spPr>
          <a:xfrm>
            <a:off x="4547420" y="2389239"/>
            <a:ext cx="3097162" cy="3693319"/>
          </a:xfrm>
          <a:prstGeom prst="rect">
            <a:avLst/>
          </a:prstGeom>
          <a:noFill/>
          <a:ln>
            <a:solidFill>
              <a:schemeClr val="tx1"/>
            </a:solidFill>
          </a:ln>
        </p:spPr>
        <p:txBody>
          <a:bodyPr wrap="square" rtlCol="0">
            <a:spAutoFit/>
          </a:bodyPr>
          <a:lstStyle/>
          <a:p>
            <a:r>
              <a:rPr lang="it-IT" b="1" u="sng" dirty="0" err="1"/>
              <a:t>Tirzepatide</a:t>
            </a:r>
            <a:r>
              <a:rPr lang="it-IT" dirty="0"/>
              <a:t>:</a:t>
            </a:r>
          </a:p>
          <a:p>
            <a:pPr marL="285750" indent="-285750">
              <a:buFontTx/>
              <a:buChar char="-"/>
            </a:pPr>
            <a:r>
              <a:rPr lang="it-IT" dirty="0"/>
              <a:t>2,5 mg 1 iniezione s.c. una volta a settimana per le prime 4 volte (un mese)</a:t>
            </a:r>
          </a:p>
          <a:p>
            <a:pPr marL="285750" indent="-285750">
              <a:buFontTx/>
              <a:buChar char="-"/>
            </a:pPr>
            <a:r>
              <a:rPr lang="it-IT" dirty="0"/>
              <a:t>5 mg 1 iniezione s.c. una volta a settimana dalla quinta settimana in avanti.</a:t>
            </a:r>
          </a:p>
          <a:p>
            <a:pPr marL="285750" indent="-285750">
              <a:buFontTx/>
              <a:buChar char="-"/>
            </a:pPr>
            <a:endParaRPr lang="it-IT" dirty="0"/>
          </a:p>
          <a:p>
            <a:pPr marL="285750" indent="-285750">
              <a:buFontTx/>
              <a:buChar char="-"/>
            </a:pPr>
            <a:r>
              <a:rPr lang="it-IT" dirty="0"/>
              <a:t>7,5 mg</a:t>
            </a:r>
          </a:p>
          <a:p>
            <a:pPr marL="285750" indent="-285750">
              <a:buFontTx/>
              <a:buChar char="-"/>
            </a:pPr>
            <a:r>
              <a:rPr lang="it-IT" dirty="0"/>
              <a:t>10 mg</a:t>
            </a:r>
          </a:p>
          <a:p>
            <a:pPr marL="285750" indent="-285750">
              <a:buFontTx/>
              <a:buChar char="-"/>
            </a:pPr>
            <a:r>
              <a:rPr lang="it-IT" dirty="0"/>
              <a:t>12,5 mg</a:t>
            </a:r>
          </a:p>
          <a:p>
            <a:pPr marL="285750" indent="-285750">
              <a:buFontTx/>
              <a:buChar char="-"/>
            </a:pPr>
            <a:r>
              <a:rPr lang="it-IT" dirty="0"/>
              <a:t>15 mg</a:t>
            </a:r>
          </a:p>
          <a:p>
            <a:endParaRPr lang="it-IT" dirty="0"/>
          </a:p>
        </p:txBody>
      </p:sp>
      <p:sp>
        <p:nvSpPr>
          <p:cNvPr id="7" name="CasellaDiTesto 6">
            <a:extLst>
              <a:ext uri="{FF2B5EF4-FFF2-40B4-BE49-F238E27FC236}">
                <a16:creationId xmlns:a16="http://schemas.microsoft.com/office/drawing/2014/main" id="{6F100D5B-FE51-2A4D-678F-B2B76702E9B8}"/>
              </a:ext>
            </a:extLst>
          </p:cNvPr>
          <p:cNvSpPr txBox="1"/>
          <p:nvPr/>
        </p:nvSpPr>
        <p:spPr>
          <a:xfrm>
            <a:off x="8369711" y="2389239"/>
            <a:ext cx="3097162" cy="3693319"/>
          </a:xfrm>
          <a:prstGeom prst="rect">
            <a:avLst/>
          </a:prstGeom>
          <a:noFill/>
          <a:ln>
            <a:solidFill>
              <a:schemeClr val="tx1"/>
            </a:solidFill>
          </a:ln>
        </p:spPr>
        <p:txBody>
          <a:bodyPr wrap="square" rtlCol="0">
            <a:spAutoFit/>
          </a:bodyPr>
          <a:lstStyle/>
          <a:p>
            <a:r>
              <a:rPr lang="it-IT" b="1" dirty="0"/>
              <a:t>Naltrexone/</a:t>
            </a:r>
            <a:r>
              <a:rPr lang="it-IT" b="1" dirty="0" err="1"/>
              <a:t>Buproprione</a:t>
            </a:r>
            <a:r>
              <a:rPr lang="it-IT" b="1" dirty="0"/>
              <a:t> </a:t>
            </a:r>
          </a:p>
          <a:p>
            <a:r>
              <a:rPr lang="it-IT" b="1" dirty="0"/>
              <a:t>8/90 mg:</a:t>
            </a:r>
          </a:p>
          <a:p>
            <a:r>
              <a:rPr lang="it-IT" dirty="0"/>
              <a:t>- 1 </a:t>
            </a:r>
            <a:r>
              <a:rPr lang="it-IT" dirty="0" err="1"/>
              <a:t>cp</a:t>
            </a:r>
            <a:r>
              <a:rPr lang="it-IT" dirty="0"/>
              <a:t> a colazione per la prima settimana</a:t>
            </a:r>
          </a:p>
          <a:p>
            <a:r>
              <a:rPr lang="it-IT" dirty="0"/>
              <a:t>- 1 </a:t>
            </a:r>
            <a:r>
              <a:rPr lang="it-IT" dirty="0" err="1"/>
              <a:t>cp</a:t>
            </a:r>
            <a:r>
              <a:rPr lang="it-IT" dirty="0"/>
              <a:t> a colazione e 1 </a:t>
            </a:r>
            <a:r>
              <a:rPr lang="it-IT" dirty="0" err="1"/>
              <a:t>cp</a:t>
            </a:r>
            <a:r>
              <a:rPr lang="it-IT" dirty="0"/>
              <a:t> a cena per la seconda settimana</a:t>
            </a:r>
          </a:p>
          <a:p>
            <a:r>
              <a:rPr lang="it-IT" dirty="0"/>
              <a:t>- 2 </a:t>
            </a:r>
            <a:r>
              <a:rPr lang="it-IT" dirty="0" err="1"/>
              <a:t>cp</a:t>
            </a:r>
            <a:r>
              <a:rPr lang="it-IT" dirty="0"/>
              <a:t> a colazione e 1 </a:t>
            </a:r>
            <a:r>
              <a:rPr lang="it-IT" dirty="0" err="1"/>
              <a:t>cp</a:t>
            </a:r>
            <a:r>
              <a:rPr lang="it-IT" dirty="0"/>
              <a:t> a cena per la terza settimana</a:t>
            </a:r>
          </a:p>
          <a:p>
            <a:r>
              <a:rPr lang="it-IT" dirty="0"/>
              <a:t>- 2 </a:t>
            </a:r>
            <a:r>
              <a:rPr lang="it-IT" dirty="0" err="1"/>
              <a:t>cp</a:t>
            </a:r>
            <a:r>
              <a:rPr lang="it-IT" dirty="0"/>
              <a:t> a colazione e 2 </a:t>
            </a:r>
            <a:r>
              <a:rPr lang="it-IT" dirty="0" err="1"/>
              <a:t>cp</a:t>
            </a:r>
            <a:r>
              <a:rPr lang="it-IT" dirty="0"/>
              <a:t> a cena dalla quarta settimana in avanti.</a:t>
            </a:r>
          </a:p>
          <a:p>
            <a:br>
              <a:rPr lang="it-IT" dirty="0"/>
            </a:br>
            <a:endParaRPr lang="it-IT" dirty="0"/>
          </a:p>
        </p:txBody>
      </p:sp>
    </p:spTree>
    <p:extLst>
      <p:ext uri="{BB962C8B-B14F-4D97-AF65-F5344CB8AC3E}">
        <p14:creationId xmlns:p14="http://schemas.microsoft.com/office/powerpoint/2010/main" val="3503519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A2152-E36F-5A87-BAF8-02369D7F3103}"/>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6DEC02AE-1EE9-FCAF-0433-F601FDF58943}"/>
              </a:ext>
            </a:extLst>
          </p:cNvPr>
          <p:cNvGrpSpPr/>
          <p:nvPr/>
        </p:nvGrpSpPr>
        <p:grpSpPr>
          <a:xfrm>
            <a:off x="1207334" y="834183"/>
            <a:ext cx="9966385" cy="947737"/>
            <a:chOff x="1735138" y="1110456"/>
            <a:chExt cx="9966385" cy="947737"/>
          </a:xfrm>
        </p:grpSpPr>
        <p:sp>
          <p:nvSpPr>
            <p:cNvPr id="3" name="AutoShape 7">
              <a:extLst>
                <a:ext uri="{FF2B5EF4-FFF2-40B4-BE49-F238E27FC236}">
                  <a16:creationId xmlns:a16="http://schemas.microsoft.com/office/drawing/2014/main" id="{29F75419-74AB-C124-3DB9-B9A7DF57DAA5}"/>
                </a:ext>
              </a:extLst>
            </p:cNvPr>
            <p:cNvSpPr>
              <a:spLocks noChangeArrowheads="1"/>
            </p:cNvSpPr>
            <p:nvPr/>
          </p:nvSpPr>
          <p:spPr bwMode="auto">
            <a:xfrm>
              <a:off x="1735138" y="1110456"/>
              <a:ext cx="9966385" cy="947737"/>
            </a:xfrm>
            <a:prstGeom prst="roundRect">
              <a:avLst>
                <a:gd name="adj" fmla="val 16667"/>
              </a:avLst>
            </a:prstGeom>
            <a:solidFill>
              <a:srgbClr val="C1E1BF"/>
            </a:solidFill>
            <a:ln>
              <a:noFill/>
            </a:ln>
            <a:effectLst/>
            <a:extLst>
              <a:ext uri="{91240B29-F687-4F45-9708-019B960494DF}">
                <a14:hiddenLine xmlns:a14="http://schemas.microsoft.com/office/drawing/2010/main" w="9525">
                  <a:solidFill>
                    <a:srgbClr val="C1E1B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4" name="CasellaDiTesto 3">
              <a:extLst>
                <a:ext uri="{FF2B5EF4-FFF2-40B4-BE49-F238E27FC236}">
                  <a16:creationId xmlns:a16="http://schemas.microsoft.com/office/drawing/2014/main" id="{09CA2820-0409-FA8C-F84A-D54807E4B408}"/>
                </a:ext>
              </a:extLst>
            </p:cNvPr>
            <p:cNvSpPr txBox="1"/>
            <p:nvPr/>
          </p:nvSpPr>
          <p:spPr>
            <a:xfrm>
              <a:off x="2238703" y="1343998"/>
              <a:ext cx="8986345" cy="523220"/>
            </a:xfrm>
            <a:prstGeom prst="rect">
              <a:avLst/>
            </a:prstGeom>
            <a:noFill/>
          </p:spPr>
          <p:txBody>
            <a:bodyPr wrap="square" rtlCol="0">
              <a:spAutoFit/>
            </a:bodyPr>
            <a:lstStyle/>
            <a:p>
              <a:pPr algn="ctr"/>
              <a:r>
                <a:rPr lang="it-IT" sz="2800" b="1" dirty="0">
                  <a:solidFill>
                    <a:srgbClr val="002060"/>
                  </a:solidFill>
                  <a:latin typeface="Montserrat" pitchFamily="2" charset="77"/>
                </a:rPr>
                <a:t>Come usare la penna</a:t>
              </a:r>
            </a:p>
          </p:txBody>
        </p:sp>
      </p:grpSp>
      <p:pic>
        <p:nvPicPr>
          <p:cNvPr id="9" name="Immagine 8">
            <a:extLst>
              <a:ext uri="{FF2B5EF4-FFF2-40B4-BE49-F238E27FC236}">
                <a16:creationId xmlns:a16="http://schemas.microsoft.com/office/drawing/2014/main" id="{5F8D09A0-C639-9CB1-C0B4-8DFE5B5659B2}"/>
              </a:ext>
            </a:extLst>
          </p:cNvPr>
          <p:cNvPicPr>
            <a:picLocks noChangeAspect="1"/>
          </p:cNvPicPr>
          <p:nvPr/>
        </p:nvPicPr>
        <p:blipFill>
          <a:blip r:embed="rId2"/>
          <a:srcRect l="1351"/>
          <a:stretch>
            <a:fillRect/>
          </a:stretch>
        </p:blipFill>
        <p:spPr>
          <a:xfrm>
            <a:off x="2078547" y="2100429"/>
            <a:ext cx="8034906" cy="4210638"/>
          </a:xfrm>
          <a:prstGeom prst="rect">
            <a:avLst/>
          </a:prstGeom>
        </p:spPr>
      </p:pic>
      <p:sp>
        <p:nvSpPr>
          <p:cNvPr id="10" name="Rettangolo 9">
            <a:extLst>
              <a:ext uri="{FF2B5EF4-FFF2-40B4-BE49-F238E27FC236}">
                <a16:creationId xmlns:a16="http://schemas.microsoft.com/office/drawing/2014/main" id="{679FEC7D-B45F-88F2-8AA7-808F23DB60AA}"/>
              </a:ext>
            </a:extLst>
          </p:cNvPr>
          <p:cNvSpPr/>
          <p:nvPr/>
        </p:nvSpPr>
        <p:spPr>
          <a:xfrm>
            <a:off x="2182761" y="4660490"/>
            <a:ext cx="3116826" cy="294968"/>
          </a:xfrm>
          <a:prstGeom prst="rect">
            <a:avLst/>
          </a:prstGeom>
          <a:solidFill>
            <a:srgbClr val="E6E4EF"/>
          </a:solidFill>
          <a:ln>
            <a:solidFill>
              <a:srgbClr val="E6E4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A3E6F761-39FD-37F0-1201-23E7226014E3}"/>
              </a:ext>
            </a:extLst>
          </p:cNvPr>
          <p:cNvSpPr/>
          <p:nvPr/>
        </p:nvSpPr>
        <p:spPr>
          <a:xfrm>
            <a:off x="6823587" y="3429000"/>
            <a:ext cx="973394" cy="258097"/>
          </a:xfrm>
          <a:prstGeom prst="rect">
            <a:avLst/>
          </a:prstGeom>
          <a:solidFill>
            <a:srgbClr val="E8ECED"/>
          </a:solidFill>
          <a:ln>
            <a:solidFill>
              <a:srgbClr val="E8EC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290192D2-BB98-BEFA-E24A-8FCBDB212702}"/>
              </a:ext>
            </a:extLst>
          </p:cNvPr>
          <p:cNvSpPr txBox="1"/>
          <p:nvPr/>
        </p:nvSpPr>
        <p:spPr>
          <a:xfrm>
            <a:off x="0" y="6665705"/>
            <a:ext cx="6096000" cy="215444"/>
          </a:xfrm>
          <a:prstGeom prst="rect">
            <a:avLst/>
          </a:prstGeom>
          <a:noFill/>
        </p:spPr>
        <p:txBody>
          <a:bodyPr wrap="square">
            <a:spAutoFit/>
          </a:bodyPr>
          <a:lstStyle/>
          <a:p>
            <a:r>
              <a:rPr lang="it-IT" sz="800" dirty="0"/>
              <a:t>https://www.novonordisk.it/content/dam/nncorp/it/it/foglietti-illustrativi/PIL_Wegovy_Oct2024.pdf</a:t>
            </a:r>
          </a:p>
        </p:txBody>
      </p:sp>
    </p:spTree>
    <p:extLst>
      <p:ext uri="{BB962C8B-B14F-4D97-AF65-F5344CB8AC3E}">
        <p14:creationId xmlns:p14="http://schemas.microsoft.com/office/powerpoint/2010/main" val="1152933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9502A-0C15-7BD8-8D9B-F5F16BD5A67D}"/>
            </a:ext>
          </a:extLst>
        </p:cNvPr>
        <p:cNvGrpSpPr/>
        <p:nvPr/>
      </p:nvGrpSpPr>
      <p:grpSpPr>
        <a:xfrm>
          <a:off x="0" y="0"/>
          <a:ext cx="0" cy="0"/>
          <a:chOff x="0" y="0"/>
          <a:chExt cx="0" cy="0"/>
        </a:xfrm>
      </p:grpSpPr>
      <p:grpSp>
        <p:nvGrpSpPr>
          <p:cNvPr id="16" name="Gruppo 15">
            <a:extLst>
              <a:ext uri="{FF2B5EF4-FFF2-40B4-BE49-F238E27FC236}">
                <a16:creationId xmlns:a16="http://schemas.microsoft.com/office/drawing/2014/main" id="{82D80E56-F631-5C7E-CE2D-42F2A8CC245A}"/>
              </a:ext>
            </a:extLst>
          </p:cNvPr>
          <p:cNvGrpSpPr/>
          <p:nvPr/>
        </p:nvGrpSpPr>
        <p:grpSpPr>
          <a:xfrm>
            <a:off x="0" y="2506939"/>
            <a:ext cx="5073445" cy="3613730"/>
            <a:chOff x="7118555" y="3096874"/>
            <a:chExt cx="5073445" cy="3613730"/>
          </a:xfrm>
        </p:grpSpPr>
        <p:pic>
          <p:nvPicPr>
            <p:cNvPr id="6" name="Immagine 5">
              <a:extLst>
                <a:ext uri="{FF2B5EF4-FFF2-40B4-BE49-F238E27FC236}">
                  <a16:creationId xmlns:a16="http://schemas.microsoft.com/office/drawing/2014/main" id="{CED94048-1158-9AA1-3150-CAB43D64F875}"/>
                </a:ext>
              </a:extLst>
            </p:cNvPr>
            <p:cNvPicPr>
              <a:picLocks noChangeAspect="1"/>
            </p:cNvPicPr>
            <p:nvPr/>
          </p:nvPicPr>
          <p:blipFill>
            <a:blip r:embed="rId2"/>
            <a:srcRect l="61499"/>
            <a:stretch>
              <a:fillRect/>
            </a:stretch>
          </p:blipFill>
          <p:spPr>
            <a:xfrm>
              <a:off x="9606116" y="3096874"/>
              <a:ext cx="2585884" cy="3613729"/>
            </a:xfrm>
            <a:prstGeom prst="rect">
              <a:avLst/>
            </a:prstGeom>
          </p:spPr>
        </p:pic>
        <p:pic>
          <p:nvPicPr>
            <p:cNvPr id="8" name="Immagine 7">
              <a:extLst>
                <a:ext uri="{FF2B5EF4-FFF2-40B4-BE49-F238E27FC236}">
                  <a16:creationId xmlns:a16="http://schemas.microsoft.com/office/drawing/2014/main" id="{580F613C-8AA4-EED9-0FF4-1B3794A2B8C2}"/>
                </a:ext>
              </a:extLst>
            </p:cNvPr>
            <p:cNvPicPr>
              <a:picLocks noChangeAspect="1"/>
            </p:cNvPicPr>
            <p:nvPr/>
          </p:nvPicPr>
          <p:blipFill>
            <a:blip r:embed="rId3"/>
            <a:stretch>
              <a:fillRect/>
            </a:stretch>
          </p:blipFill>
          <p:spPr>
            <a:xfrm>
              <a:off x="7194121" y="3096874"/>
              <a:ext cx="2542559" cy="3613730"/>
            </a:xfrm>
            <a:prstGeom prst="rect">
              <a:avLst/>
            </a:prstGeom>
          </p:spPr>
        </p:pic>
        <p:sp>
          <p:nvSpPr>
            <p:cNvPr id="12" name="Rettangolo 11">
              <a:extLst>
                <a:ext uri="{FF2B5EF4-FFF2-40B4-BE49-F238E27FC236}">
                  <a16:creationId xmlns:a16="http://schemas.microsoft.com/office/drawing/2014/main" id="{A7175F20-7C04-BD7F-BD4F-9FFE9FB637FD}"/>
                </a:ext>
              </a:extLst>
            </p:cNvPr>
            <p:cNvSpPr/>
            <p:nvPr/>
          </p:nvSpPr>
          <p:spPr>
            <a:xfrm>
              <a:off x="7118555" y="3429000"/>
              <a:ext cx="265471" cy="2384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7" name="Gruppo 16">
            <a:extLst>
              <a:ext uri="{FF2B5EF4-FFF2-40B4-BE49-F238E27FC236}">
                <a16:creationId xmlns:a16="http://schemas.microsoft.com/office/drawing/2014/main" id="{70CCB52B-E625-E3BF-EED3-B9ED8CD5347D}"/>
              </a:ext>
            </a:extLst>
          </p:cNvPr>
          <p:cNvGrpSpPr/>
          <p:nvPr/>
        </p:nvGrpSpPr>
        <p:grpSpPr>
          <a:xfrm>
            <a:off x="7462261" y="1590945"/>
            <a:ext cx="4484355" cy="3079050"/>
            <a:chOff x="1032387" y="2127907"/>
            <a:chExt cx="4484355" cy="3079050"/>
          </a:xfrm>
        </p:grpSpPr>
        <p:pic>
          <p:nvPicPr>
            <p:cNvPr id="14" name="Immagine 13">
              <a:extLst>
                <a:ext uri="{FF2B5EF4-FFF2-40B4-BE49-F238E27FC236}">
                  <a16:creationId xmlns:a16="http://schemas.microsoft.com/office/drawing/2014/main" id="{4F5ECED3-11D1-DA97-2A63-9CB070C6F880}"/>
                </a:ext>
              </a:extLst>
            </p:cNvPr>
            <p:cNvPicPr>
              <a:picLocks noChangeAspect="1"/>
            </p:cNvPicPr>
            <p:nvPr/>
          </p:nvPicPr>
          <p:blipFill>
            <a:blip r:embed="rId4"/>
            <a:stretch>
              <a:fillRect/>
            </a:stretch>
          </p:blipFill>
          <p:spPr>
            <a:xfrm>
              <a:off x="1207334" y="2127907"/>
              <a:ext cx="4309408" cy="3079050"/>
            </a:xfrm>
            <a:prstGeom prst="rect">
              <a:avLst/>
            </a:prstGeom>
          </p:spPr>
        </p:pic>
        <p:sp>
          <p:nvSpPr>
            <p:cNvPr id="15" name="Rettangolo 14">
              <a:extLst>
                <a:ext uri="{FF2B5EF4-FFF2-40B4-BE49-F238E27FC236}">
                  <a16:creationId xmlns:a16="http://schemas.microsoft.com/office/drawing/2014/main" id="{265BF9ED-9956-4956-14EB-C060B38F1E68}"/>
                </a:ext>
              </a:extLst>
            </p:cNvPr>
            <p:cNvSpPr/>
            <p:nvPr/>
          </p:nvSpPr>
          <p:spPr>
            <a:xfrm>
              <a:off x="1032387" y="2261419"/>
              <a:ext cx="649015" cy="8354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9" name="Immagine 18">
            <a:extLst>
              <a:ext uri="{FF2B5EF4-FFF2-40B4-BE49-F238E27FC236}">
                <a16:creationId xmlns:a16="http://schemas.microsoft.com/office/drawing/2014/main" id="{150F52BB-CE03-49D8-3B7C-CFC0C5D99309}"/>
              </a:ext>
            </a:extLst>
          </p:cNvPr>
          <p:cNvPicPr>
            <a:picLocks noChangeAspect="1"/>
          </p:cNvPicPr>
          <p:nvPr/>
        </p:nvPicPr>
        <p:blipFill>
          <a:blip r:embed="rId5"/>
          <a:stretch>
            <a:fillRect/>
          </a:stretch>
        </p:blipFill>
        <p:spPr>
          <a:xfrm>
            <a:off x="5467224" y="4313803"/>
            <a:ext cx="4165021" cy="2416675"/>
          </a:xfrm>
          <a:prstGeom prst="rect">
            <a:avLst/>
          </a:prstGeom>
        </p:spPr>
      </p:pic>
      <p:sp>
        <p:nvSpPr>
          <p:cNvPr id="21" name="CasellaDiTesto 20">
            <a:extLst>
              <a:ext uri="{FF2B5EF4-FFF2-40B4-BE49-F238E27FC236}">
                <a16:creationId xmlns:a16="http://schemas.microsoft.com/office/drawing/2014/main" id="{0559402C-1BBA-CD15-5B55-F7B8B582AC51}"/>
              </a:ext>
            </a:extLst>
          </p:cNvPr>
          <p:cNvSpPr txBox="1"/>
          <p:nvPr/>
        </p:nvSpPr>
        <p:spPr>
          <a:xfrm>
            <a:off x="0" y="6630243"/>
            <a:ext cx="6096000" cy="215444"/>
          </a:xfrm>
          <a:prstGeom prst="rect">
            <a:avLst/>
          </a:prstGeom>
          <a:noFill/>
        </p:spPr>
        <p:txBody>
          <a:bodyPr wrap="square">
            <a:spAutoFit/>
          </a:bodyPr>
          <a:lstStyle/>
          <a:p>
            <a:r>
              <a:rPr lang="it-IT" sz="800" dirty="0"/>
              <a:t>https://medical.lilly.com/it/products/risposta/mounjaro-tirzepatide-come-usare-la-penna-preriempita-248683</a:t>
            </a:r>
          </a:p>
        </p:txBody>
      </p:sp>
      <p:grpSp>
        <p:nvGrpSpPr>
          <p:cNvPr id="2" name="Gruppo 1">
            <a:extLst>
              <a:ext uri="{FF2B5EF4-FFF2-40B4-BE49-F238E27FC236}">
                <a16:creationId xmlns:a16="http://schemas.microsoft.com/office/drawing/2014/main" id="{3220631E-CBE7-93B2-56C5-A5B0691E187D}"/>
              </a:ext>
            </a:extLst>
          </p:cNvPr>
          <p:cNvGrpSpPr/>
          <p:nvPr/>
        </p:nvGrpSpPr>
        <p:grpSpPr>
          <a:xfrm>
            <a:off x="1207334" y="834183"/>
            <a:ext cx="9966385" cy="947737"/>
            <a:chOff x="1735138" y="1110456"/>
            <a:chExt cx="9966385" cy="947737"/>
          </a:xfrm>
        </p:grpSpPr>
        <p:sp>
          <p:nvSpPr>
            <p:cNvPr id="3" name="AutoShape 7">
              <a:extLst>
                <a:ext uri="{FF2B5EF4-FFF2-40B4-BE49-F238E27FC236}">
                  <a16:creationId xmlns:a16="http://schemas.microsoft.com/office/drawing/2014/main" id="{44DE26D6-5219-CE14-B222-D2DBF63EB437}"/>
                </a:ext>
              </a:extLst>
            </p:cNvPr>
            <p:cNvSpPr>
              <a:spLocks noChangeArrowheads="1"/>
            </p:cNvSpPr>
            <p:nvPr/>
          </p:nvSpPr>
          <p:spPr bwMode="auto">
            <a:xfrm>
              <a:off x="1735138" y="1110456"/>
              <a:ext cx="9966385" cy="947737"/>
            </a:xfrm>
            <a:prstGeom prst="roundRect">
              <a:avLst>
                <a:gd name="adj" fmla="val 16667"/>
              </a:avLst>
            </a:prstGeom>
            <a:solidFill>
              <a:srgbClr val="C1E1BF"/>
            </a:solidFill>
            <a:ln>
              <a:noFill/>
            </a:ln>
            <a:effectLst/>
            <a:extLst>
              <a:ext uri="{91240B29-F687-4F45-9708-019B960494DF}">
                <a14:hiddenLine xmlns:a14="http://schemas.microsoft.com/office/drawing/2010/main" w="9525">
                  <a:solidFill>
                    <a:srgbClr val="C1E1B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4" name="CasellaDiTesto 3">
              <a:extLst>
                <a:ext uri="{FF2B5EF4-FFF2-40B4-BE49-F238E27FC236}">
                  <a16:creationId xmlns:a16="http://schemas.microsoft.com/office/drawing/2014/main" id="{9FDF6C18-D674-8AE6-4BB2-7708D2633E52}"/>
                </a:ext>
              </a:extLst>
            </p:cNvPr>
            <p:cNvSpPr txBox="1"/>
            <p:nvPr/>
          </p:nvSpPr>
          <p:spPr>
            <a:xfrm>
              <a:off x="2238703" y="1343998"/>
              <a:ext cx="8986345" cy="523220"/>
            </a:xfrm>
            <a:prstGeom prst="rect">
              <a:avLst/>
            </a:prstGeom>
            <a:noFill/>
          </p:spPr>
          <p:txBody>
            <a:bodyPr wrap="square" rtlCol="0">
              <a:spAutoFit/>
            </a:bodyPr>
            <a:lstStyle/>
            <a:p>
              <a:pPr algn="ctr"/>
              <a:r>
                <a:rPr lang="it-IT" sz="2800" b="1" dirty="0">
                  <a:solidFill>
                    <a:srgbClr val="002060"/>
                  </a:solidFill>
                  <a:latin typeface="Montserrat" pitchFamily="2" charset="77"/>
                </a:rPr>
                <a:t>Come usare la penna</a:t>
              </a:r>
            </a:p>
          </p:txBody>
        </p:sp>
      </p:grpSp>
    </p:spTree>
    <p:extLst>
      <p:ext uri="{BB962C8B-B14F-4D97-AF65-F5344CB8AC3E}">
        <p14:creationId xmlns:p14="http://schemas.microsoft.com/office/powerpoint/2010/main" val="2578932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E1071-E694-8F6A-5314-87CC26BB6CB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8A37386-C2C1-4A13-33A8-49C981F4C249}"/>
              </a:ext>
            </a:extLst>
          </p:cNvPr>
          <p:cNvSpPr/>
          <p:nvPr/>
        </p:nvSpPr>
        <p:spPr>
          <a:xfrm>
            <a:off x="1166576" y="2313130"/>
            <a:ext cx="3840695" cy="583615"/>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1600"/>
              </a:spcBef>
              <a:spcAft>
                <a:spcPts val="800"/>
              </a:spcAft>
              <a:buClrTx/>
              <a:buSzTx/>
              <a:buFontTx/>
              <a:buNone/>
              <a:tabLst/>
              <a:defRPr/>
            </a:pPr>
            <a:r>
              <a:rPr lang="en-GB" sz="1400" b="1" dirty="0">
                <a:solidFill>
                  <a:srgbClr val="FFFFFF"/>
                </a:solidFill>
              </a:rPr>
              <a:t>RWE: </a:t>
            </a:r>
            <a:r>
              <a:rPr kumimoji="0" lang="en-GB" sz="1400" b="1" i="0" u="none" strike="noStrike" kern="1200" cap="none" spc="0" normalizeH="0" baseline="0" noProof="0" dirty="0">
                <a:ln>
                  <a:noFill/>
                </a:ln>
                <a:solidFill>
                  <a:srgbClr val="FFFFFF"/>
                </a:solidFill>
                <a:effectLst/>
                <a:uLnTx/>
                <a:uFillTx/>
                <a:ea typeface="+mn-ea"/>
                <a:cs typeface="+mn-cs"/>
              </a:rPr>
              <a:t>Semaglutide</a:t>
            </a:r>
            <a:r>
              <a:rPr kumimoji="0" lang="en-GB" sz="1400" b="0" i="0" u="none" strike="noStrike" kern="1200" cap="none" spc="0" normalizeH="0" baseline="0" noProof="0" dirty="0">
                <a:ln>
                  <a:noFill/>
                </a:ln>
                <a:solidFill>
                  <a:srgbClr val="FFFFFF"/>
                </a:solidFill>
                <a:effectLst/>
                <a:uLnTx/>
                <a:uFillTx/>
                <a:ea typeface="+mn-ea"/>
                <a:cs typeface="+mn-cs"/>
              </a:rPr>
              <a:t> </a:t>
            </a:r>
            <a:r>
              <a:rPr kumimoji="0" lang="en-GB" sz="1400" b="1" i="0" u="none" strike="noStrike" kern="1200" cap="none" spc="0" normalizeH="0" baseline="0" noProof="0" dirty="0">
                <a:ln>
                  <a:noFill/>
                </a:ln>
                <a:solidFill>
                  <a:srgbClr val="FFFFFF"/>
                </a:solidFill>
                <a:effectLst/>
                <a:uLnTx/>
                <a:uFillTx/>
                <a:ea typeface="+mn-ea"/>
                <a:cs typeface="+mn-cs"/>
              </a:rPr>
              <a:t>injection 2.4 mg</a:t>
            </a:r>
            <a:r>
              <a:rPr kumimoji="0" lang="en-GB" sz="1400" b="0" i="0" u="none" strike="noStrike" kern="1200" cap="none" spc="0" normalizeH="0" baseline="0" noProof="0" dirty="0">
                <a:ln>
                  <a:noFill/>
                </a:ln>
                <a:solidFill>
                  <a:srgbClr val="FFFFFF"/>
                </a:solidFill>
                <a:effectLst/>
                <a:uLnTx/>
                <a:uFillTx/>
                <a:ea typeface="+mn-ea"/>
                <a:cs typeface="+mn-cs"/>
              </a:rPr>
              <a:t> </a:t>
            </a:r>
            <a:br>
              <a:rPr kumimoji="0" lang="en-GB" sz="2800" b="0" i="0" u="none" strike="noStrike" kern="1200" cap="none" spc="0" normalizeH="0" baseline="0" noProof="0" dirty="0">
                <a:ln>
                  <a:noFill/>
                </a:ln>
                <a:solidFill>
                  <a:srgbClr val="FFFFFF"/>
                </a:solidFill>
                <a:effectLst/>
                <a:uLnTx/>
                <a:uFillTx/>
                <a:ea typeface="+mn-ea"/>
                <a:cs typeface="+mn-cs"/>
              </a:rPr>
            </a:br>
            <a:r>
              <a:rPr kumimoji="0" lang="en-GB" sz="1100" b="0" i="0" u="none" strike="noStrike" kern="1200" cap="none" spc="0" normalizeH="0" baseline="0" noProof="0" dirty="0">
                <a:ln>
                  <a:noFill/>
                </a:ln>
                <a:solidFill>
                  <a:srgbClr val="FFFFFF"/>
                </a:solidFill>
                <a:effectLst/>
                <a:uLnTx/>
                <a:uFillTx/>
                <a:ea typeface="+mn-ea"/>
                <a:cs typeface="+mn-cs"/>
              </a:rPr>
              <a:t>GLP-1 receptor agonist</a:t>
            </a:r>
            <a:endParaRPr kumimoji="0" lang="en-GB" sz="1400" b="0" i="0" u="none" strike="noStrike" kern="1200" cap="none" spc="0" normalizeH="0" baseline="0" noProof="0" dirty="0">
              <a:ln>
                <a:noFill/>
              </a:ln>
              <a:solidFill>
                <a:srgbClr val="FFFFFF"/>
              </a:solidFill>
              <a:effectLst/>
              <a:uLnTx/>
              <a:uFillTx/>
              <a:ea typeface="+mn-ea"/>
              <a:cs typeface="+mn-cs"/>
            </a:endParaRPr>
          </a:p>
        </p:txBody>
      </p:sp>
      <p:sp>
        <p:nvSpPr>
          <p:cNvPr id="10" name="Content Placeholder 9">
            <a:extLst>
              <a:ext uri="{FF2B5EF4-FFF2-40B4-BE49-F238E27FC236}">
                <a16:creationId xmlns:a16="http://schemas.microsoft.com/office/drawing/2014/main" id="{AF2D9D06-037D-D586-9259-59E2F35205D3}"/>
              </a:ext>
            </a:extLst>
          </p:cNvPr>
          <p:cNvSpPr>
            <a:spLocks noGrp="1"/>
          </p:cNvSpPr>
          <p:nvPr>
            <p:ph sz="quarter" idx="14"/>
          </p:nvPr>
        </p:nvSpPr>
        <p:spPr>
          <a:xfrm>
            <a:off x="1225836" y="3002890"/>
            <a:ext cx="3722174" cy="1667434"/>
          </a:xfrm>
        </p:spPr>
        <p:txBody>
          <a:bodyPr>
            <a:normAutofit lnSpcReduction="10000"/>
          </a:bodyPr>
          <a:lstStyle/>
          <a:p>
            <a:pPr>
              <a:spcBef>
                <a:spcPts val="0"/>
              </a:spcBef>
              <a:spcAft>
                <a:spcPts val="800"/>
              </a:spcAft>
            </a:pPr>
            <a:r>
              <a:rPr lang="it-IT" sz="1200" dirty="0"/>
              <a:t>Nella pratica clinica reale emergono differenze importanti: titolazione più flessibile, frequente uso di dosi sub‑massimali e motivi multifattoriali di interruzione (costi, tollerabilità, percezione di inefficacia).</a:t>
            </a:r>
          </a:p>
          <a:p>
            <a:pPr>
              <a:spcBef>
                <a:spcPts val="0"/>
              </a:spcBef>
              <a:spcAft>
                <a:spcPts val="800"/>
              </a:spcAft>
            </a:pPr>
            <a:r>
              <a:rPr lang="it-IT" sz="1200" dirty="0"/>
              <a:t>Gli studi </a:t>
            </a:r>
            <a:r>
              <a:rPr lang="it-IT" sz="1200" dirty="0" err="1"/>
              <a:t>real</a:t>
            </a:r>
            <a:r>
              <a:rPr lang="it-IT" sz="1200" dirty="0"/>
              <a:t>‑world riportano tassi di abbandono generalmente più elevati rispetto agli RCT e dati sull’efficacia/tollerabilità nel mondo reale sono ancora frammentari.</a:t>
            </a:r>
            <a:endParaRPr lang="en-GB" sz="1200" dirty="0"/>
          </a:p>
        </p:txBody>
      </p:sp>
      <p:sp>
        <p:nvSpPr>
          <p:cNvPr id="6" name="Rectangle: Rounded Corners 5">
            <a:extLst>
              <a:ext uri="{FF2B5EF4-FFF2-40B4-BE49-F238E27FC236}">
                <a16:creationId xmlns:a16="http://schemas.microsoft.com/office/drawing/2014/main" id="{CB614B89-ABAB-FF79-AF3B-30AE531ABFA4}"/>
              </a:ext>
            </a:extLst>
          </p:cNvPr>
          <p:cNvSpPr/>
          <p:nvPr/>
        </p:nvSpPr>
        <p:spPr>
          <a:xfrm>
            <a:off x="647700" y="4962356"/>
            <a:ext cx="11220450" cy="1563253"/>
          </a:xfrm>
          <a:prstGeom prst="roundRect">
            <a:avLst>
              <a:gd name="adj" fmla="val 0"/>
            </a:avLst>
          </a:prstGeom>
          <a:solidFill>
            <a:srgbClr val="D4E9E8"/>
          </a:solidFill>
          <a:ln>
            <a:noFill/>
          </a:ln>
        </p:spPr>
        <p:style>
          <a:lnRef idx="2">
            <a:schemeClr val="accent1"/>
          </a:lnRef>
          <a:fillRef idx="1">
            <a:schemeClr val="lt1"/>
          </a:fillRef>
          <a:effectRef idx="0">
            <a:schemeClr val="accent1"/>
          </a:effectRef>
          <a:fontRef idx="minor">
            <a:schemeClr val="dk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kern="100" dirty="0">
                <a:solidFill>
                  <a:schemeClr val="tx2"/>
                </a:solidFill>
                <a:ea typeface="PMingLiU" panose="02020500000000000000" pitchFamily="18" charset="-120"/>
                <a:cs typeface="Times New Roman" panose="02020603050405020304" pitchFamily="18" charset="0"/>
              </a:rPr>
              <a:t>FLEX-SEMA 2.4 mg</a:t>
            </a:r>
            <a:r>
              <a:rPr lang="en-US" sz="2400" kern="100" dirty="0">
                <a:solidFill>
                  <a:schemeClr val="tx2"/>
                </a:solidFill>
                <a:ea typeface="PMingLiU" panose="02020500000000000000" pitchFamily="18" charset="-120"/>
                <a:cs typeface="Times New Roman" panose="02020603050405020304" pitchFamily="18" charset="0"/>
              </a:rPr>
              <a:t>, </a:t>
            </a:r>
            <a:r>
              <a:rPr lang="en-US" sz="2000" b="1" kern="100" dirty="0">
                <a:solidFill>
                  <a:schemeClr val="tx2"/>
                </a:solidFill>
                <a:ea typeface="PMingLiU" panose="02020500000000000000" pitchFamily="18" charset="-120"/>
                <a:cs typeface="Times New Roman" panose="02020603050405020304" pitchFamily="18" charset="0"/>
              </a:rPr>
              <a:t>an Italian real-world study </a:t>
            </a:r>
            <a:r>
              <a:rPr lang="it-IT" sz="2000" b="1" kern="100" dirty="0">
                <a:solidFill>
                  <a:schemeClr val="tx2"/>
                </a:solidFill>
                <a:effectLst/>
                <a:ea typeface="PMingLiU" panose="02020500000000000000" pitchFamily="18" charset="-120"/>
                <a:cs typeface="Times New Roman" panose="02020603050405020304" pitchFamily="18" charset="0"/>
              </a:rPr>
              <a:t> è stato concepito per valutare i modelli</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kern="100" dirty="0">
                <a:solidFill>
                  <a:schemeClr val="tx2"/>
                </a:solidFill>
                <a:effectLst/>
                <a:ea typeface="PMingLiU" panose="02020500000000000000" pitchFamily="18" charset="-120"/>
                <a:cs typeface="Times New Roman" panose="02020603050405020304" pitchFamily="18" charset="0"/>
              </a:rPr>
              <a:t> </a:t>
            </a:r>
            <a:r>
              <a:rPr lang="it-IT" sz="2000" b="1" kern="100" dirty="0" err="1">
                <a:solidFill>
                  <a:schemeClr val="tx2"/>
                </a:solidFill>
                <a:effectLst/>
                <a:ea typeface="PMingLiU" panose="02020500000000000000" pitchFamily="18" charset="-120"/>
                <a:cs typeface="Times New Roman" panose="02020603050405020304" pitchFamily="18" charset="0"/>
              </a:rPr>
              <a:t>real</a:t>
            </a:r>
            <a:r>
              <a:rPr lang="it-IT" sz="2000" b="1" kern="100" dirty="0">
                <a:solidFill>
                  <a:schemeClr val="tx2"/>
                </a:solidFill>
                <a:effectLst/>
                <a:ea typeface="PMingLiU" panose="02020500000000000000" pitchFamily="18" charset="-120"/>
                <a:cs typeface="Times New Roman" panose="02020603050405020304" pitchFamily="18" charset="0"/>
              </a:rPr>
              <a:t>-world di dosaggio del semaglutide in adulti con obesità,</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kern="100" dirty="0">
                <a:solidFill>
                  <a:schemeClr val="tx2"/>
                </a:solidFill>
                <a:effectLst/>
                <a:ea typeface="PMingLiU" panose="02020500000000000000" pitchFamily="18" charset="-120"/>
                <a:cs typeface="Times New Roman" panose="02020603050405020304" pitchFamily="18" charset="0"/>
              </a:rPr>
              <a:t> concentrandosi sulle strategie cliniche adottate, sulla tollerabilità e</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2000" b="1" kern="100" dirty="0">
                <a:solidFill>
                  <a:schemeClr val="tx2"/>
                </a:solidFill>
                <a:effectLst/>
                <a:ea typeface="PMingLiU" panose="02020500000000000000" pitchFamily="18" charset="-120"/>
                <a:cs typeface="Times New Roman" panose="02020603050405020304" pitchFamily="18" charset="0"/>
              </a:rPr>
              <a:t> sugli esiti a breve termine a 3 e 6 mesi.</a:t>
            </a:r>
          </a:p>
        </p:txBody>
      </p:sp>
      <p:pic>
        <p:nvPicPr>
          <p:cNvPr id="12" name="Immagine 11">
            <a:extLst>
              <a:ext uri="{FF2B5EF4-FFF2-40B4-BE49-F238E27FC236}">
                <a16:creationId xmlns:a16="http://schemas.microsoft.com/office/drawing/2014/main" id="{FB68CC9E-DDC4-E495-B1B9-C2A42B8A52A5}"/>
              </a:ext>
            </a:extLst>
          </p:cNvPr>
          <p:cNvPicPr>
            <a:picLocks noChangeAspect="1"/>
          </p:cNvPicPr>
          <p:nvPr/>
        </p:nvPicPr>
        <p:blipFill>
          <a:blip r:embed="rId2"/>
          <a:stretch>
            <a:fillRect/>
          </a:stretch>
        </p:blipFill>
        <p:spPr>
          <a:xfrm>
            <a:off x="311233" y="6553174"/>
            <a:ext cx="8035224" cy="304826"/>
          </a:xfrm>
          <a:prstGeom prst="rect">
            <a:avLst/>
          </a:prstGeom>
        </p:spPr>
      </p:pic>
      <p:pic>
        <p:nvPicPr>
          <p:cNvPr id="14" name="Immagine 13">
            <a:extLst>
              <a:ext uri="{FF2B5EF4-FFF2-40B4-BE49-F238E27FC236}">
                <a16:creationId xmlns:a16="http://schemas.microsoft.com/office/drawing/2014/main" id="{D4765B54-9D13-F315-0002-8201BB38AEB5}"/>
              </a:ext>
            </a:extLst>
          </p:cNvPr>
          <p:cNvPicPr>
            <a:picLocks noChangeAspect="1"/>
          </p:cNvPicPr>
          <p:nvPr/>
        </p:nvPicPr>
        <p:blipFill>
          <a:blip r:embed="rId3"/>
          <a:stretch>
            <a:fillRect/>
          </a:stretch>
        </p:blipFill>
        <p:spPr>
          <a:xfrm>
            <a:off x="148038" y="180428"/>
            <a:ext cx="5286000" cy="1959794"/>
          </a:xfrm>
          <a:prstGeom prst="rect">
            <a:avLst/>
          </a:prstGeom>
        </p:spPr>
      </p:pic>
      <p:sp>
        <p:nvSpPr>
          <p:cNvPr id="15" name="Rectangle: Rounded Corners 12">
            <a:extLst>
              <a:ext uri="{FF2B5EF4-FFF2-40B4-BE49-F238E27FC236}">
                <a16:creationId xmlns:a16="http://schemas.microsoft.com/office/drawing/2014/main" id="{0E1A7FDC-88F9-5507-8943-3FD90BC92B72}"/>
              </a:ext>
            </a:extLst>
          </p:cNvPr>
          <p:cNvSpPr/>
          <p:nvPr/>
        </p:nvSpPr>
        <p:spPr>
          <a:xfrm>
            <a:off x="6135624" y="484632"/>
            <a:ext cx="5376672" cy="822960"/>
          </a:xfrm>
          <a:prstGeom prst="roundRect">
            <a:avLst>
              <a:gd name="adj" fmla="val 0"/>
            </a:avLst>
          </a:prstGeom>
          <a:solidFill>
            <a:srgbClr val="D4E9E8"/>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965"/>
                </a:solidFill>
                <a:effectLst/>
                <a:uLnTx/>
                <a:uFillTx/>
                <a:ea typeface="+mn-ea"/>
                <a:cs typeface="+mn-cs"/>
              </a:rPr>
              <a:t>Titolazione </a:t>
            </a:r>
            <a:r>
              <a:rPr kumimoji="0" lang="en-GB" sz="1600" b="1" i="0" u="none" strike="noStrike" kern="1200" cap="none" spc="0" normalizeH="0" baseline="0" noProof="0" dirty="0" err="1">
                <a:ln>
                  <a:noFill/>
                </a:ln>
                <a:solidFill>
                  <a:srgbClr val="001965"/>
                </a:solidFill>
                <a:effectLst/>
                <a:uLnTx/>
                <a:uFillTx/>
                <a:ea typeface="+mn-ea"/>
                <a:cs typeface="+mn-cs"/>
              </a:rPr>
              <a:t>molto</a:t>
            </a:r>
            <a:r>
              <a:rPr kumimoji="0" lang="en-GB" sz="1600" b="1" i="0" u="none" strike="noStrike" kern="1200" cap="none" spc="0" normalizeH="0" baseline="0" noProof="0" dirty="0">
                <a:ln>
                  <a:noFill/>
                </a:ln>
                <a:solidFill>
                  <a:srgbClr val="001965"/>
                </a:solidFill>
                <a:effectLst/>
                <a:uLnTx/>
                <a:uFillTx/>
                <a:ea typeface="+mn-ea"/>
                <a:cs typeface="+mn-cs"/>
              </a:rPr>
              <a:t> </a:t>
            </a:r>
            <a:r>
              <a:rPr kumimoji="0" lang="en-GB" sz="1600" b="1" i="0" u="none" strike="noStrike" kern="1200" cap="none" spc="0" normalizeH="0" baseline="0" noProof="0" dirty="0" err="1">
                <a:ln>
                  <a:noFill/>
                </a:ln>
                <a:solidFill>
                  <a:srgbClr val="001965"/>
                </a:solidFill>
                <a:effectLst/>
                <a:uLnTx/>
                <a:uFillTx/>
                <a:ea typeface="+mn-ea"/>
                <a:cs typeface="+mn-cs"/>
              </a:rPr>
              <a:t>più</a:t>
            </a:r>
            <a:r>
              <a:rPr kumimoji="0" lang="en-GB" sz="1600" b="1" i="0" u="none" strike="noStrike" kern="1200" cap="none" spc="0" normalizeH="0" baseline="0" noProof="0" dirty="0">
                <a:ln>
                  <a:noFill/>
                </a:ln>
                <a:solidFill>
                  <a:srgbClr val="001965"/>
                </a:solidFill>
                <a:effectLst/>
                <a:uLnTx/>
                <a:uFillTx/>
                <a:ea typeface="+mn-ea"/>
                <a:cs typeface="+mn-cs"/>
              </a:rPr>
              <a:t> </a:t>
            </a:r>
            <a:r>
              <a:rPr kumimoji="0" lang="en-GB" sz="1600" b="1" i="0" u="none" strike="noStrike" kern="1200" cap="none" spc="0" normalizeH="0" baseline="0" noProof="0" dirty="0" err="1">
                <a:ln>
                  <a:noFill/>
                </a:ln>
                <a:solidFill>
                  <a:srgbClr val="001965"/>
                </a:solidFill>
                <a:effectLst/>
                <a:uLnTx/>
                <a:uFillTx/>
                <a:ea typeface="+mn-ea"/>
                <a:cs typeface="+mn-cs"/>
              </a:rPr>
              <a:t>flessibile</a:t>
            </a:r>
            <a:r>
              <a:rPr kumimoji="0" lang="en-GB" sz="1600" b="1" i="0" u="none" strike="noStrike" kern="1200" cap="none" spc="0" normalizeH="0" baseline="0" noProof="0" dirty="0">
                <a:ln>
                  <a:noFill/>
                </a:ln>
                <a:solidFill>
                  <a:srgbClr val="001965"/>
                </a:solidFill>
                <a:effectLst/>
                <a:uLnTx/>
                <a:uFillTx/>
                <a:ea typeface="+mn-ea"/>
                <a:cs typeface="+mn-cs"/>
              </a:rPr>
              <a:t> rispetto </a:t>
            </a:r>
            <a:r>
              <a:rPr kumimoji="0" lang="en-GB" sz="1600" b="1" i="0" u="none" strike="noStrike" kern="1200" cap="none" spc="0" normalizeH="0" baseline="0" noProof="0" dirty="0" err="1">
                <a:ln>
                  <a:noFill/>
                </a:ln>
                <a:solidFill>
                  <a:srgbClr val="001965"/>
                </a:solidFill>
                <a:effectLst/>
                <a:uLnTx/>
                <a:uFillTx/>
                <a:ea typeface="+mn-ea"/>
                <a:cs typeface="+mn-cs"/>
              </a:rPr>
              <a:t>allo</a:t>
            </a:r>
            <a:r>
              <a:rPr kumimoji="0" lang="en-GB" sz="1600" b="1" i="0" u="none" strike="noStrike" kern="1200" cap="none" spc="0" normalizeH="0" baseline="0" noProof="0" dirty="0">
                <a:ln>
                  <a:noFill/>
                </a:ln>
                <a:solidFill>
                  <a:srgbClr val="001965"/>
                </a:solidFill>
                <a:effectLst/>
                <a:uLnTx/>
                <a:uFillTx/>
                <a:ea typeface="+mn-ea"/>
                <a:cs typeface="+mn-cs"/>
              </a:rPr>
              <a:t> schema STEP </a:t>
            </a:r>
            <a:r>
              <a:rPr kumimoji="0" lang="en-GB" sz="1600" i="0" u="none" strike="noStrike" kern="1200" cap="none" spc="0" normalizeH="0" baseline="0" noProof="0" dirty="0" err="1">
                <a:ln>
                  <a:noFill/>
                </a:ln>
                <a:solidFill>
                  <a:srgbClr val="001965"/>
                </a:solidFill>
                <a:effectLst/>
                <a:uLnTx/>
                <a:uFillTx/>
                <a:ea typeface="+mn-ea"/>
                <a:cs typeface="+mn-cs"/>
              </a:rPr>
              <a:t>più</a:t>
            </a:r>
            <a:r>
              <a:rPr kumimoji="0" lang="en-GB" sz="1600" i="0" u="none" strike="noStrike" kern="1200" cap="none" spc="0" normalizeH="0" baseline="0" noProof="0" dirty="0">
                <a:ln>
                  <a:noFill/>
                </a:ln>
                <a:solidFill>
                  <a:srgbClr val="001965"/>
                </a:solidFill>
                <a:effectLst/>
                <a:uLnTx/>
                <a:uFillTx/>
                <a:ea typeface="+mn-ea"/>
                <a:cs typeface="+mn-cs"/>
              </a:rPr>
              <a:t> </a:t>
            </a:r>
            <a:r>
              <a:rPr kumimoji="0" lang="en-GB" sz="1600" i="0" u="none" strike="noStrike" kern="1200" cap="none" spc="0" normalizeH="0" baseline="0" noProof="0" dirty="0" err="1">
                <a:ln>
                  <a:noFill/>
                </a:ln>
                <a:solidFill>
                  <a:srgbClr val="001965"/>
                </a:solidFill>
                <a:effectLst/>
                <a:uLnTx/>
                <a:uFillTx/>
                <a:ea typeface="+mn-ea"/>
                <a:cs typeface="+mn-cs"/>
              </a:rPr>
              <a:t>evidente</a:t>
            </a:r>
            <a:r>
              <a:rPr kumimoji="0" lang="en-GB" sz="1600" i="0" u="none" strike="noStrike" kern="1200" cap="none" spc="0" normalizeH="0" baseline="0" noProof="0" dirty="0">
                <a:ln>
                  <a:noFill/>
                </a:ln>
                <a:solidFill>
                  <a:srgbClr val="001965"/>
                </a:solidFill>
                <a:effectLst/>
                <a:uLnTx/>
                <a:uFillTx/>
                <a:ea typeface="+mn-ea"/>
                <a:cs typeface="+mn-cs"/>
              </a:rPr>
              <a:t> a </a:t>
            </a:r>
            <a:r>
              <a:rPr kumimoji="0" lang="en-GB" sz="1600" i="0" u="none" strike="noStrike" kern="1200" cap="none" spc="0" normalizeH="0" baseline="0" noProof="0" dirty="0" err="1">
                <a:ln>
                  <a:noFill/>
                </a:ln>
                <a:solidFill>
                  <a:srgbClr val="001965"/>
                </a:solidFill>
                <a:effectLst/>
                <a:uLnTx/>
                <a:uFillTx/>
                <a:ea typeface="+mn-ea"/>
                <a:cs typeface="+mn-cs"/>
              </a:rPr>
              <a:t>partire</a:t>
            </a:r>
            <a:r>
              <a:rPr kumimoji="0" lang="en-GB" sz="1600" i="0" u="none" strike="noStrike" kern="1200" cap="none" spc="0" normalizeH="0" baseline="0" noProof="0" dirty="0">
                <a:ln>
                  <a:noFill/>
                </a:ln>
                <a:solidFill>
                  <a:srgbClr val="001965"/>
                </a:solidFill>
                <a:effectLst/>
                <a:uLnTx/>
                <a:uFillTx/>
                <a:ea typeface="+mn-ea"/>
                <a:cs typeface="+mn-cs"/>
              </a:rPr>
              <a:t> dal quarto mese di trattamento</a:t>
            </a:r>
            <a:endParaRPr kumimoji="0" lang="en-GB" sz="1600" i="0" u="none" strike="noStrike" kern="1200" cap="none" spc="0" normalizeH="0" baseline="0" noProof="0" dirty="0">
              <a:ln>
                <a:noFill/>
              </a:ln>
              <a:solidFill>
                <a:srgbClr val="000000"/>
              </a:solidFill>
              <a:effectLst/>
              <a:uLnTx/>
              <a:uFillTx/>
              <a:ea typeface="+mn-ea"/>
              <a:cs typeface="+mn-cs"/>
            </a:endParaRPr>
          </a:p>
        </p:txBody>
      </p:sp>
      <p:sp>
        <p:nvSpPr>
          <p:cNvPr id="16" name="CasellaDiTesto 15">
            <a:extLst>
              <a:ext uri="{FF2B5EF4-FFF2-40B4-BE49-F238E27FC236}">
                <a16:creationId xmlns:a16="http://schemas.microsoft.com/office/drawing/2014/main" id="{6FBDD16F-7C71-FC0C-B0D9-99886596DF94}"/>
              </a:ext>
            </a:extLst>
          </p:cNvPr>
          <p:cNvSpPr txBox="1"/>
          <p:nvPr/>
        </p:nvSpPr>
        <p:spPr>
          <a:xfrm>
            <a:off x="6095999" y="1428452"/>
            <a:ext cx="5595957" cy="2569934"/>
          </a:xfrm>
          <a:prstGeom prst="rect">
            <a:avLst/>
          </a:prstGeom>
          <a:noFill/>
        </p:spPr>
        <p:txBody>
          <a:bodyPr wrap="square">
            <a:spAutoFit/>
          </a:bodyPr>
          <a:lstStyle/>
          <a:p>
            <a:pPr algn="l"/>
            <a:r>
              <a:rPr lang="it-IT" sz="1400" b="1" dirty="0">
                <a:solidFill>
                  <a:srgbClr val="001965"/>
                </a:solidFill>
              </a:rPr>
              <a:t>Avvio terapia: </a:t>
            </a:r>
          </a:p>
          <a:p>
            <a:pPr algn="l"/>
            <a:r>
              <a:rPr lang="it-IT" sz="1200" dirty="0">
                <a:solidFill>
                  <a:srgbClr val="001965"/>
                </a:solidFill>
              </a:rPr>
              <a:t>Tutti i pazienti naïve hanno iniziato la terapia con 0,25 mg</a:t>
            </a:r>
          </a:p>
          <a:p>
            <a:pPr algn="l"/>
            <a:br>
              <a:rPr lang="it-IT" sz="1200" dirty="0">
                <a:solidFill>
                  <a:srgbClr val="001965"/>
                </a:solidFill>
              </a:rPr>
            </a:br>
            <a:r>
              <a:rPr lang="it-IT" sz="1200" dirty="0">
                <a:solidFill>
                  <a:srgbClr val="001965"/>
                </a:solidFill>
              </a:rPr>
              <a:t>I pazienti con precedente terapia con GLP‑1, le dosi iniziali sono state: 63,6% - 0,25 mg, 14,6% a 0,5 mg, 10,9% a 1 mg e 10,9% a 1,7 m.</a:t>
            </a:r>
          </a:p>
          <a:p>
            <a:pPr algn="l">
              <a:buFont typeface="Arial" panose="020B0604020202020204" pitchFamily="34" charset="0"/>
              <a:buChar char="•"/>
            </a:pPr>
            <a:endParaRPr lang="it-IT" sz="1100" b="0" i="0" dirty="0">
              <a:solidFill>
                <a:srgbClr val="4E4E4E"/>
              </a:solidFill>
              <a:effectLst/>
            </a:endParaRPr>
          </a:p>
          <a:p>
            <a:r>
              <a:rPr lang="it-IT" sz="1400" b="1" dirty="0">
                <a:solidFill>
                  <a:srgbClr val="001965"/>
                </a:solidFill>
              </a:rPr>
              <a:t>A 6 mesi:</a:t>
            </a:r>
          </a:p>
          <a:p>
            <a:r>
              <a:rPr lang="it-IT" sz="1200" dirty="0">
                <a:solidFill>
                  <a:srgbClr val="001965"/>
                </a:solidFill>
              </a:rPr>
              <a:t>Escalation completa avvenuta in ~52,8% dei pazienti.</a:t>
            </a:r>
          </a:p>
          <a:p>
            <a:pPr indent="-285750">
              <a:buFont typeface="Arial" panose="020B0604020202020204" pitchFamily="34" charset="0"/>
              <a:buChar char="•"/>
            </a:pPr>
            <a:endParaRPr lang="it-IT" sz="1200" dirty="0">
              <a:solidFill>
                <a:srgbClr val="001965"/>
              </a:solidFill>
            </a:endParaRPr>
          </a:p>
          <a:p>
            <a:r>
              <a:rPr lang="it-IT" sz="1400" b="1" dirty="0">
                <a:solidFill>
                  <a:srgbClr val="001965"/>
                </a:solidFill>
              </a:rPr>
              <a:t>Motivi principali per non aumentare la dose: </a:t>
            </a:r>
          </a:p>
          <a:p>
            <a:pPr indent="-285750">
              <a:buFont typeface="Arial" panose="020B0604020202020204" pitchFamily="34" charset="0"/>
              <a:buChar char="•"/>
            </a:pPr>
            <a:r>
              <a:rPr lang="it-IT" sz="1200" dirty="0">
                <a:solidFill>
                  <a:srgbClr val="001965"/>
                </a:solidFill>
              </a:rPr>
              <a:t>Risultati soddisfacenti  40%</a:t>
            </a:r>
          </a:p>
          <a:p>
            <a:pPr indent="-285750">
              <a:buFont typeface="Arial" panose="020B0604020202020204" pitchFamily="34" charset="0"/>
              <a:buChar char="•"/>
            </a:pPr>
            <a:r>
              <a:rPr lang="it-IT" sz="1200" dirty="0">
                <a:solidFill>
                  <a:srgbClr val="001965"/>
                </a:solidFill>
              </a:rPr>
              <a:t>Costi  30%</a:t>
            </a:r>
          </a:p>
          <a:p>
            <a:pPr indent="-285750">
              <a:buFont typeface="Arial" panose="020B0604020202020204" pitchFamily="34" charset="0"/>
              <a:buChar char="•"/>
            </a:pPr>
            <a:r>
              <a:rPr lang="it-IT" sz="1200" dirty="0">
                <a:solidFill>
                  <a:srgbClr val="001965"/>
                </a:solidFill>
              </a:rPr>
              <a:t>Eventi avversi  27,5%</a:t>
            </a:r>
          </a:p>
        </p:txBody>
      </p:sp>
    </p:spTree>
    <p:extLst>
      <p:ext uri="{BB962C8B-B14F-4D97-AF65-F5344CB8AC3E}">
        <p14:creationId xmlns:p14="http://schemas.microsoft.com/office/powerpoint/2010/main" val="146656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3379-422D-3F20-6194-5A2A5D74442C}"/>
            </a:ext>
          </a:extLst>
        </p:cNvPr>
        <p:cNvGrpSpPr/>
        <p:nvPr/>
      </p:nvGrpSpPr>
      <p:grpSpPr>
        <a:xfrm>
          <a:off x="0" y="0"/>
          <a:ext cx="0" cy="0"/>
          <a:chOff x="0" y="0"/>
          <a:chExt cx="0" cy="0"/>
        </a:xfrm>
      </p:grpSpPr>
      <p:sp>
        <p:nvSpPr>
          <p:cNvPr id="8" name="Rectangle 35">
            <a:extLst>
              <a:ext uri="{FF2B5EF4-FFF2-40B4-BE49-F238E27FC236}">
                <a16:creationId xmlns:a16="http://schemas.microsoft.com/office/drawing/2014/main" id="{6AA952C9-1A27-2590-89D7-0976D01CBB6A}"/>
              </a:ext>
            </a:extLst>
          </p:cNvPr>
          <p:cNvSpPr/>
          <p:nvPr/>
        </p:nvSpPr>
        <p:spPr>
          <a:xfrm>
            <a:off x="7673535" y="484632"/>
            <a:ext cx="4359458" cy="5538280"/>
          </a:xfrm>
          <a:prstGeom prst="rect">
            <a:avLst/>
          </a:prstGeom>
          <a:solidFill>
            <a:srgbClr val="D4E9E8"/>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1965"/>
              </a:solidFill>
              <a:effectLst/>
              <a:uLnTx/>
              <a:uFillTx/>
              <a:ea typeface="+mn-ea"/>
              <a:cs typeface="+mn-cs"/>
            </a:endParaRPr>
          </a:p>
        </p:txBody>
      </p:sp>
      <p:sp>
        <p:nvSpPr>
          <p:cNvPr id="4" name="Title 3">
            <a:extLst>
              <a:ext uri="{FF2B5EF4-FFF2-40B4-BE49-F238E27FC236}">
                <a16:creationId xmlns:a16="http://schemas.microsoft.com/office/drawing/2014/main" id="{4CF0BF86-E6A8-AA5B-B6AE-2783EBA2E1BB}"/>
              </a:ext>
            </a:extLst>
          </p:cNvPr>
          <p:cNvSpPr>
            <a:spLocks noGrp="1"/>
          </p:cNvSpPr>
          <p:nvPr>
            <p:ph type="title"/>
          </p:nvPr>
        </p:nvSpPr>
        <p:spPr/>
        <p:txBody>
          <a:bodyPr>
            <a:normAutofit fontScale="90000"/>
          </a:bodyPr>
          <a:lstStyle/>
          <a:p>
            <a:r>
              <a:rPr lang="en-GB" dirty="0" err="1">
                <a:latin typeface="+mn-lt"/>
              </a:rPr>
              <a:t>Efficacia</a:t>
            </a:r>
            <a:br>
              <a:rPr lang="en-GB" dirty="0">
                <a:latin typeface="+mn-lt"/>
              </a:rPr>
            </a:br>
            <a:endParaRPr lang="en-US" dirty="0">
              <a:latin typeface="+mn-lt"/>
            </a:endParaRPr>
          </a:p>
        </p:txBody>
      </p:sp>
      <p:pic>
        <p:nvPicPr>
          <p:cNvPr id="13" name="Immagine 12">
            <a:extLst>
              <a:ext uri="{FF2B5EF4-FFF2-40B4-BE49-F238E27FC236}">
                <a16:creationId xmlns:a16="http://schemas.microsoft.com/office/drawing/2014/main" id="{030167AB-A58D-6847-EDCD-45E20C0D0B38}"/>
              </a:ext>
            </a:extLst>
          </p:cNvPr>
          <p:cNvPicPr>
            <a:picLocks noChangeAspect="1"/>
          </p:cNvPicPr>
          <p:nvPr/>
        </p:nvPicPr>
        <p:blipFill>
          <a:blip r:embed="rId2"/>
          <a:stretch>
            <a:fillRect/>
          </a:stretch>
        </p:blipFill>
        <p:spPr>
          <a:xfrm>
            <a:off x="311233" y="6553174"/>
            <a:ext cx="8035224" cy="304826"/>
          </a:xfrm>
          <a:prstGeom prst="rect">
            <a:avLst/>
          </a:prstGeom>
        </p:spPr>
      </p:pic>
      <p:pic>
        <p:nvPicPr>
          <p:cNvPr id="2" name="Immagine 1">
            <a:extLst>
              <a:ext uri="{FF2B5EF4-FFF2-40B4-BE49-F238E27FC236}">
                <a16:creationId xmlns:a16="http://schemas.microsoft.com/office/drawing/2014/main" id="{DD93D43D-8016-59A9-675D-6695D5604D46}"/>
              </a:ext>
            </a:extLst>
          </p:cNvPr>
          <p:cNvPicPr>
            <a:picLocks noChangeAspect="1"/>
          </p:cNvPicPr>
          <p:nvPr/>
        </p:nvPicPr>
        <p:blipFill>
          <a:blip r:embed="rId3"/>
          <a:stretch>
            <a:fillRect/>
          </a:stretch>
        </p:blipFill>
        <p:spPr>
          <a:xfrm>
            <a:off x="368271" y="1878134"/>
            <a:ext cx="8724359" cy="3708572"/>
          </a:xfrm>
          <a:prstGeom prst="rect">
            <a:avLst/>
          </a:prstGeom>
        </p:spPr>
      </p:pic>
      <p:sp>
        <p:nvSpPr>
          <p:cNvPr id="11" name="Arrow: Down 4">
            <a:extLst>
              <a:ext uri="{FF2B5EF4-FFF2-40B4-BE49-F238E27FC236}">
                <a16:creationId xmlns:a16="http://schemas.microsoft.com/office/drawing/2014/main" id="{C4FBFB42-9282-8046-FFB6-5D920FAD8956}"/>
              </a:ext>
            </a:extLst>
          </p:cNvPr>
          <p:cNvSpPr/>
          <p:nvPr/>
        </p:nvSpPr>
        <p:spPr>
          <a:xfrm>
            <a:off x="9510984" y="2817338"/>
            <a:ext cx="991096" cy="1016203"/>
          </a:xfrm>
          <a:prstGeom prst="downArrow">
            <a:avLst>
              <a:gd name="adj1" fmla="val 71263"/>
              <a:gd name="adj2"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GB" sz="900" b="1" i="0" u="none" strike="noStrike" kern="1200" cap="none" spc="0" normalizeH="0" baseline="0" noProof="0" dirty="0">
              <a:ln>
                <a:noFill/>
              </a:ln>
              <a:solidFill>
                <a:srgbClr val="FFFFFF"/>
              </a:solidFill>
              <a:effectLst/>
              <a:uLnTx/>
              <a:uFillTx/>
              <a:ea typeface="+mn-ea"/>
              <a:cs typeface="+mn-cs"/>
            </a:endParaRPr>
          </a:p>
        </p:txBody>
      </p:sp>
      <p:sp>
        <p:nvSpPr>
          <p:cNvPr id="12" name="Arrow: Down 9">
            <a:extLst>
              <a:ext uri="{FF2B5EF4-FFF2-40B4-BE49-F238E27FC236}">
                <a16:creationId xmlns:a16="http://schemas.microsoft.com/office/drawing/2014/main" id="{529872AF-95FF-4D5F-4EC9-692E65B38597}"/>
              </a:ext>
            </a:extLst>
          </p:cNvPr>
          <p:cNvSpPr/>
          <p:nvPr/>
        </p:nvSpPr>
        <p:spPr>
          <a:xfrm>
            <a:off x="10603550" y="3009444"/>
            <a:ext cx="991096" cy="1214702"/>
          </a:xfrm>
          <a:prstGeom prst="downArrow">
            <a:avLst>
              <a:gd name="adj1" fmla="val 74535"/>
              <a:gd name="adj2" fmla="val 2856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FFFFFF"/>
              </a:solidFill>
              <a:effectLst/>
              <a:uLnTx/>
              <a:uFillTx/>
              <a:ea typeface="+mn-ea"/>
              <a:cs typeface="+mn-cs"/>
            </a:endParaRPr>
          </a:p>
        </p:txBody>
      </p:sp>
      <p:sp>
        <p:nvSpPr>
          <p:cNvPr id="15" name="TextBox 38">
            <a:extLst>
              <a:ext uri="{FF2B5EF4-FFF2-40B4-BE49-F238E27FC236}">
                <a16:creationId xmlns:a16="http://schemas.microsoft.com/office/drawing/2014/main" id="{7708966D-E3E8-4E9D-BDA7-6C258ADEA1BC}"/>
              </a:ext>
            </a:extLst>
          </p:cNvPr>
          <p:cNvSpPr txBox="1"/>
          <p:nvPr/>
        </p:nvSpPr>
        <p:spPr>
          <a:xfrm>
            <a:off x="9591539" y="2427515"/>
            <a:ext cx="829986" cy="369332"/>
          </a:xfrm>
          <a:prstGeom prst="rect">
            <a:avLst/>
          </a:prstGeom>
          <a:noFill/>
        </p:spPr>
        <p:txBody>
          <a:bodyPr wrap="square" lIns="91440" tIns="91440" rIns="91440" bIns="0" rtlCol="0">
            <a:spAutoFit/>
          </a:bodyPr>
          <a:lstStyle/>
          <a:p>
            <a:pPr marL="51599" marR="0" lvl="0" indent="0" algn="l" defTabSz="479988" rtl="0" eaLnBrk="1" fontAlgn="auto" latinLnBrk="0" hangingPunct="1">
              <a:lnSpc>
                <a:spcPct val="100000"/>
              </a:lnSpc>
              <a:spcBef>
                <a:spcPct val="20000"/>
              </a:spcBef>
              <a:spcAft>
                <a:spcPts val="0"/>
              </a:spcAft>
              <a:buClr>
                <a:srgbClr val="C00000"/>
              </a:buClr>
              <a:buSzTx/>
              <a:buFontTx/>
              <a:buNone/>
              <a:tabLst/>
              <a:defRPr/>
            </a:pPr>
            <a:r>
              <a:rPr kumimoji="0" lang="en-GB" sz="1800" b="1" i="0" u="none" strike="noStrike" kern="1200" cap="none" spc="0" normalizeH="0" baseline="0" noProof="0" dirty="0">
                <a:ln>
                  <a:noFill/>
                </a:ln>
                <a:solidFill>
                  <a:srgbClr val="001965"/>
                </a:solidFill>
                <a:effectLst/>
                <a:uLnTx/>
                <a:uFillTx/>
                <a:ea typeface="+mn-ea"/>
                <a:cs typeface="+mn-cs"/>
              </a:rPr>
              <a:t>BMI</a:t>
            </a:r>
          </a:p>
        </p:txBody>
      </p:sp>
      <p:sp>
        <p:nvSpPr>
          <p:cNvPr id="16" name="TextBox 38">
            <a:extLst>
              <a:ext uri="{FF2B5EF4-FFF2-40B4-BE49-F238E27FC236}">
                <a16:creationId xmlns:a16="http://schemas.microsoft.com/office/drawing/2014/main" id="{B14E1A3D-0B13-F187-D125-D6BD302EA95B}"/>
              </a:ext>
            </a:extLst>
          </p:cNvPr>
          <p:cNvSpPr txBox="1"/>
          <p:nvPr/>
        </p:nvSpPr>
        <p:spPr>
          <a:xfrm>
            <a:off x="10687631" y="2641660"/>
            <a:ext cx="829986" cy="369332"/>
          </a:xfrm>
          <a:prstGeom prst="rect">
            <a:avLst/>
          </a:prstGeom>
          <a:noFill/>
        </p:spPr>
        <p:txBody>
          <a:bodyPr wrap="square" lIns="91440" tIns="91440" rIns="91440" bIns="0" rtlCol="0">
            <a:spAutoFit/>
          </a:bodyPr>
          <a:lstStyle/>
          <a:p>
            <a:pPr marL="51599" marR="0" lvl="0" indent="0" algn="l" defTabSz="479988" rtl="0" eaLnBrk="1" fontAlgn="auto" latinLnBrk="0" hangingPunct="1">
              <a:lnSpc>
                <a:spcPct val="100000"/>
              </a:lnSpc>
              <a:spcBef>
                <a:spcPct val="20000"/>
              </a:spcBef>
              <a:spcAft>
                <a:spcPts val="0"/>
              </a:spcAft>
              <a:buClr>
                <a:srgbClr val="C00000"/>
              </a:buClr>
              <a:buSzTx/>
              <a:buFontTx/>
              <a:buNone/>
              <a:tabLst/>
              <a:defRPr/>
            </a:pPr>
            <a:r>
              <a:rPr lang="en-GB" b="1" dirty="0">
                <a:solidFill>
                  <a:srgbClr val="001965"/>
                </a:solidFill>
              </a:rPr>
              <a:t>W.C.</a:t>
            </a:r>
            <a:endParaRPr kumimoji="0" lang="en-GB" sz="1800" b="1" i="0" u="none" strike="noStrike" kern="1200" cap="none" spc="0" normalizeH="0" baseline="0" noProof="0" dirty="0">
              <a:ln>
                <a:noFill/>
              </a:ln>
              <a:solidFill>
                <a:srgbClr val="001965"/>
              </a:solidFill>
              <a:effectLst/>
              <a:uLnTx/>
              <a:uFillTx/>
              <a:ea typeface="+mn-ea"/>
              <a:cs typeface="+mn-cs"/>
            </a:endParaRPr>
          </a:p>
        </p:txBody>
      </p:sp>
      <p:sp>
        <p:nvSpPr>
          <p:cNvPr id="17" name="TextBox 38">
            <a:extLst>
              <a:ext uri="{FF2B5EF4-FFF2-40B4-BE49-F238E27FC236}">
                <a16:creationId xmlns:a16="http://schemas.microsoft.com/office/drawing/2014/main" id="{B424275D-E3BF-27DA-CFD9-46024A58B8FA}"/>
              </a:ext>
            </a:extLst>
          </p:cNvPr>
          <p:cNvSpPr txBox="1"/>
          <p:nvPr/>
        </p:nvSpPr>
        <p:spPr>
          <a:xfrm>
            <a:off x="9572944" y="2892351"/>
            <a:ext cx="1174607" cy="824841"/>
          </a:xfrm>
          <a:prstGeom prst="rect">
            <a:avLst/>
          </a:prstGeom>
          <a:noFill/>
        </p:spPr>
        <p:txBody>
          <a:bodyPr wrap="square" lIns="91440" tIns="91440" rIns="91440" bIns="0" rtlCol="0">
            <a:spAutoFit/>
          </a:bodyPr>
          <a:lstStyle/>
          <a:p>
            <a:pPr marL="51599" marR="0" lvl="0" algn="l" defTabSz="479988" rtl="0" eaLnBrk="1" fontAlgn="auto" latinLnBrk="0" hangingPunct="1">
              <a:lnSpc>
                <a:spcPct val="100000"/>
              </a:lnSpc>
              <a:spcBef>
                <a:spcPct val="20000"/>
              </a:spcBef>
              <a:spcAft>
                <a:spcPts val="0"/>
              </a:spcAft>
              <a:buClr>
                <a:srgbClr val="C00000"/>
              </a:buClr>
              <a:buSzTx/>
              <a:tabLst/>
              <a:defRPr/>
            </a:pPr>
            <a:r>
              <a:rPr lang="en-GB" sz="1400" b="1" dirty="0">
                <a:solidFill>
                  <a:schemeClr val="bg1"/>
                </a:solidFill>
              </a:rPr>
              <a:t>- 4.39</a:t>
            </a:r>
          </a:p>
          <a:p>
            <a:pPr marL="51599" marR="0" lvl="0" algn="l" defTabSz="479988" rtl="0" eaLnBrk="1" fontAlgn="auto" latinLnBrk="0" hangingPunct="1">
              <a:lnSpc>
                <a:spcPct val="100000"/>
              </a:lnSpc>
              <a:spcBef>
                <a:spcPct val="20000"/>
              </a:spcBef>
              <a:spcAft>
                <a:spcPts val="0"/>
              </a:spcAft>
              <a:buClr>
                <a:srgbClr val="C00000"/>
              </a:buClr>
              <a:buSzTx/>
              <a:tabLst/>
              <a:defRPr/>
            </a:pPr>
            <a:r>
              <a:rPr lang="en-GB" sz="1400" b="1" dirty="0">
                <a:solidFill>
                  <a:schemeClr val="bg1"/>
                </a:solidFill>
              </a:rPr>
              <a:t> PUNTI</a:t>
            </a:r>
          </a:p>
          <a:p>
            <a:pPr marL="51599" marR="0" lvl="0" algn="l" defTabSz="479988" rtl="0" eaLnBrk="1" fontAlgn="auto" latinLnBrk="0" hangingPunct="1">
              <a:lnSpc>
                <a:spcPct val="100000"/>
              </a:lnSpc>
              <a:spcBef>
                <a:spcPct val="20000"/>
              </a:spcBef>
              <a:spcAft>
                <a:spcPts val="0"/>
              </a:spcAft>
              <a:buClr>
                <a:srgbClr val="C00000"/>
              </a:buClr>
              <a:buSzTx/>
              <a:tabLst/>
              <a:defRPr/>
            </a:pPr>
            <a:endParaRPr kumimoji="0" lang="en-GB" sz="1400" b="1" i="0" u="none" strike="noStrike" kern="1200" cap="none" spc="0" normalizeH="0" baseline="0" noProof="0" dirty="0">
              <a:ln>
                <a:noFill/>
              </a:ln>
              <a:solidFill>
                <a:schemeClr val="bg1"/>
              </a:solidFill>
              <a:effectLst/>
              <a:uLnTx/>
              <a:uFillTx/>
              <a:ea typeface="+mn-ea"/>
              <a:cs typeface="+mn-cs"/>
            </a:endParaRPr>
          </a:p>
        </p:txBody>
      </p:sp>
      <p:sp>
        <p:nvSpPr>
          <p:cNvPr id="18" name="TextBox 38">
            <a:extLst>
              <a:ext uri="{FF2B5EF4-FFF2-40B4-BE49-F238E27FC236}">
                <a16:creationId xmlns:a16="http://schemas.microsoft.com/office/drawing/2014/main" id="{CB8D4408-9BE1-CDA2-910D-4B4DB7994600}"/>
              </a:ext>
            </a:extLst>
          </p:cNvPr>
          <p:cNvSpPr txBox="1"/>
          <p:nvPr/>
        </p:nvSpPr>
        <p:spPr>
          <a:xfrm>
            <a:off x="10616482" y="3459062"/>
            <a:ext cx="1174607" cy="566309"/>
          </a:xfrm>
          <a:prstGeom prst="rect">
            <a:avLst/>
          </a:prstGeom>
          <a:noFill/>
        </p:spPr>
        <p:txBody>
          <a:bodyPr wrap="square" lIns="91440" tIns="91440" rIns="91440" bIns="0" rtlCol="0">
            <a:spAutoFit/>
          </a:bodyPr>
          <a:lstStyle/>
          <a:p>
            <a:pPr marL="51599" marR="0" lvl="0" algn="l" defTabSz="479988" rtl="0" eaLnBrk="1" fontAlgn="auto" latinLnBrk="0" hangingPunct="1">
              <a:lnSpc>
                <a:spcPct val="100000"/>
              </a:lnSpc>
              <a:spcBef>
                <a:spcPct val="20000"/>
              </a:spcBef>
              <a:spcAft>
                <a:spcPts val="0"/>
              </a:spcAft>
              <a:buClr>
                <a:srgbClr val="C00000"/>
              </a:buClr>
              <a:buSzTx/>
              <a:tabLst/>
              <a:defRPr/>
            </a:pPr>
            <a:r>
              <a:rPr lang="en-GB" sz="1400" b="1" dirty="0">
                <a:solidFill>
                  <a:schemeClr val="bg1"/>
                </a:solidFill>
              </a:rPr>
              <a:t>- 10 cm</a:t>
            </a:r>
          </a:p>
          <a:p>
            <a:pPr marL="51599" marR="0" lvl="0" algn="l" defTabSz="479988" rtl="0" eaLnBrk="1" fontAlgn="auto" latinLnBrk="0" hangingPunct="1">
              <a:lnSpc>
                <a:spcPct val="100000"/>
              </a:lnSpc>
              <a:spcBef>
                <a:spcPct val="20000"/>
              </a:spcBef>
              <a:spcAft>
                <a:spcPts val="0"/>
              </a:spcAft>
              <a:buClr>
                <a:srgbClr val="C00000"/>
              </a:buClr>
              <a:buSzTx/>
              <a:tabLst/>
              <a:defRPr/>
            </a:pPr>
            <a:endParaRPr kumimoji="0" lang="en-GB" sz="1400" b="1" i="0" u="none" strike="noStrike" kern="1200" cap="none" spc="0" normalizeH="0" baseline="0" noProof="0" dirty="0">
              <a:ln>
                <a:noFill/>
              </a:ln>
              <a:solidFill>
                <a:schemeClr val="bg1"/>
              </a:solidFill>
              <a:effectLst/>
              <a:uLnTx/>
              <a:uFillTx/>
              <a:ea typeface="+mn-ea"/>
              <a:cs typeface="+mn-cs"/>
            </a:endParaRPr>
          </a:p>
        </p:txBody>
      </p:sp>
      <p:pic>
        <p:nvPicPr>
          <p:cNvPr id="19" name="Immagine 18">
            <a:extLst>
              <a:ext uri="{FF2B5EF4-FFF2-40B4-BE49-F238E27FC236}">
                <a16:creationId xmlns:a16="http://schemas.microsoft.com/office/drawing/2014/main" id="{534C6090-2974-30CC-7B47-3AEA5D24A2A0}"/>
              </a:ext>
            </a:extLst>
          </p:cNvPr>
          <p:cNvPicPr>
            <a:picLocks noChangeAspect="1"/>
          </p:cNvPicPr>
          <p:nvPr/>
        </p:nvPicPr>
        <p:blipFill>
          <a:blip r:embed="rId4"/>
          <a:stretch>
            <a:fillRect/>
          </a:stretch>
        </p:blipFill>
        <p:spPr>
          <a:xfrm>
            <a:off x="7224358" y="1942952"/>
            <a:ext cx="196945" cy="201778"/>
          </a:xfrm>
          <a:prstGeom prst="rect">
            <a:avLst/>
          </a:prstGeom>
        </p:spPr>
      </p:pic>
      <p:sp>
        <p:nvSpPr>
          <p:cNvPr id="25" name="CasellaDiTesto 24">
            <a:extLst>
              <a:ext uri="{FF2B5EF4-FFF2-40B4-BE49-F238E27FC236}">
                <a16:creationId xmlns:a16="http://schemas.microsoft.com/office/drawing/2014/main" id="{46B03380-91C8-7DB1-300C-3F9E3B911BBE}"/>
              </a:ext>
            </a:extLst>
          </p:cNvPr>
          <p:cNvSpPr txBox="1"/>
          <p:nvPr/>
        </p:nvSpPr>
        <p:spPr>
          <a:xfrm>
            <a:off x="8678916" y="590093"/>
            <a:ext cx="3457655" cy="1569660"/>
          </a:xfrm>
          <a:prstGeom prst="rect">
            <a:avLst/>
          </a:prstGeom>
          <a:noFill/>
        </p:spPr>
        <p:txBody>
          <a:bodyPr wrap="square">
            <a:spAutoFit/>
          </a:bodyPr>
          <a:lstStyle/>
          <a:p>
            <a:pPr algn="ctr" defTabSz="914400">
              <a:defRPr/>
            </a:pPr>
            <a:r>
              <a:rPr lang="it-IT" sz="1600" dirty="0">
                <a:solidFill>
                  <a:srgbClr val="001965"/>
                </a:solidFill>
              </a:rPr>
              <a:t>L’analisi longitudinale non ha mostrato effetto della dose finale su BMI, peso, WC o </a:t>
            </a:r>
            <a:r>
              <a:rPr lang="it-IT" sz="1600" dirty="0" err="1">
                <a:solidFill>
                  <a:srgbClr val="001965"/>
                </a:solidFill>
              </a:rPr>
              <a:t>WtHR</a:t>
            </a:r>
            <a:r>
              <a:rPr lang="it-IT" sz="1600" dirty="0">
                <a:solidFill>
                  <a:srgbClr val="001965"/>
                </a:solidFill>
              </a:rPr>
              <a:t> (p&gt;0,05):</a:t>
            </a:r>
            <a:r>
              <a:rPr lang="it-IT" sz="1600" b="1" dirty="0">
                <a:solidFill>
                  <a:srgbClr val="001965"/>
                </a:solidFill>
              </a:rPr>
              <a:t>  risultati comparabili anche a dosi sub‑massimali.</a:t>
            </a:r>
          </a:p>
          <a:p>
            <a:pPr algn="ctr" defTabSz="914400">
              <a:defRPr/>
            </a:pPr>
            <a:endParaRPr kumimoji="0" lang="en-GB" sz="1600" b="1" i="0" u="none" strike="noStrike" kern="1200" cap="none" spc="0" normalizeH="0" baseline="0" noProof="0" dirty="0">
              <a:ln>
                <a:noFill/>
              </a:ln>
              <a:solidFill>
                <a:srgbClr val="001965"/>
              </a:solidFill>
              <a:effectLst/>
              <a:uLnTx/>
              <a:uFillTx/>
              <a:ea typeface="+mn-ea"/>
              <a:cs typeface="+mn-cs"/>
            </a:endParaRPr>
          </a:p>
        </p:txBody>
      </p:sp>
      <p:pic>
        <p:nvPicPr>
          <p:cNvPr id="26" name="Immagine 25">
            <a:extLst>
              <a:ext uri="{FF2B5EF4-FFF2-40B4-BE49-F238E27FC236}">
                <a16:creationId xmlns:a16="http://schemas.microsoft.com/office/drawing/2014/main" id="{99EBA8C9-E1AC-BBF0-4050-4266EACBD004}"/>
              </a:ext>
            </a:extLst>
          </p:cNvPr>
          <p:cNvPicPr>
            <a:picLocks noChangeAspect="1"/>
          </p:cNvPicPr>
          <p:nvPr/>
        </p:nvPicPr>
        <p:blipFill>
          <a:blip r:embed="rId5"/>
          <a:stretch>
            <a:fillRect/>
          </a:stretch>
        </p:blipFill>
        <p:spPr>
          <a:xfrm>
            <a:off x="7736442" y="600247"/>
            <a:ext cx="980840" cy="970120"/>
          </a:xfrm>
          <a:prstGeom prst="rect">
            <a:avLst/>
          </a:prstGeom>
        </p:spPr>
      </p:pic>
      <p:sp>
        <p:nvSpPr>
          <p:cNvPr id="27" name="Rettangolo con angoli arrotondati 26">
            <a:extLst>
              <a:ext uri="{FF2B5EF4-FFF2-40B4-BE49-F238E27FC236}">
                <a16:creationId xmlns:a16="http://schemas.microsoft.com/office/drawing/2014/main" id="{8F2C670A-B3DB-8FED-5C89-9C3694E2E0F7}"/>
              </a:ext>
            </a:extLst>
          </p:cNvPr>
          <p:cNvSpPr/>
          <p:nvPr/>
        </p:nvSpPr>
        <p:spPr>
          <a:xfrm>
            <a:off x="6146577" y="1878134"/>
            <a:ext cx="1496848" cy="3916491"/>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it-IT" sz="2000" noProof="0" dirty="0" err="1"/>
          </a:p>
        </p:txBody>
      </p:sp>
      <p:sp>
        <p:nvSpPr>
          <p:cNvPr id="29" name="CasellaDiTesto 28">
            <a:extLst>
              <a:ext uri="{FF2B5EF4-FFF2-40B4-BE49-F238E27FC236}">
                <a16:creationId xmlns:a16="http://schemas.microsoft.com/office/drawing/2014/main" id="{39EB6E65-02A4-4ECC-4395-11FB4C5FADE4}"/>
              </a:ext>
            </a:extLst>
          </p:cNvPr>
          <p:cNvSpPr txBox="1"/>
          <p:nvPr/>
        </p:nvSpPr>
        <p:spPr>
          <a:xfrm>
            <a:off x="9255416" y="4786070"/>
            <a:ext cx="2777577" cy="830997"/>
          </a:xfrm>
          <a:prstGeom prst="rect">
            <a:avLst/>
          </a:prstGeom>
          <a:noFill/>
        </p:spPr>
        <p:txBody>
          <a:bodyPr wrap="square">
            <a:spAutoFit/>
          </a:bodyPr>
          <a:lstStyle/>
          <a:p>
            <a:r>
              <a:rPr lang="it-IT" sz="1600" b="1" dirty="0">
                <a:solidFill>
                  <a:srgbClr val="001965"/>
                </a:solidFill>
              </a:rPr>
              <a:t>Sesso e precedente terapia con GLP‑1 non hanno modificato i risultati </a:t>
            </a:r>
            <a:r>
              <a:rPr lang="it-IT" sz="1400" b="1" dirty="0">
                <a:solidFill>
                  <a:srgbClr val="001965"/>
                </a:solidFill>
              </a:rPr>
              <a:t>(p&gt;0,05)</a:t>
            </a:r>
            <a:endParaRPr lang="it-IT" sz="1600" b="1" dirty="0">
              <a:solidFill>
                <a:srgbClr val="001965"/>
              </a:solidFill>
            </a:endParaRPr>
          </a:p>
        </p:txBody>
      </p:sp>
    </p:spTree>
    <p:extLst>
      <p:ext uri="{BB962C8B-B14F-4D97-AF65-F5344CB8AC3E}">
        <p14:creationId xmlns:p14="http://schemas.microsoft.com/office/powerpoint/2010/main" val="152706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E7D578F1-CEB4-64AA-A6A2-3E4A481016A0}"/>
              </a:ext>
            </a:extLst>
          </p:cNvPr>
          <p:cNvPicPr>
            <a:picLocks noChangeAspect="1"/>
          </p:cNvPicPr>
          <p:nvPr/>
        </p:nvPicPr>
        <p:blipFill>
          <a:blip r:embed="rId2"/>
          <a:stretch>
            <a:fillRect/>
          </a:stretch>
        </p:blipFill>
        <p:spPr>
          <a:xfrm>
            <a:off x="9208900" y="3490389"/>
            <a:ext cx="2983099" cy="2213814"/>
          </a:xfrm>
          <a:prstGeom prst="rect">
            <a:avLst/>
          </a:prstGeom>
        </p:spPr>
      </p:pic>
      <p:pic>
        <p:nvPicPr>
          <p:cNvPr id="23" name="Immagine 22">
            <a:extLst>
              <a:ext uri="{FF2B5EF4-FFF2-40B4-BE49-F238E27FC236}">
                <a16:creationId xmlns:a16="http://schemas.microsoft.com/office/drawing/2014/main" id="{F05BA315-6CE7-40D0-647E-F2AA8A9BFD10}"/>
              </a:ext>
            </a:extLst>
          </p:cNvPr>
          <p:cNvPicPr>
            <a:picLocks noChangeAspect="1"/>
          </p:cNvPicPr>
          <p:nvPr/>
        </p:nvPicPr>
        <p:blipFill>
          <a:blip r:embed="rId2"/>
          <a:stretch>
            <a:fillRect/>
          </a:stretch>
        </p:blipFill>
        <p:spPr>
          <a:xfrm>
            <a:off x="175411" y="3533708"/>
            <a:ext cx="9128610" cy="2958007"/>
          </a:xfrm>
          <a:prstGeom prst="rect">
            <a:avLst/>
          </a:prstGeom>
        </p:spPr>
      </p:pic>
      <p:sp>
        <p:nvSpPr>
          <p:cNvPr id="15" name="Titolo 14">
            <a:extLst>
              <a:ext uri="{FF2B5EF4-FFF2-40B4-BE49-F238E27FC236}">
                <a16:creationId xmlns:a16="http://schemas.microsoft.com/office/drawing/2014/main" id="{785B9A4C-14DA-81AD-3E6A-57049191CA0C}"/>
              </a:ext>
            </a:extLst>
          </p:cNvPr>
          <p:cNvSpPr>
            <a:spLocks noGrp="1"/>
          </p:cNvSpPr>
          <p:nvPr>
            <p:ph type="title"/>
          </p:nvPr>
        </p:nvSpPr>
        <p:spPr/>
        <p:txBody>
          <a:bodyPr/>
          <a:lstStyle/>
          <a:p>
            <a:r>
              <a:rPr lang="it-IT" b="1" dirty="0">
                <a:latin typeface="+mn-lt"/>
              </a:rPr>
              <a:t>Eventi Avversi e </a:t>
            </a:r>
            <a:r>
              <a:rPr lang="it-IT" b="1" dirty="0" err="1">
                <a:latin typeface="+mn-lt"/>
              </a:rPr>
              <a:t>Discontinuazioni</a:t>
            </a:r>
            <a:endParaRPr lang="it-IT" b="1" dirty="0">
              <a:latin typeface="+mn-lt"/>
            </a:endParaRPr>
          </a:p>
        </p:txBody>
      </p:sp>
      <p:pic>
        <p:nvPicPr>
          <p:cNvPr id="18" name="Segnaposto contenuto 17">
            <a:extLst>
              <a:ext uri="{FF2B5EF4-FFF2-40B4-BE49-F238E27FC236}">
                <a16:creationId xmlns:a16="http://schemas.microsoft.com/office/drawing/2014/main" id="{F05482CE-4151-69AC-1A95-69BE117B1E86}"/>
              </a:ext>
            </a:extLst>
          </p:cNvPr>
          <p:cNvPicPr>
            <a:picLocks noGrp="1" noChangeAspect="1"/>
          </p:cNvPicPr>
          <p:nvPr>
            <p:ph idx="1"/>
          </p:nvPr>
        </p:nvPicPr>
        <p:blipFill>
          <a:blip r:embed="rId3"/>
          <a:stretch>
            <a:fillRect/>
          </a:stretch>
        </p:blipFill>
        <p:spPr>
          <a:xfrm>
            <a:off x="324000" y="2142150"/>
            <a:ext cx="7601723" cy="1828654"/>
          </a:xfrm>
          <a:prstGeom prst="rect">
            <a:avLst/>
          </a:prstGeom>
        </p:spPr>
      </p:pic>
      <p:sp>
        <p:nvSpPr>
          <p:cNvPr id="10" name="Segnaposto numero diapositiva 9">
            <a:extLst>
              <a:ext uri="{FF2B5EF4-FFF2-40B4-BE49-F238E27FC236}">
                <a16:creationId xmlns:a16="http://schemas.microsoft.com/office/drawing/2014/main" id="{05B2FE20-90B6-D412-9349-4243D40C579E}"/>
              </a:ext>
            </a:extLst>
          </p:cNvPr>
          <p:cNvSpPr>
            <a:spLocks noGrp="1"/>
          </p:cNvSpPr>
          <p:nvPr>
            <p:ph type="sldNum" sz="quarter" idx="12"/>
          </p:nvPr>
        </p:nvSpPr>
        <p:spPr/>
        <p:txBody>
          <a:bodyPr/>
          <a:lstStyle/>
          <a:p>
            <a:fld id="{23AA811B-2EBD-4900-905E-5BE206449611}" type="slidenum">
              <a:rPr lang="en-GB" smtClean="0"/>
              <a:t>76</a:t>
            </a:fld>
            <a:endParaRPr lang="en-GB"/>
          </a:p>
        </p:txBody>
      </p:sp>
      <p:sp>
        <p:nvSpPr>
          <p:cNvPr id="22" name="CasellaDiTesto 21">
            <a:extLst>
              <a:ext uri="{FF2B5EF4-FFF2-40B4-BE49-F238E27FC236}">
                <a16:creationId xmlns:a16="http://schemas.microsoft.com/office/drawing/2014/main" id="{E4E7BD2F-7CDB-D1B5-18BE-BB061A215FD4}"/>
              </a:ext>
            </a:extLst>
          </p:cNvPr>
          <p:cNvSpPr txBox="1"/>
          <p:nvPr/>
        </p:nvSpPr>
        <p:spPr>
          <a:xfrm>
            <a:off x="486000" y="4483500"/>
            <a:ext cx="8575807" cy="2031325"/>
          </a:xfrm>
          <a:prstGeom prst="rect">
            <a:avLst/>
          </a:prstGeom>
          <a:noFill/>
        </p:spPr>
        <p:txBody>
          <a:bodyPr wrap="square">
            <a:spAutoFit/>
          </a:bodyPr>
          <a:lstStyle/>
          <a:p>
            <a:pPr algn="l"/>
            <a:r>
              <a:rPr lang="it-IT" b="0" i="0" dirty="0">
                <a:solidFill>
                  <a:srgbClr val="4E4E4E"/>
                </a:solidFill>
                <a:effectLst/>
              </a:rPr>
              <a:t>Eventi avversi:</a:t>
            </a:r>
          </a:p>
          <a:p>
            <a:pPr algn="l"/>
            <a:endParaRPr lang="it-IT" b="0" i="0" dirty="0">
              <a:solidFill>
                <a:srgbClr val="4E4E4E"/>
              </a:solidFill>
              <a:effectLst/>
            </a:endParaRPr>
          </a:p>
          <a:p>
            <a:pPr indent="-285750">
              <a:buFont typeface="Arial" panose="020B0604020202020204" pitchFamily="34" charset="0"/>
              <a:buChar char="•"/>
            </a:pPr>
            <a:r>
              <a:rPr lang="it-IT" dirty="0">
                <a:solidFill>
                  <a:srgbClr val="4E4E4E"/>
                </a:solidFill>
              </a:rPr>
              <a:t>tasso complessivo &gt;50% a 3 mesi, sceso a 32,6% a 6 mesi; </a:t>
            </a:r>
          </a:p>
          <a:p>
            <a:pPr indent="-285750">
              <a:buFont typeface="Arial" panose="020B0604020202020204" pitchFamily="34" charset="0"/>
              <a:buChar char="•"/>
            </a:pPr>
            <a:r>
              <a:rPr lang="it-IT" dirty="0">
                <a:solidFill>
                  <a:srgbClr val="4E4E4E"/>
                </a:solidFill>
              </a:rPr>
              <a:t>la maggior parte degli AE è lieve e transitoria. </a:t>
            </a:r>
          </a:p>
          <a:p>
            <a:pPr>
              <a:buFont typeface="Arial" panose="020B0604020202020204" pitchFamily="34" charset="0"/>
              <a:buChar char="•"/>
            </a:pPr>
            <a:r>
              <a:rPr lang="it-IT" b="0" i="0" dirty="0">
                <a:solidFill>
                  <a:srgbClr val="4E4E4E"/>
                </a:solidFill>
                <a:effectLst/>
              </a:rPr>
              <a:t>    la nausea è l’evento più frequente, seguita da vomito, diarrea e </a:t>
            </a:r>
            <a:r>
              <a:rPr lang="it-IT" dirty="0">
                <a:solidFill>
                  <a:srgbClr val="4E4E4E"/>
                </a:solidFill>
              </a:rPr>
              <a:t>stipsi.</a:t>
            </a:r>
          </a:p>
          <a:p>
            <a:pPr>
              <a:buFont typeface="Arial" panose="020B0604020202020204" pitchFamily="34" charset="0"/>
              <a:buChar char="•"/>
            </a:pPr>
            <a:r>
              <a:rPr lang="it-IT" dirty="0">
                <a:solidFill>
                  <a:srgbClr val="4E4E4E"/>
                </a:solidFill>
              </a:rPr>
              <a:t>    la sospensione per questa causa è stata del 2,7% a tre mesi e dell’1,9% a sei mesi</a:t>
            </a:r>
          </a:p>
          <a:p>
            <a:pPr algn="l">
              <a:buFont typeface="Arial" panose="020B0604020202020204" pitchFamily="34" charset="0"/>
              <a:buChar char="•"/>
            </a:pPr>
            <a:endParaRPr lang="it-IT" b="0" i="0" dirty="0">
              <a:solidFill>
                <a:srgbClr val="4E4E4E"/>
              </a:solidFill>
              <a:effectLst/>
            </a:endParaRPr>
          </a:p>
        </p:txBody>
      </p:sp>
      <p:sp>
        <p:nvSpPr>
          <p:cNvPr id="24" name="TextBox 38">
            <a:extLst>
              <a:ext uri="{FF2B5EF4-FFF2-40B4-BE49-F238E27FC236}">
                <a16:creationId xmlns:a16="http://schemas.microsoft.com/office/drawing/2014/main" id="{C8FBC926-BA4D-0CD3-46F1-73B786330CC8}"/>
              </a:ext>
            </a:extLst>
          </p:cNvPr>
          <p:cNvSpPr txBox="1"/>
          <p:nvPr/>
        </p:nvSpPr>
        <p:spPr>
          <a:xfrm>
            <a:off x="9304021" y="3858632"/>
            <a:ext cx="2887979" cy="1200329"/>
          </a:xfrm>
          <a:prstGeom prst="rect">
            <a:avLst/>
          </a:prstGeom>
          <a:noFill/>
        </p:spPr>
        <p:txBody>
          <a:bodyPr wrap="square" lIns="91440" tIns="91440" rIns="91440" bIns="0" rtlCol="0">
            <a:spAutoFit/>
          </a:bodyPr>
          <a:lstStyle/>
          <a:p>
            <a:pPr marL="51599" marR="0" lvl="0" indent="0" algn="l" defTabSz="479988" rtl="0" eaLnBrk="1" fontAlgn="auto" latinLnBrk="0" hangingPunct="1">
              <a:lnSpc>
                <a:spcPct val="100000"/>
              </a:lnSpc>
              <a:spcBef>
                <a:spcPct val="20000"/>
              </a:spcBef>
              <a:spcAft>
                <a:spcPts val="0"/>
              </a:spcAft>
              <a:buClr>
                <a:srgbClr val="C00000"/>
              </a:buClr>
              <a:buSzTx/>
              <a:buFontTx/>
              <a:buNone/>
              <a:tabLst/>
              <a:defRPr/>
            </a:pPr>
            <a:r>
              <a:rPr kumimoji="0" lang="en-GB" sz="1800" b="1" i="0" u="none" strike="noStrike" kern="1200" cap="none" spc="0" normalizeH="0" baseline="0" noProof="0" dirty="0">
                <a:ln>
                  <a:noFill/>
                </a:ln>
                <a:solidFill>
                  <a:srgbClr val="001965"/>
                </a:solidFill>
                <a:effectLst/>
                <a:uLnTx/>
                <a:uFillTx/>
                <a:ea typeface="+mn-ea"/>
                <a:cs typeface="+mn-cs"/>
              </a:rPr>
              <a:t>La </a:t>
            </a:r>
            <a:r>
              <a:rPr kumimoji="0" lang="en-GB" sz="1800" b="1" i="0" u="none" strike="noStrike" kern="1200" cap="none" spc="0" normalizeH="0" baseline="0" noProof="0" dirty="0" err="1">
                <a:ln>
                  <a:noFill/>
                </a:ln>
                <a:solidFill>
                  <a:srgbClr val="001965"/>
                </a:solidFill>
                <a:effectLst/>
                <a:uLnTx/>
                <a:uFillTx/>
                <a:ea typeface="+mn-ea"/>
                <a:cs typeface="+mn-cs"/>
              </a:rPr>
              <a:t>sospensione</a:t>
            </a:r>
            <a:r>
              <a:rPr kumimoji="0" lang="en-GB" sz="1800" b="1" i="0" u="none" strike="noStrike" kern="1200" cap="none" spc="0" normalizeH="0" baseline="0" noProof="0" dirty="0">
                <a:ln>
                  <a:noFill/>
                </a:ln>
                <a:solidFill>
                  <a:srgbClr val="001965"/>
                </a:solidFill>
                <a:effectLst/>
                <a:uLnTx/>
                <a:uFillTx/>
                <a:ea typeface="+mn-ea"/>
                <a:cs typeface="+mn-cs"/>
              </a:rPr>
              <a:t> a causa di AE GI è </a:t>
            </a:r>
            <a:r>
              <a:rPr kumimoji="0" lang="en-GB" sz="1800" b="1" i="0" u="none" strike="noStrike" kern="1200" cap="none" spc="0" normalizeH="0" baseline="0" noProof="0" dirty="0" err="1">
                <a:ln>
                  <a:noFill/>
                </a:ln>
                <a:solidFill>
                  <a:srgbClr val="001965"/>
                </a:solidFill>
                <a:effectLst/>
                <a:uLnTx/>
                <a:uFillTx/>
                <a:ea typeface="+mn-ea"/>
                <a:cs typeface="+mn-cs"/>
              </a:rPr>
              <a:t>inferiore</a:t>
            </a:r>
            <a:r>
              <a:rPr kumimoji="0" lang="en-GB" sz="1800" b="1" i="0" u="none" strike="noStrike" kern="1200" cap="none" spc="0" normalizeH="0" baseline="0" noProof="0" dirty="0">
                <a:ln>
                  <a:noFill/>
                </a:ln>
                <a:solidFill>
                  <a:srgbClr val="001965"/>
                </a:solidFill>
                <a:effectLst/>
                <a:uLnTx/>
                <a:uFillTx/>
                <a:ea typeface="+mn-ea"/>
                <a:cs typeface="+mn-cs"/>
              </a:rPr>
              <a:t> rispetto a </a:t>
            </a:r>
            <a:r>
              <a:rPr kumimoji="0" lang="en-GB" sz="1800" b="1" i="0" u="none" strike="noStrike" kern="1200" cap="none" spc="0" normalizeH="0" baseline="0" noProof="0" dirty="0" err="1">
                <a:ln>
                  <a:noFill/>
                </a:ln>
                <a:solidFill>
                  <a:srgbClr val="001965"/>
                </a:solidFill>
                <a:effectLst/>
                <a:uLnTx/>
                <a:uFillTx/>
                <a:ea typeface="+mn-ea"/>
                <a:cs typeface="+mn-cs"/>
              </a:rPr>
              <a:t>quanto</a:t>
            </a:r>
            <a:r>
              <a:rPr kumimoji="0" lang="en-GB" sz="1800" b="1" i="0" u="none" strike="noStrike" kern="1200" cap="none" spc="0" normalizeH="0" baseline="0" noProof="0" dirty="0">
                <a:ln>
                  <a:noFill/>
                </a:ln>
                <a:solidFill>
                  <a:srgbClr val="001965"/>
                </a:solidFill>
                <a:effectLst/>
                <a:uLnTx/>
                <a:uFillTx/>
                <a:ea typeface="+mn-ea"/>
                <a:cs typeface="+mn-cs"/>
              </a:rPr>
              <a:t> </a:t>
            </a:r>
            <a:r>
              <a:rPr kumimoji="0" lang="en-GB" sz="1800" b="1" i="0" u="none" strike="noStrike" kern="1200" cap="none" spc="0" normalizeH="0" baseline="0" noProof="0" dirty="0" err="1">
                <a:ln>
                  <a:noFill/>
                </a:ln>
                <a:solidFill>
                  <a:srgbClr val="001965"/>
                </a:solidFill>
                <a:effectLst/>
                <a:uLnTx/>
                <a:uFillTx/>
                <a:ea typeface="+mn-ea"/>
                <a:cs typeface="+mn-cs"/>
              </a:rPr>
              <a:t>riportato</a:t>
            </a:r>
            <a:r>
              <a:rPr kumimoji="0" lang="en-GB" sz="1800" b="1" i="0" u="none" strike="noStrike" kern="1200" cap="none" spc="0" normalizeH="0" baseline="0" noProof="0" dirty="0">
                <a:ln>
                  <a:noFill/>
                </a:ln>
                <a:solidFill>
                  <a:srgbClr val="001965"/>
                </a:solidFill>
                <a:effectLst/>
                <a:uLnTx/>
                <a:uFillTx/>
                <a:ea typeface="+mn-ea"/>
                <a:cs typeface="+mn-cs"/>
              </a:rPr>
              <a:t> </a:t>
            </a:r>
            <a:r>
              <a:rPr kumimoji="0" lang="en-GB" sz="1800" b="1" i="0" u="none" strike="noStrike" kern="1200" cap="none" spc="0" normalizeH="0" baseline="0" noProof="0" dirty="0" err="1">
                <a:ln>
                  <a:noFill/>
                </a:ln>
                <a:solidFill>
                  <a:srgbClr val="001965"/>
                </a:solidFill>
                <a:effectLst/>
                <a:uLnTx/>
                <a:uFillTx/>
                <a:ea typeface="+mn-ea"/>
                <a:cs typeface="+mn-cs"/>
              </a:rPr>
              <a:t>nel</a:t>
            </a:r>
            <a:r>
              <a:rPr kumimoji="0" lang="en-GB" sz="1800" b="1" i="0" u="none" strike="noStrike" kern="1200" cap="none" spc="0" normalizeH="0" baseline="0" noProof="0" dirty="0">
                <a:ln>
                  <a:noFill/>
                </a:ln>
                <a:solidFill>
                  <a:srgbClr val="001965"/>
                </a:solidFill>
                <a:effectLst/>
                <a:uLnTx/>
                <a:uFillTx/>
                <a:ea typeface="+mn-ea"/>
                <a:cs typeface="+mn-cs"/>
              </a:rPr>
              <a:t> </a:t>
            </a:r>
            <a:r>
              <a:rPr kumimoji="0" lang="en-GB" sz="1800" b="1" i="0" u="none" strike="noStrike" kern="1200" cap="none" spc="0" normalizeH="0" baseline="0" noProof="0" dirty="0" err="1">
                <a:ln>
                  <a:noFill/>
                </a:ln>
                <a:solidFill>
                  <a:srgbClr val="001965"/>
                </a:solidFill>
                <a:effectLst/>
                <a:uLnTx/>
                <a:uFillTx/>
                <a:ea typeface="+mn-ea"/>
                <a:cs typeface="+mn-cs"/>
              </a:rPr>
              <a:t>programma</a:t>
            </a:r>
            <a:r>
              <a:rPr kumimoji="0" lang="en-GB" sz="1800" b="1" i="0" u="none" strike="noStrike" kern="1200" cap="none" spc="0" normalizeH="0" baseline="0" noProof="0" dirty="0">
                <a:ln>
                  <a:noFill/>
                </a:ln>
                <a:solidFill>
                  <a:srgbClr val="001965"/>
                </a:solidFill>
                <a:effectLst/>
                <a:uLnTx/>
                <a:uFillTx/>
                <a:ea typeface="+mn-ea"/>
                <a:cs typeface="+mn-cs"/>
              </a:rPr>
              <a:t> STEP (7%)</a:t>
            </a:r>
          </a:p>
        </p:txBody>
      </p:sp>
      <p:grpSp>
        <p:nvGrpSpPr>
          <p:cNvPr id="25" name="Group 43">
            <a:extLst>
              <a:ext uri="{FF2B5EF4-FFF2-40B4-BE49-F238E27FC236}">
                <a16:creationId xmlns:a16="http://schemas.microsoft.com/office/drawing/2014/main" id="{B1448C04-1061-314E-5E0B-87B90C5873FF}"/>
              </a:ext>
            </a:extLst>
          </p:cNvPr>
          <p:cNvGrpSpPr/>
          <p:nvPr/>
        </p:nvGrpSpPr>
        <p:grpSpPr>
          <a:xfrm>
            <a:off x="8733035" y="3194431"/>
            <a:ext cx="829258" cy="838093"/>
            <a:chOff x="8079862" y="728812"/>
            <a:chExt cx="864000" cy="864000"/>
          </a:xfrm>
        </p:grpSpPr>
        <p:sp>
          <p:nvSpPr>
            <p:cNvPr id="26" name="Oval 41">
              <a:extLst>
                <a:ext uri="{FF2B5EF4-FFF2-40B4-BE49-F238E27FC236}">
                  <a16:creationId xmlns:a16="http://schemas.microsoft.com/office/drawing/2014/main" id="{0AEA8BE7-95D9-14A9-4C1E-C762EA632760}"/>
                </a:ext>
              </a:extLst>
            </p:cNvPr>
            <p:cNvSpPr>
              <a:spLocks noChangeAspect="1"/>
            </p:cNvSpPr>
            <p:nvPr/>
          </p:nvSpPr>
          <p:spPr>
            <a:xfrm>
              <a:off x="8079862" y="728812"/>
              <a:ext cx="864000" cy="864000"/>
            </a:xfrm>
            <a:prstGeom prst="ellipse">
              <a:avLst/>
            </a:prstGeom>
            <a:solidFill>
              <a:schemeClr val="bg1"/>
            </a:solidFill>
            <a:ln w="38100" cap="flat">
              <a:solidFill>
                <a:schemeClr val="accent3"/>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1965"/>
                </a:solidFill>
                <a:effectLst/>
                <a:uLnTx/>
                <a:uFillTx/>
                <a:ea typeface="+mn-ea"/>
                <a:cs typeface="+mn-cs"/>
              </a:endParaRPr>
            </a:p>
          </p:txBody>
        </p:sp>
        <p:sp>
          <p:nvSpPr>
            <p:cNvPr id="27" name="Freeform 158">
              <a:extLst>
                <a:ext uri="{FF2B5EF4-FFF2-40B4-BE49-F238E27FC236}">
                  <a16:creationId xmlns:a16="http://schemas.microsoft.com/office/drawing/2014/main" id="{7962330E-4959-DE13-28B7-664D3D561D24}"/>
                </a:ext>
              </a:extLst>
            </p:cNvPr>
            <p:cNvSpPr>
              <a:spLocks noEditPoints="1"/>
            </p:cNvSpPr>
            <p:nvPr/>
          </p:nvSpPr>
          <p:spPr bwMode="auto">
            <a:xfrm>
              <a:off x="8252111" y="874275"/>
              <a:ext cx="519501" cy="539270"/>
            </a:xfrm>
            <a:custGeom>
              <a:avLst/>
              <a:gdLst>
                <a:gd name="T0" fmla="*/ 175 w 178"/>
                <a:gd name="T1" fmla="*/ 178 h 178"/>
                <a:gd name="T2" fmla="*/ 0 w 178"/>
                <a:gd name="T3" fmla="*/ 178 h 178"/>
                <a:gd name="T4" fmla="*/ 0 w 178"/>
                <a:gd name="T5" fmla="*/ 4 h 178"/>
                <a:gd name="T6" fmla="*/ 4 w 178"/>
                <a:gd name="T7" fmla="*/ 0 h 178"/>
                <a:gd name="T8" fmla="*/ 7 w 178"/>
                <a:gd name="T9" fmla="*/ 4 h 178"/>
                <a:gd name="T10" fmla="*/ 7 w 178"/>
                <a:gd name="T11" fmla="*/ 171 h 178"/>
                <a:gd name="T12" fmla="*/ 175 w 178"/>
                <a:gd name="T13" fmla="*/ 171 h 178"/>
                <a:gd name="T14" fmla="*/ 178 w 178"/>
                <a:gd name="T15" fmla="*/ 175 h 178"/>
                <a:gd name="T16" fmla="*/ 175 w 178"/>
                <a:gd name="T17" fmla="*/ 178 h 178"/>
                <a:gd name="T18" fmla="*/ 168 w 178"/>
                <a:gd name="T19" fmla="*/ 134 h 178"/>
                <a:gd name="T20" fmla="*/ 132 w 178"/>
                <a:gd name="T21" fmla="*/ 126 h 178"/>
                <a:gd name="T22" fmla="*/ 129 w 178"/>
                <a:gd name="T23" fmla="*/ 121 h 178"/>
                <a:gd name="T24" fmla="*/ 134 w 178"/>
                <a:gd name="T25" fmla="*/ 119 h 178"/>
                <a:gd name="T26" fmla="*/ 155 w 178"/>
                <a:gd name="T27" fmla="*/ 124 h 178"/>
                <a:gd name="T28" fmla="*/ 127 w 178"/>
                <a:gd name="T29" fmla="*/ 90 h 178"/>
                <a:gd name="T30" fmla="*/ 118 w 178"/>
                <a:gd name="T31" fmla="*/ 88 h 178"/>
                <a:gd name="T32" fmla="*/ 69 w 178"/>
                <a:gd name="T33" fmla="*/ 118 h 178"/>
                <a:gd name="T34" fmla="*/ 12 w 178"/>
                <a:gd name="T35" fmla="*/ 60 h 178"/>
                <a:gd name="T36" fmla="*/ 12 w 178"/>
                <a:gd name="T37" fmla="*/ 55 h 178"/>
                <a:gd name="T38" fmla="*/ 17 w 178"/>
                <a:gd name="T39" fmla="*/ 55 h 178"/>
                <a:gd name="T40" fmla="*/ 70 w 178"/>
                <a:gd name="T41" fmla="*/ 109 h 178"/>
                <a:gd name="T42" fmla="*/ 114 w 178"/>
                <a:gd name="T43" fmla="*/ 82 h 178"/>
                <a:gd name="T44" fmla="*/ 133 w 178"/>
                <a:gd name="T45" fmla="*/ 85 h 178"/>
                <a:gd name="T46" fmla="*/ 160 w 178"/>
                <a:gd name="T47" fmla="*/ 119 h 178"/>
                <a:gd name="T48" fmla="*/ 160 w 178"/>
                <a:gd name="T49" fmla="*/ 97 h 178"/>
                <a:gd name="T50" fmla="*/ 163 w 178"/>
                <a:gd name="T51" fmla="*/ 94 h 178"/>
                <a:gd name="T52" fmla="*/ 167 w 178"/>
                <a:gd name="T53" fmla="*/ 97 h 178"/>
                <a:gd name="T54" fmla="*/ 168 w 178"/>
                <a:gd name="T55" fmla="*/ 134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178">
                  <a:moveTo>
                    <a:pt x="175" y="178"/>
                  </a:moveTo>
                  <a:cubicBezTo>
                    <a:pt x="0" y="178"/>
                    <a:pt x="0" y="178"/>
                    <a:pt x="0" y="178"/>
                  </a:cubicBezTo>
                  <a:cubicBezTo>
                    <a:pt x="0" y="4"/>
                    <a:pt x="0" y="4"/>
                    <a:pt x="0" y="4"/>
                  </a:cubicBezTo>
                  <a:cubicBezTo>
                    <a:pt x="0" y="2"/>
                    <a:pt x="2" y="0"/>
                    <a:pt x="4" y="0"/>
                  </a:cubicBezTo>
                  <a:cubicBezTo>
                    <a:pt x="6" y="0"/>
                    <a:pt x="7" y="2"/>
                    <a:pt x="7" y="4"/>
                  </a:cubicBezTo>
                  <a:cubicBezTo>
                    <a:pt x="7" y="171"/>
                    <a:pt x="7" y="171"/>
                    <a:pt x="7" y="171"/>
                  </a:cubicBezTo>
                  <a:cubicBezTo>
                    <a:pt x="175" y="171"/>
                    <a:pt x="175" y="171"/>
                    <a:pt x="175" y="171"/>
                  </a:cubicBezTo>
                  <a:cubicBezTo>
                    <a:pt x="177" y="171"/>
                    <a:pt x="178" y="173"/>
                    <a:pt x="178" y="175"/>
                  </a:cubicBezTo>
                  <a:cubicBezTo>
                    <a:pt x="178" y="177"/>
                    <a:pt x="177" y="178"/>
                    <a:pt x="175" y="178"/>
                  </a:cubicBezTo>
                  <a:close/>
                  <a:moveTo>
                    <a:pt x="168" y="134"/>
                  </a:moveTo>
                  <a:cubicBezTo>
                    <a:pt x="132" y="126"/>
                    <a:pt x="132" y="126"/>
                    <a:pt x="132" y="126"/>
                  </a:cubicBezTo>
                  <a:cubicBezTo>
                    <a:pt x="130" y="125"/>
                    <a:pt x="129" y="123"/>
                    <a:pt x="129" y="121"/>
                  </a:cubicBezTo>
                  <a:cubicBezTo>
                    <a:pt x="130" y="119"/>
                    <a:pt x="132" y="118"/>
                    <a:pt x="134" y="119"/>
                  </a:cubicBezTo>
                  <a:cubicBezTo>
                    <a:pt x="155" y="124"/>
                    <a:pt x="155" y="124"/>
                    <a:pt x="155" y="124"/>
                  </a:cubicBezTo>
                  <a:cubicBezTo>
                    <a:pt x="127" y="90"/>
                    <a:pt x="127" y="90"/>
                    <a:pt x="127" y="90"/>
                  </a:cubicBezTo>
                  <a:cubicBezTo>
                    <a:pt x="125" y="87"/>
                    <a:pt x="121" y="87"/>
                    <a:pt x="118" y="88"/>
                  </a:cubicBezTo>
                  <a:cubicBezTo>
                    <a:pt x="69" y="118"/>
                    <a:pt x="69" y="118"/>
                    <a:pt x="69" y="118"/>
                  </a:cubicBezTo>
                  <a:cubicBezTo>
                    <a:pt x="12" y="60"/>
                    <a:pt x="12" y="60"/>
                    <a:pt x="12" y="60"/>
                  </a:cubicBezTo>
                  <a:cubicBezTo>
                    <a:pt x="10" y="59"/>
                    <a:pt x="10" y="57"/>
                    <a:pt x="12" y="55"/>
                  </a:cubicBezTo>
                  <a:cubicBezTo>
                    <a:pt x="13" y="54"/>
                    <a:pt x="15" y="54"/>
                    <a:pt x="17" y="55"/>
                  </a:cubicBezTo>
                  <a:cubicBezTo>
                    <a:pt x="70" y="109"/>
                    <a:pt x="70" y="109"/>
                    <a:pt x="70" y="109"/>
                  </a:cubicBezTo>
                  <a:cubicBezTo>
                    <a:pt x="114" y="82"/>
                    <a:pt x="114" y="82"/>
                    <a:pt x="114" y="82"/>
                  </a:cubicBezTo>
                  <a:cubicBezTo>
                    <a:pt x="120" y="79"/>
                    <a:pt x="128" y="80"/>
                    <a:pt x="133" y="85"/>
                  </a:cubicBezTo>
                  <a:cubicBezTo>
                    <a:pt x="160" y="119"/>
                    <a:pt x="160" y="119"/>
                    <a:pt x="160" y="119"/>
                  </a:cubicBezTo>
                  <a:cubicBezTo>
                    <a:pt x="160" y="97"/>
                    <a:pt x="160" y="97"/>
                    <a:pt x="160" y="97"/>
                  </a:cubicBezTo>
                  <a:cubicBezTo>
                    <a:pt x="159" y="95"/>
                    <a:pt x="161" y="94"/>
                    <a:pt x="163" y="94"/>
                  </a:cubicBezTo>
                  <a:cubicBezTo>
                    <a:pt x="165" y="94"/>
                    <a:pt x="167" y="95"/>
                    <a:pt x="167" y="97"/>
                  </a:cubicBezTo>
                  <a:lnTo>
                    <a:pt x="168" y="13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grpSp>
      <p:sp>
        <p:nvSpPr>
          <p:cNvPr id="29" name="TextBox 11">
            <a:extLst>
              <a:ext uri="{FF2B5EF4-FFF2-40B4-BE49-F238E27FC236}">
                <a16:creationId xmlns:a16="http://schemas.microsoft.com/office/drawing/2014/main" id="{22E4B24C-3081-E792-626C-715888819353}"/>
              </a:ext>
            </a:extLst>
          </p:cNvPr>
          <p:cNvSpPr txBox="1"/>
          <p:nvPr/>
        </p:nvSpPr>
        <p:spPr>
          <a:xfrm>
            <a:off x="146568" y="6478200"/>
            <a:ext cx="8031798" cy="261610"/>
          </a:xfrm>
          <a:prstGeom prst="rect">
            <a:avLst/>
          </a:prstGeom>
          <a:noFill/>
        </p:spPr>
        <p:txBody>
          <a:bodyPr wrap="square" rtlCol="0">
            <a:spAutoFit/>
          </a:bodyPr>
          <a:lstStyle/>
          <a:p>
            <a:r>
              <a:rPr lang="it-IT" sz="1100" dirty="0">
                <a:solidFill>
                  <a:srgbClr val="002060"/>
                </a:solidFill>
                <a:ea typeface="Apis For Office" panose="020B0504010101010104" pitchFamily="34" charset="0"/>
                <a:cs typeface="Apis For Office" panose="020B0504010101010104" pitchFamily="34" charset="0"/>
              </a:rPr>
              <a:t>Pampanelli S. et al. </a:t>
            </a:r>
            <a:r>
              <a:rPr lang="it-IT" sz="1100" i="1" dirty="0">
                <a:solidFill>
                  <a:srgbClr val="002060"/>
                </a:solidFill>
                <a:ea typeface="Apis For Office" panose="020B0504010101010104" pitchFamily="34" charset="0"/>
                <a:cs typeface="Apis For Office" panose="020B0504010101010104" pitchFamily="34" charset="0"/>
              </a:rPr>
              <a:t>Diabetes, Obesity and Metabolism 2026</a:t>
            </a:r>
            <a:endParaRPr lang="it-IT" sz="1100" dirty="0">
              <a:solidFill>
                <a:srgbClr val="002060"/>
              </a:solidFill>
              <a:ea typeface="Apis For Office" panose="020B0504010101010104" pitchFamily="34" charset="0"/>
              <a:cs typeface="Apis For Office" panose="020B0504010101010104" pitchFamily="34" charset="0"/>
            </a:endParaRPr>
          </a:p>
        </p:txBody>
      </p:sp>
    </p:spTree>
    <p:extLst>
      <p:ext uri="{BB962C8B-B14F-4D97-AF65-F5344CB8AC3E}">
        <p14:creationId xmlns:p14="http://schemas.microsoft.com/office/powerpoint/2010/main" val="3442917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emiCircle">
            <a:extLst>
              <a:ext uri="{FF2B5EF4-FFF2-40B4-BE49-F238E27FC236}">
                <a16:creationId xmlns:a16="http://schemas.microsoft.com/office/drawing/2014/main" id="{94959EB2-ABCE-B813-6020-872E7CF6DBFA}"/>
              </a:ext>
            </a:extLst>
          </p:cNvPr>
          <p:cNvSpPr>
            <a:spLocks noChangeAspect="1"/>
          </p:cNvSpPr>
          <p:nvPr/>
        </p:nvSpPr>
        <p:spPr>
          <a:xfrm>
            <a:off x="-1875639" y="1808798"/>
            <a:ext cx="3645677" cy="4032000"/>
          </a:xfrm>
          <a:prstGeom prst="chord">
            <a:avLst>
              <a:gd name="adj1" fmla="val 16201564"/>
              <a:gd name="adj2" fmla="val 5415983"/>
            </a:avLst>
          </a:prstGeom>
          <a:solidFill>
            <a:srgbClr val="D4E9E8"/>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ea typeface="+mn-ea"/>
              <a:cs typeface="+mn-cs"/>
            </a:endParaRPr>
          </a:p>
        </p:txBody>
      </p:sp>
      <p:sp>
        <p:nvSpPr>
          <p:cNvPr id="3" name="Title 2">
            <a:extLst>
              <a:ext uri="{FF2B5EF4-FFF2-40B4-BE49-F238E27FC236}">
                <a16:creationId xmlns:a16="http://schemas.microsoft.com/office/drawing/2014/main" id="{04F039EC-779C-42F4-BFBE-B21D137F745D}"/>
              </a:ext>
            </a:extLst>
          </p:cNvPr>
          <p:cNvSpPr>
            <a:spLocks noGrp="1"/>
          </p:cNvSpPr>
          <p:nvPr>
            <p:ph type="title"/>
          </p:nvPr>
        </p:nvSpPr>
        <p:spPr>
          <a:xfrm>
            <a:off x="545260" y="380875"/>
            <a:ext cx="10532400" cy="1296000"/>
          </a:xfrm>
        </p:spPr>
        <p:txBody>
          <a:bodyPr/>
          <a:lstStyle/>
          <a:p>
            <a:r>
              <a:rPr lang="en-GB" dirty="0">
                <a:latin typeface="+mn-lt"/>
              </a:rPr>
              <a:t>Implicazioni </a:t>
            </a:r>
            <a:r>
              <a:rPr lang="en-GB" dirty="0" err="1">
                <a:latin typeface="+mn-lt"/>
              </a:rPr>
              <a:t>Cliniche</a:t>
            </a:r>
            <a:br>
              <a:rPr lang="en-GB" sz="2400" dirty="0">
                <a:solidFill>
                  <a:schemeClr val="accent3"/>
                </a:solidFill>
                <a:latin typeface="+mn-lt"/>
              </a:rPr>
            </a:br>
            <a:r>
              <a:rPr lang="en-GB" sz="2400" dirty="0">
                <a:solidFill>
                  <a:schemeClr val="accent3"/>
                </a:solidFill>
                <a:latin typeface="+mn-lt"/>
              </a:rPr>
              <a:t>From </a:t>
            </a:r>
            <a:r>
              <a:rPr lang="en-US" sz="2400" dirty="0">
                <a:solidFill>
                  <a:schemeClr val="accent3"/>
                </a:solidFill>
                <a:latin typeface="+mn-lt"/>
              </a:rPr>
              <a:t>FLEX-SEMA 2.4 mg </a:t>
            </a:r>
            <a:r>
              <a:rPr lang="en-GB" sz="2400" dirty="0">
                <a:solidFill>
                  <a:schemeClr val="accent3"/>
                </a:solidFill>
                <a:latin typeface="+mn-lt"/>
              </a:rPr>
              <a:t>Real-World Study</a:t>
            </a:r>
          </a:p>
        </p:txBody>
      </p:sp>
      <p:sp>
        <p:nvSpPr>
          <p:cNvPr id="8" name="TextBox 7">
            <a:extLst>
              <a:ext uri="{FF2B5EF4-FFF2-40B4-BE49-F238E27FC236}">
                <a16:creationId xmlns:a16="http://schemas.microsoft.com/office/drawing/2014/main" id="{3C3DC9D8-7390-C30F-7CE4-359F5B5DEE4E}"/>
              </a:ext>
            </a:extLst>
          </p:cNvPr>
          <p:cNvSpPr txBox="1"/>
          <p:nvPr/>
        </p:nvSpPr>
        <p:spPr>
          <a:xfrm>
            <a:off x="2119377" y="1691948"/>
            <a:ext cx="9546902" cy="4801314"/>
          </a:xfrm>
          <a:prstGeom prst="rect">
            <a:avLst/>
          </a:prstGeom>
          <a:noFill/>
        </p:spPr>
        <p:txBody>
          <a:bodyPr wrap="square" anchor="ctr">
            <a:spAutoFit/>
          </a:bodyPr>
          <a:lstStyle/>
          <a:p>
            <a:pPr>
              <a:buFont typeface="Arial" panose="020B0604020202020204" pitchFamily="34" charset="0"/>
              <a:buChar char="•"/>
            </a:pPr>
            <a:r>
              <a:rPr lang="it-IT" dirty="0">
                <a:solidFill>
                  <a:srgbClr val="001965"/>
                </a:solidFill>
              </a:rPr>
              <a:t>La titolazione flessibile consente di stabilizzare pazienti a dosi sub‑massimali (es. 1 mg) senza compromettere l’efficacia a 6 mesi.</a:t>
            </a:r>
          </a:p>
          <a:p>
            <a:pPr>
              <a:buFont typeface="Arial" panose="020B0604020202020204" pitchFamily="34" charset="0"/>
              <a:buChar char="•"/>
            </a:pPr>
            <a:endParaRPr lang="it-IT" dirty="0">
              <a:solidFill>
                <a:srgbClr val="001965"/>
              </a:solidFill>
            </a:endParaRPr>
          </a:p>
          <a:p>
            <a:pPr>
              <a:buFont typeface="Arial" panose="020B0604020202020204" pitchFamily="34" charset="0"/>
              <a:buChar char="•"/>
            </a:pPr>
            <a:r>
              <a:rPr lang="it-IT" dirty="0">
                <a:solidFill>
                  <a:srgbClr val="001965"/>
                </a:solidFill>
              </a:rPr>
              <a:t>Stabilizzazione precoce su dose ben tollerata può ridurre le interruzioni legate agli eventi avversi gastrointestinali.</a:t>
            </a:r>
          </a:p>
          <a:p>
            <a:pPr>
              <a:buFont typeface="Arial" panose="020B0604020202020204" pitchFamily="34" charset="0"/>
              <a:buChar char="•"/>
            </a:pPr>
            <a:endParaRPr lang="it-IT" dirty="0">
              <a:solidFill>
                <a:srgbClr val="001965"/>
              </a:solidFill>
            </a:endParaRPr>
          </a:p>
          <a:p>
            <a:pPr>
              <a:buFont typeface="Arial" panose="020B0604020202020204" pitchFamily="34" charset="0"/>
              <a:buChar char="•"/>
            </a:pPr>
            <a:r>
              <a:rPr lang="it-IT" dirty="0">
                <a:solidFill>
                  <a:srgbClr val="001965"/>
                </a:solidFill>
              </a:rPr>
              <a:t>Monitorare</a:t>
            </a:r>
            <a:r>
              <a:rPr lang="it-IT" dirty="0">
                <a:solidFill>
                  <a:srgbClr val="4E4E4E"/>
                </a:solidFill>
              </a:rPr>
              <a:t> </a:t>
            </a:r>
            <a:r>
              <a:rPr lang="it-IT" dirty="0">
                <a:solidFill>
                  <a:srgbClr val="001965"/>
                </a:solidFill>
              </a:rPr>
              <a:t>e gestire proattivamente AE (educazione alimentare, rallentare la titolazione, pause temporanee) migliora la tollerabilità.</a:t>
            </a:r>
          </a:p>
          <a:p>
            <a:pPr>
              <a:buFont typeface="Arial" panose="020B0604020202020204" pitchFamily="34" charset="0"/>
              <a:buChar char="•"/>
            </a:pPr>
            <a:endParaRPr lang="it-IT" dirty="0">
              <a:solidFill>
                <a:srgbClr val="001965"/>
              </a:solidFill>
            </a:endParaRPr>
          </a:p>
          <a:p>
            <a:pPr>
              <a:buFont typeface="Arial" panose="020B0604020202020204" pitchFamily="34" charset="0"/>
              <a:buChar char="•"/>
            </a:pPr>
            <a:r>
              <a:rPr lang="it-IT" dirty="0">
                <a:solidFill>
                  <a:srgbClr val="001965"/>
                </a:solidFill>
              </a:rPr>
              <a:t>Considerare l’impatto dei costi nella scelta posologica e discutere con il paziente aspettative realistiche per favorire la persistenza terapeutica.</a:t>
            </a:r>
          </a:p>
          <a:p>
            <a:pPr>
              <a:buFont typeface="Arial" panose="020B0604020202020204" pitchFamily="34" charset="0"/>
              <a:buChar char="•"/>
            </a:pPr>
            <a:endParaRPr lang="it-IT" dirty="0">
              <a:solidFill>
                <a:srgbClr val="001965"/>
              </a:solidFill>
            </a:endParaRPr>
          </a:p>
          <a:p>
            <a:pPr>
              <a:buFont typeface="Arial" panose="020B0604020202020204" pitchFamily="34" charset="0"/>
              <a:buChar char="•"/>
            </a:pPr>
            <a:r>
              <a:rPr lang="it-IT" dirty="0">
                <a:solidFill>
                  <a:srgbClr val="001965"/>
                </a:solidFill>
              </a:rPr>
              <a:t>Adottare un approccio individualizzato (storico GLP‑1, BMI, preferenze paziente) per ottimizzare benefici e aderenza.</a:t>
            </a:r>
          </a:p>
          <a:p>
            <a:pPr>
              <a:buFont typeface="Arial" panose="020B0604020202020204" pitchFamily="34" charset="0"/>
              <a:buChar char="•"/>
            </a:pPr>
            <a:endParaRPr lang="it-IT" dirty="0">
              <a:solidFill>
                <a:srgbClr val="001965"/>
              </a:solidFill>
            </a:endParaRPr>
          </a:p>
          <a:p>
            <a:pPr>
              <a:buFont typeface="Arial" panose="020B0604020202020204" pitchFamily="34" charset="0"/>
              <a:buChar char="•"/>
            </a:pPr>
            <a:r>
              <a:rPr lang="it-IT" dirty="0">
                <a:solidFill>
                  <a:srgbClr val="001965"/>
                </a:solidFill>
              </a:rPr>
              <a:t>La natura real‑world dello studio offre spunti rilevanti per la pratica clinica che necessitano di studi prospettici e con follow‑up più lunghi per confermare questi risultati</a:t>
            </a:r>
          </a:p>
        </p:txBody>
      </p:sp>
      <p:sp>
        <p:nvSpPr>
          <p:cNvPr id="11" name="Oval 10">
            <a:extLst>
              <a:ext uri="{FF2B5EF4-FFF2-40B4-BE49-F238E27FC236}">
                <a16:creationId xmlns:a16="http://schemas.microsoft.com/office/drawing/2014/main" id="{410C9A7C-980D-016A-19F6-25C66C26AC76}"/>
              </a:ext>
            </a:extLst>
          </p:cNvPr>
          <p:cNvSpPr>
            <a:spLocks noChangeAspect="1"/>
          </p:cNvSpPr>
          <p:nvPr/>
        </p:nvSpPr>
        <p:spPr>
          <a:xfrm>
            <a:off x="1014705" y="2287530"/>
            <a:ext cx="1078183" cy="1066660"/>
          </a:xfrm>
          <a:prstGeom prst="ellipse">
            <a:avLst/>
          </a:prstGeom>
          <a:solidFill>
            <a:schemeClr val="bg1"/>
          </a:solidFill>
          <a:ln w="38100" cap="flat">
            <a:solidFill>
              <a:schemeClr val="accent3"/>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1965"/>
              </a:solidFill>
              <a:effectLst/>
              <a:uLnTx/>
              <a:uFillTx/>
              <a:ea typeface="+mn-ea"/>
              <a:cs typeface="+mn-cs"/>
            </a:endParaRPr>
          </a:p>
        </p:txBody>
      </p:sp>
      <p:grpSp>
        <p:nvGrpSpPr>
          <p:cNvPr id="20" name="Group 19">
            <a:extLst>
              <a:ext uri="{FF2B5EF4-FFF2-40B4-BE49-F238E27FC236}">
                <a16:creationId xmlns:a16="http://schemas.microsoft.com/office/drawing/2014/main" id="{9195508F-A349-C3D4-5603-199DD7481929}"/>
              </a:ext>
            </a:extLst>
          </p:cNvPr>
          <p:cNvGrpSpPr/>
          <p:nvPr/>
        </p:nvGrpSpPr>
        <p:grpSpPr>
          <a:xfrm>
            <a:off x="1224431" y="2507871"/>
            <a:ext cx="736691" cy="691070"/>
            <a:chOff x="665698" y="3412051"/>
            <a:chExt cx="463155" cy="434473"/>
          </a:xfrm>
        </p:grpSpPr>
        <p:sp>
          <p:nvSpPr>
            <p:cNvPr id="22" name="Freeform 67">
              <a:extLst>
                <a:ext uri="{FF2B5EF4-FFF2-40B4-BE49-F238E27FC236}">
                  <a16:creationId xmlns:a16="http://schemas.microsoft.com/office/drawing/2014/main" id="{0B99FB2A-458A-D393-7C33-B6C24DAD3BF2}"/>
                </a:ext>
              </a:extLst>
            </p:cNvPr>
            <p:cNvSpPr>
              <a:spLocks/>
            </p:cNvSpPr>
            <p:nvPr/>
          </p:nvSpPr>
          <p:spPr bwMode="auto">
            <a:xfrm>
              <a:off x="700754" y="3412051"/>
              <a:ext cx="223079" cy="434473"/>
            </a:xfrm>
            <a:custGeom>
              <a:avLst/>
              <a:gdLst>
                <a:gd name="T0" fmla="*/ 64 w 88"/>
                <a:gd name="T1" fmla="*/ 172 h 172"/>
                <a:gd name="T2" fmla="*/ 40 w 88"/>
                <a:gd name="T3" fmla="*/ 148 h 172"/>
                <a:gd name="T4" fmla="*/ 40 w 88"/>
                <a:gd name="T5" fmla="*/ 24 h 172"/>
                <a:gd name="T6" fmla="*/ 24 w 88"/>
                <a:gd name="T7" fmla="*/ 8 h 172"/>
                <a:gd name="T8" fmla="*/ 8 w 88"/>
                <a:gd name="T9" fmla="*/ 24 h 172"/>
                <a:gd name="T10" fmla="*/ 8 w 88"/>
                <a:gd name="T11" fmla="*/ 70 h 172"/>
                <a:gd name="T12" fmla="*/ 4 w 88"/>
                <a:gd name="T13" fmla="*/ 74 h 172"/>
                <a:gd name="T14" fmla="*/ 0 w 88"/>
                <a:gd name="T15" fmla="*/ 70 h 172"/>
                <a:gd name="T16" fmla="*/ 0 w 88"/>
                <a:gd name="T17" fmla="*/ 24 h 172"/>
                <a:gd name="T18" fmla="*/ 24 w 88"/>
                <a:gd name="T19" fmla="*/ 0 h 172"/>
                <a:gd name="T20" fmla="*/ 48 w 88"/>
                <a:gd name="T21" fmla="*/ 24 h 172"/>
                <a:gd name="T22" fmla="*/ 48 w 88"/>
                <a:gd name="T23" fmla="*/ 148 h 172"/>
                <a:gd name="T24" fmla="*/ 64 w 88"/>
                <a:gd name="T25" fmla="*/ 164 h 172"/>
                <a:gd name="T26" fmla="*/ 80 w 88"/>
                <a:gd name="T27" fmla="*/ 148 h 172"/>
                <a:gd name="T28" fmla="*/ 80 w 88"/>
                <a:gd name="T29" fmla="*/ 88 h 172"/>
                <a:gd name="T30" fmla="*/ 84 w 88"/>
                <a:gd name="T31" fmla="*/ 84 h 172"/>
                <a:gd name="T32" fmla="*/ 88 w 88"/>
                <a:gd name="T33" fmla="*/ 88 h 172"/>
                <a:gd name="T34" fmla="*/ 88 w 88"/>
                <a:gd name="T35" fmla="*/ 148 h 172"/>
                <a:gd name="T36" fmla="*/ 64 w 88"/>
                <a:gd name="T37"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172">
                  <a:moveTo>
                    <a:pt x="64" y="172"/>
                  </a:moveTo>
                  <a:cubicBezTo>
                    <a:pt x="51" y="172"/>
                    <a:pt x="40" y="161"/>
                    <a:pt x="40" y="148"/>
                  </a:cubicBezTo>
                  <a:cubicBezTo>
                    <a:pt x="40" y="24"/>
                    <a:pt x="40" y="24"/>
                    <a:pt x="40" y="24"/>
                  </a:cubicBezTo>
                  <a:cubicBezTo>
                    <a:pt x="40" y="15"/>
                    <a:pt x="33" y="8"/>
                    <a:pt x="24" y="8"/>
                  </a:cubicBezTo>
                  <a:cubicBezTo>
                    <a:pt x="15" y="8"/>
                    <a:pt x="8" y="15"/>
                    <a:pt x="8" y="24"/>
                  </a:cubicBezTo>
                  <a:cubicBezTo>
                    <a:pt x="8" y="70"/>
                    <a:pt x="8" y="70"/>
                    <a:pt x="8" y="70"/>
                  </a:cubicBezTo>
                  <a:cubicBezTo>
                    <a:pt x="8" y="72"/>
                    <a:pt x="6" y="74"/>
                    <a:pt x="4" y="74"/>
                  </a:cubicBezTo>
                  <a:cubicBezTo>
                    <a:pt x="2" y="74"/>
                    <a:pt x="0" y="72"/>
                    <a:pt x="0" y="70"/>
                  </a:cubicBezTo>
                  <a:cubicBezTo>
                    <a:pt x="0" y="24"/>
                    <a:pt x="0" y="24"/>
                    <a:pt x="0" y="24"/>
                  </a:cubicBezTo>
                  <a:cubicBezTo>
                    <a:pt x="0" y="10"/>
                    <a:pt x="11" y="0"/>
                    <a:pt x="24" y="0"/>
                  </a:cubicBezTo>
                  <a:cubicBezTo>
                    <a:pt x="37" y="0"/>
                    <a:pt x="48" y="10"/>
                    <a:pt x="48" y="24"/>
                  </a:cubicBezTo>
                  <a:cubicBezTo>
                    <a:pt x="48" y="148"/>
                    <a:pt x="48" y="148"/>
                    <a:pt x="48" y="148"/>
                  </a:cubicBezTo>
                  <a:cubicBezTo>
                    <a:pt x="48" y="156"/>
                    <a:pt x="55" y="164"/>
                    <a:pt x="64" y="164"/>
                  </a:cubicBezTo>
                  <a:cubicBezTo>
                    <a:pt x="73" y="164"/>
                    <a:pt x="80" y="156"/>
                    <a:pt x="80" y="148"/>
                  </a:cubicBezTo>
                  <a:cubicBezTo>
                    <a:pt x="80" y="88"/>
                    <a:pt x="80" y="88"/>
                    <a:pt x="80" y="88"/>
                  </a:cubicBezTo>
                  <a:cubicBezTo>
                    <a:pt x="80" y="85"/>
                    <a:pt x="82" y="84"/>
                    <a:pt x="84" y="84"/>
                  </a:cubicBezTo>
                  <a:cubicBezTo>
                    <a:pt x="86" y="84"/>
                    <a:pt x="88" y="85"/>
                    <a:pt x="88" y="88"/>
                  </a:cubicBezTo>
                  <a:cubicBezTo>
                    <a:pt x="88" y="148"/>
                    <a:pt x="88" y="148"/>
                    <a:pt x="88" y="148"/>
                  </a:cubicBezTo>
                  <a:cubicBezTo>
                    <a:pt x="88" y="161"/>
                    <a:pt x="77" y="172"/>
                    <a:pt x="64" y="17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24" name="Freeform 68">
              <a:extLst>
                <a:ext uri="{FF2B5EF4-FFF2-40B4-BE49-F238E27FC236}">
                  <a16:creationId xmlns:a16="http://schemas.microsoft.com/office/drawing/2014/main" id="{8A2F565D-AB65-7440-7BC0-A74B90846CDC}"/>
                </a:ext>
              </a:extLst>
            </p:cNvPr>
            <p:cNvSpPr>
              <a:spLocks noEditPoints="1"/>
            </p:cNvSpPr>
            <p:nvPr/>
          </p:nvSpPr>
          <p:spPr bwMode="auto">
            <a:xfrm>
              <a:off x="665698" y="3591576"/>
              <a:ext cx="90294" cy="156156"/>
            </a:xfrm>
            <a:custGeom>
              <a:avLst/>
              <a:gdLst>
                <a:gd name="T0" fmla="*/ 18 w 36"/>
                <a:gd name="T1" fmla="*/ 62 h 62"/>
                <a:gd name="T2" fmla="*/ 0 w 36"/>
                <a:gd name="T3" fmla="*/ 44 h 62"/>
                <a:gd name="T4" fmla="*/ 0 w 36"/>
                <a:gd name="T5" fmla="*/ 18 h 62"/>
                <a:gd name="T6" fmla="*/ 18 w 36"/>
                <a:gd name="T7" fmla="*/ 0 h 62"/>
                <a:gd name="T8" fmla="*/ 36 w 36"/>
                <a:gd name="T9" fmla="*/ 18 h 62"/>
                <a:gd name="T10" fmla="*/ 36 w 36"/>
                <a:gd name="T11" fmla="*/ 44 h 62"/>
                <a:gd name="T12" fmla="*/ 18 w 36"/>
                <a:gd name="T13" fmla="*/ 62 h 62"/>
                <a:gd name="T14" fmla="*/ 18 w 36"/>
                <a:gd name="T15" fmla="*/ 8 h 62"/>
                <a:gd name="T16" fmla="*/ 8 w 36"/>
                <a:gd name="T17" fmla="*/ 18 h 62"/>
                <a:gd name="T18" fmla="*/ 8 w 36"/>
                <a:gd name="T19" fmla="*/ 44 h 62"/>
                <a:gd name="T20" fmla="*/ 18 w 36"/>
                <a:gd name="T21" fmla="*/ 54 h 62"/>
                <a:gd name="T22" fmla="*/ 28 w 36"/>
                <a:gd name="T23" fmla="*/ 44 h 62"/>
                <a:gd name="T24" fmla="*/ 28 w 36"/>
                <a:gd name="T25" fmla="*/ 18 h 62"/>
                <a:gd name="T26" fmla="*/ 18 w 36"/>
                <a:gd name="T27"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62">
                  <a:moveTo>
                    <a:pt x="18" y="62"/>
                  </a:moveTo>
                  <a:cubicBezTo>
                    <a:pt x="8" y="62"/>
                    <a:pt x="0" y="53"/>
                    <a:pt x="0" y="44"/>
                  </a:cubicBezTo>
                  <a:cubicBezTo>
                    <a:pt x="0" y="18"/>
                    <a:pt x="0" y="18"/>
                    <a:pt x="0" y="18"/>
                  </a:cubicBezTo>
                  <a:cubicBezTo>
                    <a:pt x="0" y="8"/>
                    <a:pt x="8" y="0"/>
                    <a:pt x="18" y="0"/>
                  </a:cubicBezTo>
                  <a:cubicBezTo>
                    <a:pt x="28" y="0"/>
                    <a:pt x="36" y="8"/>
                    <a:pt x="36" y="18"/>
                  </a:cubicBezTo>
                  <a:cubicBezTo>
                    <a:pt x="36" y="44"/>
                    <a:pt x="36" y="44"/>
                    <a:pt x="36" y="44"/>
                  </a:cubicBezTo>
                  <a:cubicBezTo>
                    <a:pt x="36" y="53"/>
                    <a:pt x="28" y="62"/>
                    <a:pt x="18" y="62"/>
                  </a:cubicBezTo>
                  <a:close/>
                  <a:moveTo>
                    <a:pt x="18" y="8"/>
                  </a:moveTo>
                  <a:cubicBezTo>
                    <a:pt x="12" y="8"/>
                    <a:pt x="8" y="12"/>
                    <a:pt x="8" y="18"/>
                  </a:cubicBezTo>
                  <a:cubicBezTo>
                    <a:pt x="8" y="44"/>
                    <a:pt x="8" y="44"/>
                    <a:pt x="8" y="44"/>
                  </a:cubicBezTo>
                  <a:cubicBezTo>
                    <a:pt x="8" y="49"/>
                    <a:pt x="12" y="54"/>
                    <a:pt x="18" y="54"/>
                  </a:cubicBezTo>
                  <a:cubicBezTo>
                    <a:pt x="24" y="54"/>
                    <a:pt x="28" y="49"/>
                    <a:pt x="28" y="44"/>
                  </a:cubicBezTo>
                  <a:cubicBezTo>
                    <a:pt x="28" y="18"/>
                    <a:pt x="28" y="18"/>
                    <a:pt x="28" y="18"/>
                  </a:cubicBezTo>
                  <a:cubicBezTo>
                    <a:pt x="28" y="12"/>
                    <a:pt x="24" y="8"/>
                    <a:pt x="18" y="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25" name="Freeform 69">
              <a:extLst>
                <a:ext uri="{FF2B5EF4-FFF2-40B4-BE49-F238E27FC236}">
                  <a16:creationId xmlns:a16="http://schemas.microsoft.com/office/drawing/2014/main" id="{05A55BFB-1394-5868-84DE-D8A946B5562E}"/>
                </a:ext>
              </a:extLst>
            </p:cNvPr>
            <p:cNvSpPr>
              <a:spLocks/>
            </p:cNvSpPr>
            <p:nvPr/>
          </p:nvSpPr>
          <p:spPr bwMode="auto">
            <a:xfrm>
              <a:off x="898338" y="3568206"/>
              <a:ext cx="30807" cy="30806"/>
            </a:xfrm>
            <a:custGeom>
              <a:avLst/>
              <a:gdLst>
                <a:gd name="T0" fmla="*/ 0 w 12"/>
                <a:gd name="T1" fmla="*/ 6 h 12"/>
                <a:gd name="T2" fmla="*/ 0 w 12"/>
                <a:gd name="T3" fmla="*/ 6 h 12"/>
                <a:gd name="T4" fmla="*/ 6 w 12"/>
                <a:gd name="T5" fmla="*/ 12 h 12"/>
                <a:gd name="T6" fmla="*/ 12 w 12"/>
                <a:gd name="T7" fmla="*/ 6 h 12"/>
                <a:gd name="T8" fmla="*/ 6 w 12"/>
                <a:gd name="T9" fmla="*/ 0 h 12"/>
                <a:gd name="T10" fmla="*/ 0 w 12"/>
                <a:gd name="T11" fmla="*/ 6 h 12"/>
              </a:gdLst>
              <a:ahLst/>
              <a:cxnLst>
                <a:cxn ang="0">
                  <a:pos x="T0" y="T1"/>
                </a:cxn>
                <a:cxn ang="0">
                  <a:pos x="T2" y="T3"/>
                </a:cxn>
                <a:cxn ang="0">
                  <a:pos x="T4" y="T5"/>
                </a:cxn>
                <a:cxn ang="0">
                  <a:pos x="T6" y="T7"/>
                </a:cxn>
                <a:cxn ang="0">
                  <a:pos x="T8" y="T9"/>
                </a:cxn>
                <a:cxn ang="0">
                  <a:pos x="T10" y="T11"/>
                </a:cxn>
              </a:cxnLst>
              <a:rect l="0" t="0" r="r" b="b"/>
              <a:pathLst>
                <a:path w="12" h="12">
                  <a:moveTo>
                    <a:pt x="0" y="6"/>
                  </a:moveTo>
                  <a:cubicBezTo>
                    <a:pt x="0" y="6"/>
                    <a:pt x="0" y="6"/>
                    <a:pt x="0" y="6"/>
                  </a:cubicBezTo>
                  <a:cubicBezTo>
                    <a:pt x="0" y="9"/>
                    <a:pt x="3" y="12"/>
                    <a:pt x="6" y="12"/>
                  </a:cubicBezTo>
                  <a:cubicBezTo>
                    <a:pt x="9" y="12"/>
                    <a:pt x="12" y="9"/>
                    <a:pt x="12" y="6"/>
                  </a:cubicBezTo>
                  <a:cubicBezTo>
                    <a:pt x="12" y="2"/>
                    <a:pt x="9" y="0"/>
                    <a:pt x="6" y="0"/>
                  </a:cubicBezTo>
                  <a:cubicBezTo>
                    <a:pt x="3" y="0"/>
                    <a:pt x="0" y="2"/>
                    <a:pt x="0" y="6"/>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26" name="Freeform 70">
              <a:extLst>
                <a:ext uri="{FF2B5EF4-FFF2-40B4-BE49-F238E27FC236}">
                  <a16:creationId xmlns:a16="http://schemas.microsoft.com/office/drawing/2014/main" id="{E60111E4-07B5-4F8D-1A09-79700A72EB9C}"/>
                </a:ext>
              </a:extLst>
            </p:cNvPr>
            <p:cNvSpPr>
              <a:spLocks noEditPoints="1"/>
            </p:cNvSpPr>
            <p:nvPr/>
          </p:nvSpPr>
          <p:spPr bwMode="auto">
            <a:xfrm>
              <a:off x="766615" y="3599012"/>
              <a:ext cx="91356" cy="191211"/>
            </a:xfrm>
            <a:custGeom>
              <a:avLst/>
              <a:gdLst>
                <a:gd name="T0" fmla="*/ 25 w 36"/>
                <a:gd name="T1" fmla="*/ 76 h 76"/>
                <a:gd name="T2" fmla="*/ 11 w 36"/>
                <a:gd name="T3" fmla="*/ 76 h 76"/>
                <a:gd name="T4" fmla="*/ 0 w 36"/>
                <a:gd name="T5" fmla="*/ 64 h 76"/>
                <a:gd name="T6" fmla="*/ 0 w 36"/>
                <a:gd name="T7" fmla="*/ 11 h 76"/>
                <a:gd name="T8" fmla="*/ 11 w 36"/>
                <a:gd name="T9" fmla="*/ 0 h 76"/>
                <a:gd name="T10" fmla="*/ 25 w 36"/>
                <a:gd name="T11" fmla="*/ 0 h 76"/>
                <a:gd name="T12" fmla="*/ 36 w 36"/>
                <a:gd name="T13" fmla="*/ 11 h 76"/>
                <a:gd name="T14" fmla="*/ 36 w 36"/>
                <a:gd name="T15" fmla="*/ 64 h 76"/>
                <a:gd name="T16" fmla="*/ 25 w 36"/>
                <a:gd name="T17" fmla="*/ 76 h 76"/>
                <a:gd name="T18" fmla="*/ 11 w 36"/>
                <a:gd name="T19" fmla="*/ 8 h 76"/>
                <a:gd name="T20" fmla="*/ 8 w 36"/>
                <a:gd name="T21" fmla="*/ 11 h 76"/>
                <a:gd name="T22" fmla="*/ 8 w 36"/>
                <a:gd name="T23" fmla="*/ 64 h 76"/>
                <a:gd name="T24" fmla="*/ 11 w 36"/>
                <a:gd name="T25" fmla="*/ 68 h 76"/>
                <a:gd name="T26" fmla="*/ 25 w 36"/>
                <a:gd name="T27" fmla="*/ 68 h 76"/>
                <a:gd name="T28" fmla="*/ 28 w 36"/>
                <a:gd name="T29" fmla="*/ 64 h 76"/>
                <a:gd name="T30" fmla="*/ 28 w 36"/>
                <a:gd name="T31" fmla="*/ 11 h 76"/>
                <a:gd name="T32" fmla="*/ 25 w 36"/>
                <a:gd name="T33" fmla="*/ 8 h 76"/>
                <a:gd name="T34" fmla="*/ 11 w 36"/>
                <a:gd name="T35"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76">
                  <a:moveTo>
                    <a:pt x="25" y="76"/>
                  </a:moveTo>
                  <a:cubicBezTo>
                    <a:pt x="11" y="76"/>
                    <a:pt x="11" y="76"/>
                    <a:pt x="11" y="76"/>
                  </a:cubicBezTo>
                  <a:cubicBezTo>
                    <a:pt x="5" y="76"/>
                    <a:pt x="0" y="70"/>
                    <a:pt x="0" y="64"/>
                  </a:cubicBezTo>
                  <a:cubicBezTo>
                    <a:pt x="0" y="11"/>
                    <a:pt x="0" y="11"/>
                    <a:pt x="0" y="11"/>
                  </a:cubicBezTo>
                  <a:cubicBezTo>
                    <a:pt x="0" y="5"/>
                    <a:pt x="5" y="0"/>
                    <a:pt x="11" y="0"/>
                  </a:cubicBezTo>
                  <a:cubicBezTo>
                    <a:pt x="25" y="0"/>
                    <a:pt x="25" y="0"/>
                    <a:pt x="25" y="0"/>
                  </a:cubicBezTo>
                  <a:cubicBezTo>
                    <a:pt x="31" y="0"/>
                    <a:pt x="36" y="5"/>
                    <a:pt x="36" y="11"/>
                  </a:cubicBezTo>
                  <a:cubicBezTo>
                    <a:pt x="36" y="64"/>
                    <a:pt x="36" y="64"/>
                    <a:pt x="36" y="64"/>
                  </a:cubicBezTo>
                  <a:cubicBezTo>
                    <a:pt x="36" y="70"/>
                    <a:pt x="31" y="76"/>
                    <a:pt x="25" y="76"/>
                  </a:cubicBezTo>
                  <a:close/>
                  <a:moveTo>
                    <a:pt x="11" y="8"/>
                  </a:moveTo>
                  <a:cubicBezTo>
                    <a:pt x="10" y="8"/>
                    <a:pt x="8" y="9"/>
                    <a:pt x="8" y="11"/>
                  </a:cubicBezTo>
                  <a:cubicBezTo>
                    <a:pt x="8" y="64"/>
                    <a:pt x="8" y="64"/>
                    <a:pt x="8" y="64"/>
                  </a:cubicBezTo>
                  <a:cubicBezTo>
                    <a:pt x="8" y="66"/>
                    <a:pt x="10" y="68"/>
                    <a:pt x="11" y="68"/>
                  </a:cubicBezTo>
                  <a:cubicBezTo>
                    <a:pt x="25" y="68"/>
                    <a:pt x="25" y="68"/>
                    <a:pt x="25" y="68"/>
                  </a:cubicBezTo>
                  <a:cubicBezTo>
                    <a:pt x="26" y="68"/>
                    <a:pt x="28" y="66"/>
                    <a:pt x="28" y="64"/>
                  </a:cubicBezTo>
                  <a:cubicBezTo>
                    <a:pt x="28" y="11"/>
                    <a:pt x="28" y="11"/>
                    <a:pt x="28" y="11"/>
                  </a:cubicBezTo>
                  <a:cubicBezTo>
                    <a:pt x="28" y="9"/>
                    <a:pt x="26" y="8"/>
                    <a:pt x="25" y="8"/>
                  </a:cubicBezTo>
                  <a:lnTo>
                    <a:pt x="11" y="8"/>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27" name="Freeform 71">
              <a:extLst>
                <a:ext uri="{FF2B5EF4-FFF2-40B4-BE49-F238E27FC236}">
                  <a16:creationId xmlns:a16="http://schemas.microsoft.com/office/drawing/2014/main" id="{A074A20E-7692-1EE6-7170-6E64F1F5AA7F}"/>
                </a:ext>
              </a:extLst>
            </p:cNvPr>
            <p:cNvSpPr>
              <a:spLocks/>
            </p:cNvSpPr>
            <p:nvPr/>
          </p:nvSpPr>
          <p:spPr bwMode="auto">
            <a:xfrm>
              <a:off x="903649" y="3551209"/>
              <a:ext cx="40367" cy="42491"/>
            </a:xfrm>
            <a:custGeom>
              <a:avLst/>
              <a:gdLst>
                <a:gd name="T0" fmla="*/ 4 w 16"/>
                <a:gd name="T1" fmla="*/ 17 h 17"/>
                <a:gd name="T2" fmla="*/ 1 w 16"/>
                <a:gd name="T3" fmla="*/ 15 h 17"/>
                <a:gd name="T4" fmla="*/ 1 w 16"/>
                <a:gd name="T5" fmla="*/ 10 h 17"/>
                <a:gd name="T6" fmla="*/ 9 w 16"/>
                <a:gd name="T7" fmla="*/ 2 h 17"/>
                <a:gd name="T8" fmla="*/ 15 w 16"/>
                <a:gd name="T9" fmla="*/ 2 h 17"/>
                <a:gd name="T10" fmla="*/ 15 w 16"/>
                <a:gd name="T11" fmla="*/ 7 h 17"/>
                <a:gd name="T12" fmla="*/ 7 w 16"/>
                <a:gd name="T13" fmla="*/ 15 h 17"/>
                <a:gd name="T14" fmla="*/ 4 w 16"/>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7">
                  <a:moveTo>
                    <a:pt x="4" y="17"/>
                  </a:moveTo>
                  <a:cubicBezTo>
                    <a:pt x="3" y="17"/>
                    <a:pt x="2" y="16"/>
                    <a:pt x="1" y="15"/>
                  </a:cubicBezTo>
                  <a:cubicBezTo>
                    <a:pt x="0" y="14"/>
                    <a:pt x="0" y="11"/>
                    <a:pt x="1" y="10"/>
                  </a:cubicBezTo>
                  <a:cubicBezTo>
                    <a:pt x="9" y="2"/>
                    <a:pt x="9" y="2"/>
                    <a:pt x="9" y="2"/>
                  </a:cubicBezTo>
                  <a:cubicBezTo>
                    <a:pt x="11" y="0"/>
                    <a:pt x="13" y="0"/>
                    <a:pt x="15" y="2"/>
                  </a:cubicBezTo>
                  <a:cubicBezTo>
                    <a:pt x="16" y="3"/>
                    <a:pt x="16" y="6"/>
                    <a:pt x="15" y="7"/>
                  </a:cubicBezTo>
                  <a:cubicBezTo>
                    <a:pt x="7" y="15"/>
                    <a:pt x="7" y="15"/>
                    <a:pt x="7" y="15"/>
                  </a:cubicBezTo>
                  <a:cubicBezTo>
                    <a:pt x="6" y="16"/>
                    <a:pt x="5" y="17"/>
                    <a:pt x="4" y="1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28" name="Freeform 72">
              <a:extLst>
                <a:ext uri="{FF2B5EF4-FFF2-40B4-BE49-F238E27FC236}">
                  <a16:creationId xmlns:a16="http://schemas.microsoft.com/office/drawing/2014/main" id="{FFB029C2-4814-C00B-85E2-5EE7FDCB9605}"/>
                </a:ext>
              </a:extLst>
            </p:cNvPr>
            <p:cNvSpPr>
              <a:spLocks/>
            </p:cNvSpPr>
            <p:nvPr/>
          </p:nvSpPr>
          <p:spPr bwMode="auto">
            <a:xfrm>
              <a:off x="880279" y="3444981"/>
              <a:ext cx="248574" cy="227328"/>
            </a:xfrm>
            <a:custGeom>
              <a:avLst/>
              <a:gdLst>
                <a:gd name="T0" fmla="*/ 49 w 98"/>
                <a:gd name="T1" fmla="*/ 90 h 90"/>
                <a:gd name="T2" fmla="*/ 24 w 98"/>
                <a:gd name="T3" fmla="*/ 72 h 90"/>
                <a:gd name="T4" fmla="*/ 24 w 98"/>
                <a:gd name="T5" fmla="*/ 67 h 90"/>
                <a:gd name="T6" fmla="*/ 30 w 98"/>
                <a:gd name="T7" fmla="*/ 66 h 90"/>
                <a:gd name="T8" fmla="*/ 49 w 98"/>
                <a:gd name="T9" fmla="*/ 81 h 90"/>
                <a:gd name="T10" fmla="*/ 90 w 98"/>
                <a:gd name="T11" fmla="*/ 31 h 90"/>
                <a:gd name="T12" fmla="*/ 68 w 98"/>
                <a:gd name="T13" fmla="*/ 8 h 90"/>
                <a:gd name="T14" fmla="*/ 52 w 98"/>
                <a:gd name="T15" fmla="*/ 14 h 90"/>
                <a:gd name="T16" fmla="*/ 46 w 98"/>
                <a:gd name="T17" fmla="*/ 14 h 90"/>
                <a:gd name="T18" fmla="*/ 30 w 98"/>
                <a:gd name="T19" fmla="*/ 8 h 90"/>
                <a:gd name="T20" fmla="*/ 8 w 98"/>
                <a:gd name="T21" fmla="*/ 31 h 90"/>
                <a:gd name="T22" fmla="*/ 9 w 98"/>
                <a:gd name="T23" fmla="*/ 36 h 90"/>
                <a:gd name="T24" fmla="*/ 5 w 98"/>
                <a:gd name="T25" fmla="*/ 40 h 90"/>
                <a:gd name="T26" fmla="*/ 1 w 98"/>
                <a:gd name="T27" fmla="*/ 37 h 90"/>
                <a:gd name="T28" fmla="*/ 0 w 98"/>
                <a:gd name="T29" fmla="*/ 31 h 90"/>
                <a:gd name="T30" fmla="*/ 30 w 98"/>
                <a:gd name="T31" fmla="*/ 0 h 90"/>
                <a:gd name="T32" fmla="*/ 49 w 98"/>
                <a:gd name="T33" fmla="*/ 6 h 90"/>
                <a:gd name="T34" fmla="*/ 68 w 98"/>
                <a:gd name="T35" fmla="*/ 0 h 90"/>
                <a:gd name="T36" fmla="*/ 98 w 98"/>
                <a:gd name="T37" fmla="*/ 31 h 90"/>
                <a:gd name="T38" fmla="*/ 49 w 98"/>
                <a:gd name="T3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90">
                  <a:moveTo>
                    <a:pt x="49" y="90"/>
                  </a:moveTo>
                  <a:cubicBezTo>
                    <a:pt x="44" y="90"/>
                    <a:pt x="30" y="78"/>
                    <a:pt x="24" y="72"/>
                  </a:cubicBezTo>
                  <a:cubicBezTo>
                    <a:pt x="23" y="71"/>
                    <a:pt x="23" y="68"/>
                    <a:pt x="24" y="67"/>
                  </a:cubicBezTo>
                  <a:cubicBezTo>
                    <a:pt x="26" y="65"/>
                    <a:pt x="28" y="65"/>
                    <a:pt x="30" y="66"/>
                  </a:cubicBezTo>
                  <a:cubicBezTo>
                    <a:pt x="39" y="75"/>
                    <a:pt x="46" y="80"/>
                    <a:pt x="49" y="81"/>
                  </a:cubicBezTo>
                  <a:cubicBezTo>
                    <a:pt x="56" y="78"/>
                    <a:pt x="90" y="52"/>
                    <a:pt x="90" y="31"/>
                  </a:cubicBezTo>
                  <a:cubicBezTo>
                    <a:pt x="90" y="17"/>
                    <a:pt x="81" y="8"/>
                    <a:pt x="68" y="8"/>
                  </a:cubicBezTo>
                  <a:cubicBezTo>
                    <a:pt x="62" y="8"/>
                    <a:pt x="56" y="10"/>
                    <a:pt x="52" y="14"/>
                  </a:cubicBezTo>
                  <a:cubicBezTo>
                    <a:pt x="50" y="16"/>
                    <a:pt x="48" y="16"/>
                    <a:pt x="46" y="14"/>
                  </a:cubicBezTo>
                  <a:cubicBezTo>
                    <a:pt x="42" y="10"/>
                    <a:pt x="36" y="8"/>
                    <a:pt x="30" y="8"/>
                  </a:cubicBezTo>
                  <a:cubicBezTo>
                    <a:pt x="17" y="8"/>
                    <a:pt x="8" y="17"/>
                    <a:pt x="8" y="31"/>
                  </a:cubicBezTo>
                  <a:cubicBezTo>
                    <a:pt x="8" y="33"/>
                    <a:pt x="8" y="34"/>
                    <a:pt x="9" y="36"/>
                  </a:cubicBezTo>
                  <a:cubicBezTo>
                    <a:pt x="9" y="38"/>
                    <a:pt x="8" y="40"/>
                    <a:pt x="5" y="40"/>
                  </a:cubicBezTo>
                  <a:cubicBezTo>
                    <a:pt x="3" y="41"/>
                    <a:pt x="1" y="40"/>
                    <a:pt x="1" y="37"/>
                  </a:cubicBezTo>
                  <a:cubicBezTo>
                    <a:pt x="0" y="35"/>
                    <a:pt x="0" y="33"/>
                    <a:pt x="0" y="31"/>
                  </a:cubicBezTo>
                  <a:cubicBezTo>
                    <a:pt x="0" y="12"/>
                    <a:pt x="12" y="0"/>
                    <a:pt x="30" y="0"/>
                  </a:cubicBezTo>
                  <a:cubicBezTo>
                    <a:pt x="37" y="0"/>
                    <a:pt x="44" y="2"/>
                    <a:pt x="49" y="6"/>
                  </a:cubicBezTo>
                  <a:cubicBezTo>
                    <a:pt x="54" y="2"/>
                    <a:pt x="61" y="0"/>
                    <a:pt x="68" y="0"/>
                  </a:cubicBezTo>
                  <a:cubicBezTo>
                    <a:pt x="86" y="0"/>
                    <a:pt x="98" y="12"/>
                    <a:pt x="98" y="31"/>
                  </a:cubicBezTo>
                  <a:cubicBezTo>
                    <a:pt x="98" y="57"/>
                    <a:pt x="56" y="90"/>
                    <a:pt x="49" y="9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29" name="Freeform 73">
              <a:extLst>
                <a:ext uri="{FF2B5EF4-FFF2-40B4-BE49-F238E27FC236}">
                  <a16:creationId xmlns:a16="http://schemas.microsoft.com/office/drawing/2014/main" id="{8961576F-F305-0275-12C9-12DAC484B513}"/>
                </a:ext>
              </a:extLst>
            </p:cNvPr>
            <p:cNvSpPr>
              <a:spLocks noEditPoints="1"/>
            </p:cNvSpPr>
            <p:nvPr/>
          </p:nvSpPr>
          <p:spPr bwMode="auto">
            <a:xfrm>
              <a:off x="852660" y="3522528"/>
              <a:ext cx="122163" cy="121100"/>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8 h 48"/>
                <a:gd name="T12" fmla="*/ 8 w 48"/>
                <a:gd name="T13" fmla="*/ 24 h 48"/>
                <a:gd name="T14" fmla="*/ 24 w 48"/>
                <a:gd name="T15" fmla="*/ 40 h 48"/>
                <a:gd name="T16" fmla="*/ 40 w 48"/>
                <a:gd name="T17" fmla="*/ 24 h 48"/>
                <a:gd name="T18" fmla="*/ 24 w 48"/>
                <a:gd name="T1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8"/>
                  </a:moveTo>
                  <a:cubicBezTo>
                    <a:pt x="15" y="8"/>
                    <a:pt x="8" y="15"/>
                    <a:pt x="8" y="24"/>
                  </a:cubicBezTo>
                  <a:cubicBezTo>
                    <a:pt x="8" y="32"/>
                    <a:pt x="15" y="40"/>
                    <a:pt x="24" y="40"/>
                  </a:cubicBezTo>
                  <a:cubicBezTo>
                    <a:pt x="33" y="40"/>
                    <a:pt x="40" y="32"/>
                    <a:pt x="40" y="24"/>
                  </a:cubicBezTo>
                  <a:cubicBezTo>
                    <a:pt x="40" y="15"/>
                    <a:pt x="33" y="8"/>
                    <a:pt x="24" y="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grpSp>
      <p:grpSp>
        <p:nvGrpSpPr>
          <p:cNvPr id="35" name="Group 34">
            <a:extLst>
              <a:ext uri="{FF2B5EF4-FFF2-40B4-BE49-F238E27FC236}">
                <a16:creationId xmlns:a16="http://schemas.microsoft.com/office/drawing/2014/main" id="{E8E29F64-06A0-DDEE-AAAE-BFA9A1FA3F54}"/>
              </a:ext>
            </a:extLst>
          </p:cNvPr>
          <p:cNvGrpSpPr/>
          <p:nvPr/>
        </p:nvGrpSpPr>
        <p:grpSpPr>
          <a:xfrm>
            <a:off x="1014705" y="4092606"/>
            <a:ext cx="1078183" cy="1066660"/>
            <a:chOff x="1014705" y="4092606"/>
            <a:chExt cx="1078183" cy="1066660"/>
          </a:xfrm>
        </p:grpSpPr>
        <p:sp>
          <p:nvSpPr>
            <p:cNvPr id="10" name="Oval 9">
              <a:extLst>
                <a:ext uri="{FF2B5EF4-FFF2-40B4-BE49-F238E27FC236}">
                  <a16:creationId xmlns:a16="http://schemas.microsoft.com/office/drawing/2014/main" id="{75B747EF-646A-2E7D-EF68-9B44AB7C6758}"/>
                </a:ext>
              </a:extLst>
            </p:cNvPr>
            <p:cNvSpPr>
              <a:spLocks noChangeAspect="1"/>
            </p:cNvSpPr>
            <p:nvPr/>
          </p:nvSpPr>
          <p:spPr>
            <a:xfrm>
              <a:off x="1014705" y="4092606"/>
              <a:ext cx="1078183" cy="1066660"/>
            </a:xfrm>
            <a:prstGeom prst="ellipse">
              <a:avLst/>
            </a:prstGeom>
            <a:solidFill>
              <a:schemeClr val="bg1"/>
            </a:solidFill>
            <a:ln w="38100" cap="flat">
              <a:solidFill>
                <a:schemeClr val="accent3"/>
              </a:solidFill>
              <a:prstDash val="solid"/>
              <a:miter/>
            </a:ln>
          </p:spPr>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1965"/>
                </a:solidFill>
                <a:effectLst/>
                <a:uLnTx/>
                <a:uFillTx/>
                <a:ea typeface="+mn-ea"/>
                <a:cs typeface="+mn-cs"/>
              </a:endParaRPr>
            </a:p>
          </p:txBody>
        </p:sp>
        <p:sp>
          <p:nvSpPr>
            <p:cNvPr id="34" name="Graphic 27">
              <a:extLst>
                <a:ext uri="{FF2B5EF4-FFF2-40B4-BE49-F238E27FC236}">
                  <a16:creationId xmlns:a16="http://schemas.microsoft.com/office/drawing/2014/main" id="{5D4A97A6-B21F-347A-7F0B-C589F72A8A0F}"/>
                </a:ext>
              </a:extLst>
            </p:cNvPr>
            <p:cNvSpPr>
              <a:spLocks noChangeAspect="1"/>
            </p:cNvSpPr>
            <p:nvPr/>
          </p:nvSpPr>
          <p:spPr>
            <a:xfrm>
              <a:off x="1240787" y="4311742"/>
              <a:ext cx="626018" cy="626017"/>
            </a:xfrm>
            <a:custGeom>
              <a:avLst/>
              <a:gdLst>
                <a:gd name="connsiteX0" fmla="*/ 428588 w 428625"/>
                <a:gd name="connsiteY0" fmla="*/ 419063 h 428624"/>
                <a:gd name="connsiteX1" fmla="*/ 419063 w 428625"/>
                <a:gd name="connsiteY1" fmla="*/ 428588 h 428624"/>
                <a:gd name="connsiteX2" fmla="*/ -37 w 428625"/>
                <a:gd name="connsiteY2" fmla="*/ 428588 h 428624"/>
                <a:gd name="connsiteX3" fmla="*/ -37 w 428625"/>
                <a:gd name="connsiteY3" fmla="*/ 9488 h 428624"/>
                <a:gd name="connsiteX4" fmla="*/ 9488 w 428625"/>
                <a:gd name="connsiteY4" fmla="*/ -37 h 428624"/>
                <a:gd name="connsiteX5" fmla="*/ 19013 w 428625"/>
                <a:gd name="connsiteY5" fmla="*/ 9488 h 428624"/>
                <a:gd name="connsiteX6" fmla="*/ 19013 w 428625"/>
                <a:gd name="connsiteY6" fmla="*/ 281808 h 428624"/>
                <a:gd name="connsiteX7" fmla="*/ 141790 w 428625"/>
                <a:gd name="connsiteY7" fmla="*/ 159030 h 428624"/>
                <a:gd name="connsiteX8" fmla="*/ 208465 w 428625"/>
                <a:gd name="connsiteY8" fmla="*/ 206655 h 428624"/>
                <a:gd name="connsiteX9" fmla="*/ 348102 w 428625"/>
                <a:gd name="connsiteY9" fmla="*/ 67019 h 428624"/>
                <a:gd name="connsiteX10" fmla="*/ 317526 w 428625"/>
                <a:gd name="connsiteY10" fmla="*/ 67019 h 428624"/>
                <a:gd name="connsiteX11" fmla="*/ 308001 w 428625"/>
                <a:gd name="connsiteY11" fmla="*/ 57494 h 428624"/>
                <a:gd name="connsiteX12" fmla="*/ 317526 w 428625"/>
                <a:gd name="connsiteY12" fmla="*/ 47969 h 428624"/>
                <a:gd name="connsiteX13" fmla="*/ 380963 w 428625"/>
                <a:gd name="connsiteY13" fmla="*/ 47969 h 428624"/>
                <a:gd name="connsiteX14" fmla="*/ 380963 w 428625"/>
                <a:gd name="connsiteY14" fmla="*/ 111310 h 428624"/>
                <a:gd name="connsiteX15" fmla="*/ 371438 w 428625"/>
                <a:gd name="connsiteY15" fmla="*/ 120835 h 428624"/>
                <a:gd name="connsiteX16" fmla="*/ 361913 w 428625"/>
                <a:gd name="connsiteY16" fmla="*/ 111310 h 428624"/>
                <a:gd name="connsiteX17" fmla="*/ 361913 w 428625"/>
                <a:gd name="connsiteY17" fmla="*/ 80449 h 428624"/>
                <a:gd name="connsiteX18" fmla="*/ 210847 w 428625"/>
                <a:gd name="connsiteY18" fmla="*/ 231230 h 428624"/>
                <a:gd name="connsiteX19" fmla="*/ 144172 w 428625"/>
                <a:gd name="connsiteY19" fmla="*/ 183605 h 428624"/>
                <a:gd name="connsiteX20" fmla="*/ 19013 w 428625"/>
                <a:gd name="connsiteY20" fmla="*/ 308763 h 428624"/>
                <a:gd name="connsiteX21" fmla="*/ 19013 w 428625"/>
                <a:gd name="connsiteY21" fmla="*/ 409538 h 428624"/>
                <a:gd name="connsiteX22" fmla="*/ 419063 w 428625"/>
                <a:gd name="connsiteY22" fmla="*/ 409538 h 428624"/>
                <a:gd name="connsiteX23" fmla="*/ 428588 w 428625"/>
                <a:gd name="connsiteY23" fmla="*/ 419063 h 42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8625" h="428624">
                  <a:moveTo>
                    <a:pt x="428588" y="419063"/>
                  </a:moveTo>
                  <a:cubicBezTo>
                    <a:pt x="428588" y="424320"/>
                    <a:pt x="424324" y="428588"/>
                    <a:pt x="419063" y="428588"/>
                  </a:cubicBezTo>
                  <a:lnTo>
                    <a:pt x="-37" y="428588"/>
                  </a:lnTo>
                  <a:lnTo>
                    <a:pt x="-37" y="9488"/>
                  </a:lnTo>
                  <a:cubicBezTo>
                    <a:pt x="-37" y="4230"/>
                    <a:pt x="4227" y="-37"/>
                    <a:pt x="9488" y="-37"/>
                  </a:cubicBezTo>
                  <a:cubicBezTo>
                    <a:pt x="14749" y="-37"/>
                    <a:pt x="19013" y="4230"/>
                    <a:pt x="19013" y="9488"/>
                  </a:cubicBezTo>
                  <a:lnTo>
                    <a:pt x="19013" y="281808"/>
                  </a:lnTo>
                  <a:lnTo>
                    <a:pt x="141790" y="159030"/>
                  </a:lnTo>
                  <a:lnTo>
                    <a:pt x="208465" y="206655"/>
                  </a:lnTo>
                  <a:lnTo>
                    <a:pt x="348102" y="67019"/>
                  </a:lnTo>
                  <a:lnTo>
                    <a:pt x="317526" y="67019"/>
                  </a:lnTo>
                  <a:cubicBezTo>
                    <a:pt x="312266" y="67019"/>
                    <a:pt x="308001" y="62752"/>
                    <a:pt x="308001" y="57494"/>
                  </a:cubicBezTo>
                  <a:cubicBezTo>
                    <a:pt x="308001" y="52236"/>
                    <a:pt x="312266" y="47969"/>
                    <a:pt x="317526" y="47969"/>
                  </a:cubicBezTo>
                  <a:lnTo>
                    <a:pt x="380963" y="47969"/>
                  </a:lnTo>
                  <a:lnTo>
                    <a:pt x="380963" y="111310"/>
                  </a:lnTo>
                  <a:cubicBezTo>
                    <a:pt x="380963" y="116568"/>
                    <a:pt x="376699" y="120835"/>
                    <a:pt x="371438" y="120835"/>
                  </a:cubicBezTo>
                  <a:cubicBezTo>
                    <a:pt x="366177" y="120835"/>
                    <a:pt x="361913" y="116568"/>
                    <a:pt x="361913" y="111310"/>
                  </a:cubicBezTo>
                  <a:lnTo>
                    <a:pt x="361913" y="80449"/>
                  </a:lnTo>
                  <a:lnTo>
                    <a:pt x="210847" y="231230"/>
                  </a:lnTo>
                  <a:lnTo>
                    <a:pt x="144172" y="183605"/>
                  </a:lnTo>
                  <a:lnTo>
                    <a:pt x="19013" y="308763"/>
                  </a:lnTo>
                  <a:lnTo>
                    <a:pt x="19013" y="409538"/>
                  </a:lnTo>
                  <a:lnTo>
                    <a:pt x="419063" y="409538"/>
                  </a:lnTo>
                  <a:cubicBezTo>
                    <a:pt x="424324" y="409538"/>
                    <a:pt x="428588" y="413805"/>
                    <a:pt x="428588" y="419063"/>
                  </a:cubicBezTo>
                  <a:close/>
                </a:path>
              </a:pathLst>
            </a:custGeom>
            <a:solidFill>
              <a:srgbClr val="00196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grpSp>
      <p:sp>
        <p:nvSpPr>
          <p:cNvPr id="7" name="TextBox 11">
            <a:extLst>
              <a:ext uri="{FF2B5EF4-FFF2-40B4-BE49-F238E27FC236}">
                <a16:creationId xmlns:a16="http://schemas.microsoft.com/office/drawing/2014/main" id="{65FAD8F1-EAAC-74C9-9FCA-247F16427CE0}"/>
              </a:ext>
            </a:extLst>
          </p:cNvPr>
          <p:cNvSpPr txBox="1"/>
          <p:nvPr/>
        </p:nvSpPr>
        <p:spPr>
          <a:xfrm>
            <a:off x="146568" y="6539844"/>
            <a:ext cx="8031798" cy="261610"/>
          </a:xfrm>
          <a:prstGeom prst="rect">
            <a:avLst/>
          </a:prstGeom>
          <a:noFill/>
        </p:spPr>
        <p:txBody>
          <a:bodyPr wrap="square" rtlCol="0">
            <a:spAutoFit/>
          </a:bodyPr>
          <a:lstStyle/>
          <a:p>
            <a:r>
              <a:rPr lang="it-IT" sz="1100" dirty="0">
                <a:solidFill>
                  <a:srgbClr val="002060"/>
                </a:solidFill>
                <a:ea typeface="Apis For Office" panose="020B0504010101010104" pitchFamily="34" charset="0"/>
                <a:cs typeface="Apis For Office" panose="020B0504010101010104" pitchFamily="34" charset="0"/>
              </a:rPr>
              <a:t>Pampanelli S. et al. </a:t>
            </a:r>
            <a:r>
              <a:rPr lang="it-IT" sz="1100" i="1" dirty="0">
                <a:solidFill>
                  <a:srgbClr val="002060"/>
                </a:solidFill>
                <a:ea typeface="Apis For Office" panose="020B0504010101010104" pitchFamily="34" charset="0"/>
                <a:cs typeface="Apis For Office" panose="020B0504010101010104" pitchFamily="34" charset="0"/>
              </a:rPr>
              <a:t>Diabetes, Obesity and Metabolism 2026</a:t>
            </a:r>
            <a:endParaRPr lang="it-IT" sz="1100" dirty="0">
              <a:solidFill>
                <a:srgbClr val="002060"/>
              </a:solidFill>
              <a:ea typeface="Apis For Office" panose="020B0504010101010104" pitchFamily="34" charset="0"/>
              <a:cs typeface="Apis For Office" panose="020B0504010101010104" pitchFamily="34" charset="0"/>
            </a:endParaRPr>
          </a:p>
        </p:txBody>
      </p:sp>
    </p:spTree>
    <p:custDataLst>
      <p:custData r:id="rId1"/>
      <p:custData r:id="rId2"/>
    </p:custDataLst>
    <p:extLst>
      <p:ext uri="{BB962C8B-B14F-4D97-AF65-F5344CB8AC3E}">
        <p14:creationId xmlns:p14="http://schemas.microsoft.com/office/powerpoint/2010/main" val="352984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a:extLst>
              <a:ext uri="{FF2B5EF4-FFF2-40B4-BE49-F238E27FC236}">
                <a16:creationId xmlns:a16="http://schemas.microsoft.com/office/drawing/2014/main" id="{21B270DD-157D-DF46-8E8D-BF3129271145}"/>
              </a:ext>
            </a:extLst>
          </p:cNvPr>
          <p:cNvSpPr>
            <a:spLocks noChangeArrowheads="1"/>
          </p:cNvSpPr>
          <p:nvPr/>
        </p:nvSpPr>
        <p:spPr bwMode="auto">
          <a:xfrm>
            <a:off x="8874555" y="1308052"/>
            <a:ext cx="181821" cy="552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nchorCtr="1">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lnSpc>
                <a:spcPct val="100000"/>
              </a:lnSpc>
              <a:spcAft>
                <a:spcPct val="0"/>
              </a:spcAft>
              <a:buClrTx/>
              <a:buFontTx/>
              <a:buNone/>
            </a:pPr>
            <a:endParaRPr lang="it-IT" altLang="it-IT" sz="3000" b="1" dirty="0">
              <a:solidFill>
                <a:srgbClr val="24305B"/>
              </a:solidFill>
              <a:latin typeface="+mn-lt"/>
            </a:endParaRPr>
          </a:p>
        </p:txBody>
      </p:sp>
      <p:grpSp>
        <p:nvGrpSpPr>
          <p:cNvPr id="3" name="Gruppo 2">
            <a:extLst>
              <a:ext uri="{FF2B5EF4-FFF2-40B4-BE49-F238E27FC236}">
                <a16:creationId xmlns:a16="http://schemas.microsoft.com/office/drawing/2014/main" id="{4DA183B8-6A53-29F3-4C67-DE3F4859D4D4}"/>
              </a:ext>
            </a:extLst>
          </p:cNvPr>
          <p:cNvGrpSpPr/>
          <p:nvPr/>
        </p:nvGrpSpPr>
        <p:grpSpPr>
          <a:xfrm>
            <a:off x="1207334" y="834183"/>
            <a:ext cx="9966385" cy="947737"/>
            <a:chOff x="1735138" y="1110456"/>
            <a:chExt cx="9966385" cy="947737"/>
          </a:xfrm>
        </p:grpSpPr>
        <p:sp>
          <p:nvSpPr>
            <p:cNvPr id="9" name="AutoShape 7">
              <a:extLst>
                <a:ext uri="{FF2B5EF4-FFF2-40B4-BE49-F238E27FC236}">
                  <a16:creationId xmlns:a16="http://schemas.microsoft.com/office/drawing/2014/main" id="{BA1141F5-B55F-4149-9F6C-51C75EB71BF4}"/>
                </a:ext>
              </a:extLst>
            </p:cNvPr>
            <p:cNvSpPr>
              <a:spLocks noChangeArrowheads="1"/>
            </p:cNvSpPr>
            <p:nvPr/>
          </p:nvSpPr>
          <p:spPr bwMode="auto">
            <a:xfrm>
              <a:off x="1735138" y="1110456"/>
              <a:ext cx="9966385" cy="947737"/>
            </a:xfrm>
            <a:prstGeom prst="roundRect">
              <a:avLst>
                <a:gd name="adj" fmla="val 16667"/>
              </a:avLst>
            </a:prstGeom>
            <a:solidFill>
              <a:srgbClr val="C1E1BF"/>
            </a:solidFill>
            <a:ln>
              <a:noFill/>
            </a:ln>
            <a:effectLst/>
            <a:extLst>
              <a:ext uri="{91240B29-F687-4F45-9708-019B960494DF}">
                <a14:hiddenLine xmlns:a14="http://schemas.microsoft.com/office/drawing/2010/main" w="9525">
                  <a:solidFill>
                    <a:srgbClr val="C1E1B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2" name="CasellaDiTesto 1">
              <a:extLst>
                <a:ext uri="{FF2B5EF4-FFF2-40B4-BE49-F238E27FC236}">
                  <a16:creationId xmlns:a16="http://schemas.microsoft.com/office/drawing/2014/main" id="{111F3427-7621-B747-94C3-34B9B6AA1C3C}"/>
                </a:ext>
              </a:extLst>
            </p:cNvPr>
            <p:cNvSpPr txBox="1"/>
            <p:nvPr/>
          </p:nvSpPr>
          <p:spPr>
            <a:xfrm>
              <a:off x="2238703" y="1343998"/>
              <a:ext cx="8986345" cy="523220"/>
            </a:xfrm>
            <a:prstGeom prst="rect">
              <a:avLst/>
            </a:prstGeom>
            <a:noFill/>
          </p:spPr>
          <p:txBody>
            <a:bodyPr wrap="square" rtlCol="0">
              <a:spAutoFit/>
            </a:bodyPr>
            <a:lstStyle/>
            <a:p>
              <a:r>
                <a:rPr lang="it-IT" sz="2800" b="1" dirty="0">
                  <a:solidFill>
                    <a:srgbClr val="002060"/>
                  </a:solidFill>
                </a:rPr>
                <a:t>Come introdurre l’argomento con il paziente</a:t>
              </a:r>
            </a:p>
          </p:txBody>
        </p:sp>
      </p:grpSp>
      <p:sp>
        <p:nvSpPr>
          <p:cNvPr id="7" name="Rectangle 6">
            <a:extLst>
              <a:ext uri="{FF2B5EF4-FFF2-40B4-BE49-F238E27FC236}">
                <a16:creationId xmlns:a16="http://schemas.microsoft.com/office/drawing/2014/main" id="{1CC2D099-D158-5F46-A776-C1AD7FDE87AF}"/>
              </a:ext>
            </a:extLst>
          </p:cNvPr>
          <p:cNvSpPr>
            <a:spLocks noChangeArrowheads="1"/>
          </p:cNvSpPr>
          <p:nvPr/>
        </p:nvSpPr>
        <p:spPr bwMode="auto">
          <a:xfrm>
            <a:off x="1156006" y="2635220"/>
            <a:ext cx="10069042" cy="3476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nchorCtr="1">
            <a:spAutoFit/>
          </a:bodyPr>
          <a:lstStyle>
            <a:lvl1pPr>
              <a:lnSpc>
                <a:spcPct val="92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rgbClr val="000000"/>
                </a:solidFill>
                <a:latin typeface="Calibri" panose="020F0502020204030204" pitchFamily="34" charset="0"/>
                <a:ea typeface="Microsoft YaHei" panose="020B0503020204020204" pitchFamily="34" charset="-122"/>
              </a:defRPr>
            </a:lvl1pPr>
            <a:lvl2pPr>
              <a:lnSpc>
                <a:spcPct val="92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rgbClr val="000000"/>
                </a:solidFill>
                <a:latin typeface="Calibri" panose="020F0502020204030204" pitchFamily="34" charset="0"/>
                <a:ea typeface="Microsoft YaHei" panose="020B0503020204020204" pitchFamily="34" charset="-122"/>
              </a:defRPr>
            </a:lvl2pPr>
            <a:lvl3pPr>
              <a:lnSpc>
                <a:spcPct val="92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alibri" panose="020F0502020204030204" pitchFamily="34" charset="0"/>
                <a:ea typeface="Microsoft YaHei" panose="020B0503020204020204" pitchFamily="34" charset="-122"/>
              </a:defRPr>
            </a:lvl3pPr>
            <a:lvl4pPr>
              <a:lnSpc>
                <a:spcPct val="92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Calibri" panose="020F0502020204030204" pitchFamily="34" charset="0"/>
                <a:ea typeface="Microsoft YaHei" panose="020B0503020204020204" pitchFamily="34" charset="-122"/>
              </a:defRPr>
            </a:lvl4pPr>
            <a:lvl5pPr>
              <a:lnSpc>
                <a:spcPct val="92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lnSpc>
                <a:spcPct val="92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Calibri" panose="020F0502020204030204" pitchFamily="34" charset="0"/>
                <a:ea typeface="Microsoft YaHei" panose="020B0503020204020204" pitchFamily="34" charset="-122"/>
              </a:defRPr>
            </a:lvl9pPr>
          </a:lstStyle>
          <a:p>
            <a:pPr marL="285750" indent="-285750" eaLnBrk="1" hangingPunct="1">
              <a:lnSpc>
                <a:spcPct val="100000"/>
              </a:lnSpc>
              <a:spcAft>
                <a:spcPct val="0"/>
              </a:spcAft>
              <a:buClrTx/>
              <a:buFont typeface="Arial" panose="020B0604020202020204" pitchFamily="34" charset="0"/>
              <a:buChar char="•"/>
            </a:pPr>
            <a:r>
              <a:rPr lang="it-IT" altLang="it-IT" sz="2400" b="1" dirty="0">
                <a:solidFill>
                  <a:srgbClr val="24305B"/>
                </a:solidFill>
                <a:latin typeface="+mn-lt"/>
              </a:rPr>
              <a:t>Lo chiede direttamente</a:t>
            </a:r>
          </a:p>
          <a:p>
            <a:pPr marL="285750" indent="-285750" eaLnBrk="1" hangingPunct="1">
              <a:lnSpc>
                <a:spcPct val="100000"/>
              </a:lnSpc>
              <a:spcAft>
                <a:spcPct val="0"/>
              </a:spcAft>
              <a:buClrTx/>
              <a:buFont typeface="Arial" panose="020B0604020202020204" pitchFamily="34" charset="0"/>
              <a:buChar char="•"/>
            </a:pPr>
            <a:r>
              <a:rPr lang="it-IT" altLang="it-IT" sz="2400" b="1" dirty="0">
                <a:solidFill>
                  <a:srgbClr val="24305B"/>
                </a:solidFill>
                <a:latin typeface="+mn-lt"/>
              </a:rPr>
              <a:t>Si vergogna a chiederlo ma lo vorrebbe, quindi accetta la proposta ed è felice che sia partita dal medico</a:t>
            </a:r>
          </a:p>
          <a:p>
            <a:pPr marL="285750" indent="-285750" eaLnBrk="1" hangingPunct="1">
              <a:lnSpc>
                <a:spcPct val="100000"/>
              </a:lnSpc>
              <a:spcAft>
                <a:spcPct val="0"/>
              </a:spcAft>
              <a:buClrTx/>
              <a:buFont typeface="Arial" panose="020B0604020202020204" pitchFamily="34" charset="0"/>
              <a:buChar char="•"/>
            </a:pPr>
            <a:r>
              <a:rPr lang="it-IT" altLang="it-IT" sz="2400" b="1" dirty="0">
                <a:solidFill>
                  <a:srgbClr val="24305B"/>
                </a:solidFill>
                <a:latin typeface="+mn-lt"/>
              </a:rPr>
              <a:t>Lo stigma interiorizzato lo porta a vederlo come un fallimento, quindi rimanda «al prossimo controllo» per vedere «con la dieta come va» e poi accettarlo potendo dire a se stesso di «averci provato» (per l’ennesima volta)</a:t>
            </a:r>
          </a:p>
          <a:p>
            <a:pPr marL="285750" indent="-285750" eaLnBrk="1" hangingPunct="1">
              <a:lnSpc>
                <a:spcPct val="100000"/>
              </a:lnSpc>
              <a:spcAft>
                <a:spcPct val="0"/>
              </a:spcAft>
              <a:buClrTx/>
              <a:buFont typeface="Arial" panose="020B0604020202020204" pitchFamily="34" charset="0"/>
              <a:buChar char="•"/>
            </a:pPr>
            <a:r>
              <a:rPr lang="it-IT" altLang="it-IT" sz="2400" b="1" dirty="0">
                <a:solidFill>
                  <a:srgbClr val="24305B"/>
                </a:solidFill>
                <a:latin typeface="+mn-lt"/>
              </a:rPr>
              <a:t>Rifiuta categoricamente e non vuole sentir parlare dell’argomento</a:t>
            </a:r>
          </a:p>
          <a:p>
            <a:pPr marL="285750" indent="-285750" eaLnBrk="1" hangingPunct="1">
              <a:lnSpc>
                <a:spcPct val="100000"/>
              </a:lnSpc>
              <a:spcAft>
                <a:spcPct val="0"/>
              </a:spcAft>
              <a:buClrTx/>
              <a:buFont typeface="Arial" panose="020B0604020202020204" pitchFamily="34" charset="0"/>
              <a:buChar char="•"/>
            </a:pPr>
            <a:endParaRPr lang="it-IT" altLang="it-IT" sz="1400" b="1" dirty="0">
              <a:solidFill>
                <a:srgbClr val="24305B"/>
              </a:solidFill>
              <a:latin typeface="+mn-lt"/>
            </a:endParaRPr>
          </a:p>
          <a:p>
            <a:pPr marL="285750" indent="-285750" eaLnBrk="1" hangingPunct="1">
              <a:lnSpc>
                <a:spcPct val="100000"/>
              </a:lnSpc>
              <a:spcAft>
                <a:spcPct val="0"/>
              </a:spcAft>
              <a:buClrTx/>
              <a:buFont typeface="Arial" panose="020B0604020202020204" pitchFamily="34" charset="0"/>
              <a:buChar char="•"/>
            </a:pPr>
            <a:endParaRPr lang="it-IT" altLang="it-IT" sz="1400" b="1" dirty="0">
              <a:solidFill>
                <a:srgbClr val="24305B"/>
              </a:solidFill>
              <a:latin typeface="+mn-lt"/>
            </a:endParaRPr>
          </a:p>
        </p:txBody>
      </p:sp>
    </p:spTree>
    <p:extLst>
      <p:ext uri="{BB962C8B-B14F-4D97-AF65-F5344CB8AC3E}">
        <p14:creationId xmlns:p14="http://schemas.microsoft.com/office/powerpoint/2010/main" val="2023106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cchiali da lettura IZIPIZI -NERO - Carpe Diem">
            <a:extLst>
              <a:ext uri="{FF2B5EF4-FFF2-40B4-BE49-F238E27FC236}">
                <a16:creationId xmlns:a16="http://schemas.microsoft.com/office/drawing/2014/main" id="{17B71620-9F83-7BAA-632F-E7CB99D90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69" y="43825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telle Rimovibili Bicicletta Per Bambini 10 Pollici - Con Rotelle, Per Età  3+ Anni, Telaio In Acciaio Bici 24 Pollici">
            <a:extLst>
              <a:ext uri="{FF2B5EF4-FFF2-40B4-BE49-F238E27FC236}">
                <a16:creationId xmlns:a16="http://schemas.microsoft.com/office/drawing/2014/main" id="{FC650759-A0FF-9413-56EB-500DEEA06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5069" y="5715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gliori audiolibri per bambini | Audible.it">
            <a:extLst>
              <a:ext uri="{FF2B5EF4-FFF2-40B4-BE49-F238E27FC236}">
                <a16:creationId xmlns:a16="http://schemas.microsoft.com/office/drawing/2014/main" id="{08CA33F6-F273-1B21-310D-36254B2810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12323"/>
            <a:ext cx="3563229" cy="237585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5">
            <a:extLst>
              <a:ext uri="{FF2B5EF4-FFF2-40B4-BE49-F238E27FC236}">
                <a16:creationId xmlns:a16="http://schemas.microsoft.com/office/drawing/2014/main" id="{1857714A-4C4A-1F29-8189-8DE506302EE4}"/>
              </a:ext>
            </a:extLst>
          </p:cNvPr>
          <p:cNvSpPr>
            <a:spLocks noChangeArrowheads="1"/>
          </p:cNvSpPr>
          <p:nvPr/>
        </p:nvSpPr>
        <p:spPr bwMode="auto">
          <a:xfrm>
            <a:off x="1921119" y="3947503"/>
            <a:ext cx="8908779" cy="2098174"/>
          </a:xfrm>
          <a:prstGeom prst="roundRect">
            <a:avLst>
              <a:gd name="adj" fmla="val 6245"/>
            </a:avLst>
          </a:prstGeom>
          <a:solidFill>
            <a:srgbClr val="FBD0D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dirty="0"/>
          </a:p>
        </p:txBody>
      </p:sp>
      <p:sp>
        <p:nvSpPr>
          <p:cNvPr id="5" name="CasellaDiTesto 4">
            <a:extLst>
              <a:ext uri="{FF2B5EF4-FFF2-40B4-BE49-F238E27FC236}">
                <a16:creationId xmlns:a16="http://schemas.microsoft.com/office/drawing/2014/main" id="{257A80BA-7E07-FCCE-7E9C-D143CD0CA63C}"/>
              </a:ext>
            </a:extLst>
          </p:cNvPr>
          <p:cNvSpPr txBox="1"/>
          <p:nvPr/>
        </p:nvSpPr>
        <p:spPr>
          <a:xfrm>
            <a:off x="2923892" y="4080752"/>
            <a:ext cx="6735337" cy="1938992"/>
          </a:xfrm>
          <a:prstGeom prst="rect">
            <a:avLst/>
          </a:prstGeom>
          <a:noFill/>
        </p:spPr>
        <p:txBody>
          <a:bodyPr wrap="square" rtlCol="0">
            <a:spAutoFit/>
          </a:bodyPr>
          <a:lstStyle/>
          <a:p>
            <a:pPr algn="ctr"/>
            <a:r>
              <a:rPr lang="it-IT" sz="2000" b="1" dirty="0">
                <a:solidFill>
                  <a:srgbClr val="002060"/>
                </a:solidFill>
                <a:latin typeface="Montserrat" pitchFamily="2" charset="77"/>
              </a:rPr>
              <a:t>Strumenti che permettono di raggiungere un risultato quando le condizioni di partenza lo richiedono, condizioni che non possono essere modificate con la forza di volontà.</a:t>
            </a:r>
          </a:p>
          <a:p>
            <a:pPr algn="ctr"/>
            <a:r>
              <a:rPr lang="it-IT" sz="2000" b="1" dirty="0">
                <a:solidFill>
                  <a:srgbClr val="002060"/>
                </a:solidFill>
                <a:latin typeface="Montserrat" pitchFamily="2" charset="77"/>
              </a:rPr>
              <a:t>TUTTE LE STRADE PORTANO AL DEFICIT CALORICO</a:t>
            </a:r>
          </a:p>
        </p:txBody>
      </p:sp>
      <p:pic>
        <p:nvPicPr>
          <p:cNvPr id="1032" name="Picture 8" descr="I farmaci a base di GLP-1 stanno rivoluzionando la sanità - UPS Healthcare™  - Italia">
            <a:extLst>
              <a:ext uri="{FF2B5EF4-FFF2-40B4-BE49-F238E27FC236}">
                <a16:creationId xmlns:a16="http://schemas.microsoft.com/office/drawing/2014/main" id="{F30BBEFE-C51B-665D-53BD-A806F90616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7607" y="1253538"/>
            <a:ext cx="2666824" cy="149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655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DAD9843-E2FB-E8E2-2C17-9A95D8076873}"/>
              </a:ext>
            </a:extLst>
          </p:cNvPr>
          <p:cNvPicPr>
            <a:picLocks noChangeAspect="1"/>
          </p:cNvPicPr>
          <p:nvPr/>
        </p:nvPicPr>
        <p:blipFill>
          <a:blip r:embed="rId2"/>
          <a:stretch>
            <a:fillRect/>
          </a:stretch>
        </p:blipFill>
        <p:spPr>
          <a:xfrm>
            <a:off x="401052" y="655782"/>
            <a:ext cx="5694947" cy="1426378"/>
          </a:xfrm>
          <a:prstGeom prst="rect">
            <a:avLst/>
          </a:prstGeom>
        </p:spPr>
      </p:pic>
      <p:pic>
        <p:nvPicPr>
          <p:cNvPr id="5" name="Immagine 4">
            <a:extLst>
              <a:ext uri="{FF2B5EF4-FFF2-40B4-BE49-F238E27FC236}">
                <a16:creationId xmlns:a16="http://schemas.microsoft.com/office/drawing/2014/main" id="{7065ABA9-20AC-C25A-DA7A-F63BCAE1FEC6}"/>
              </a:ext>
            </a:extLst>
          </p:cNvPr>
          <p:cNvPicPr>
            <a:picLocks noChangeAspect="1"/>
          </p:cNvPicPr>
          <p:nvPr/>
        </p:nvPicPr>
        <p:blipFill>
          <a:blip r:embed="rId3"/>
          <a:stretch>
            <a:fillRect/>
          </a:stretch>
        </p:blipFill>
        <p:spPr>
          <a:xfrm>
            <a:off x="6548902" y="655782"/>
            <a:ext cx="4976560" cy="5683511"/>
          </a:xfrm>
          <a:prstGeom prst="rect">
            <a:avLst/>
          </a:prstGeom>
        </p:spPr>
      </p:pic>
      <p:pic>
        <p:nvPicPr>
          <p:cNvPr id="4" name="Immagine 3">
            <a:extLst>
              <a:ext uri="{FF2B5EF4-FFF2-40B4-BE49-F238E27FC236}">
                <a16:creationId xmlns:a16="http://schemas.microsoft.com/office/drawing/2014/main" id="{5D5AEAEB-9D0A-F750-8EDA-952EA787F020}"/>
              </a:ext>
            </a:extLst>
          </p:cNvPr>
          <p:cNvPicPr>
            <a:picLocks noChangeAspect="1"/>
          </p:cNvPicPr>
          <p:nvPr/>
        </p:nvPicPr>
        <p:blipFill>
          <a:blip r:embed="rId4"/>
          <a:stretch>
            <a:fillRect/>
          </a:stretch>
        </p:blipFill>
        <p:spPr>
          <a:xfrm>
            <a:off x="401053" y="2560850"/>
            <a:ext cx="5694947" cy="2594424"/>
          </a:xfrm>
          <a:prstGeom prst="rect">
            <a:avLst/>
          </a:prstGeom>
        </p:spPr>
      </p:pic>
    </p:spTree>
    <p:extLst>
      <p:ext uri="{BB962C8B-B14F-4D97-AF65-F5344CB8AC3E}">
        <p14:creationId xmlns:p14="http://schemas.microsoft.com/office/powerpoint/2010/main" val="19020242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
          <a:extLst>
            <a:ext uri="{FF2B5EF4-FFF2-40B4-BE49-F238E27FC236}">
              <a16:creationId xmlns:a16="http://schemas.microsoft.com/office/drawing/2014/main" id="{F5D62449-AE85-69CE-AA7A-A32FDE08990C}"/>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20535411-4387-ECC2-ED72-CED5D5D96053}"/>
              </a:ext>
            </a:extLst>
          </p:cNvPr>
          <p:cNvGrpSpPr/>
          <p:nvPr/>
        </p:nvGrpSpPr>
        <p:grpSpPr>
          <a:xfrm>
            <a:off x="5680961" y="845343"/>
            <a:ext cx="5402184" cy="947737"/>
            <a:chOff x="1735138" y="1110456"/>
            <a:chExt cx="9966385" cy="947737"/>
          </a:xfrm>
        </p:grpSpPr>
        <p:sp>
          <p:nvSpPr>
            <p:cNvPr id="3" name="AutoShape 7">
              <a:extLst>
                <a:ext uri="{FF2B5EF4-FFF2-40B4-BE49-F238E27FC236}">
                  <a16:creationId xmlns:a16="http://schemas.microsoft.com/office/drawing/2014/main" id="{8EEBBC51-7605-9EFA-ACD7-892FBF92726C}"/>
                </a:ext>
              </a:extLst>
            </p:cNvPr>
            <p:cNvSpPr>
              <a:spLocks noChangeArrowheads="1"/>
            </p:cNvSpPr>
            <p:nvPr/>
          </p:nvSpPr>
          <p:spPr bwMode="auto">
            <a:xfrm>
              <a:off x="1735138" y="1110456"/>
              <a:ext cx="9966385" cy="947737"/>
            </a:xfrm>
            <a:prstGeom prst="roundRect">
              <a:avLst>
                <a:gd name="adj" fmla="val 16667"/>
              </a:avLst>
            </a:prstGeom>
            <a:solidFill>
              <a:srgbClr val="C1E1BF"/>
            </a:solidFill>
            <a:ln>
              <a:noFill/>
            </a:ln>
            <a:effectLst/>
            <a:extLst>
              <a:ext uri="{91240B29-F687-4F45-9708-019B960494DF}">
                <a14:hiddenLine xmlns:a14="http://schemas.microsoft.com/office/drawing/2010/main" w="9525">
                  <a:solidFill>
                    <a:srgbClr val="C1E1B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4" name="CasellaDiTesto 3">
              <a:extLst>
                <a:ext uri="{FF2B5EF4-FFF2-40B4-BE49-F238E27FC236}">
                  <a16:creationId xmlns:a16="http://schemas.microsoft.com/office/drawing/2014/main" id="{B8E10476-9D23-2E75-9B9C-28754087B025}"/>
                </a:ext>
              </a:extLst>
            </p:cNvPr>
            <p:cNvSpPr txBox="1"/>
            <p:nvPr/>
          </p:nvSpPr>
          <p:spPr>
            <a:xfrm>
              <a:off x="2238703" y="1343998"/>
              <a:ext cx="8986345" cy="523220"/>
            </a:xfrm>
            <a:prstGeom prst="rect">
              <a:avLst/>
            </a:prstGeom>
            <a:noFill/>
          </p:spPr>
          <p:txBody>
            <a:bodyPr wrap="square" rtlCol="0">
              <a:spAutoFit/>
            </a:bodyPr>
            <a:lstStyle/>
            <a:p>
              <a:pPr algn="ctr"/>
              <a:r>
                <a:rPr lang="it-IT" sz="2800" b="1" dirty="0">
                  <a:solidFill>
                    <a:srgbClr val="002060"/>
                  </a:solidFill>
                  <a:latin typeface="Montserrat" pitchFamily="2" charset="77"/>
                </a:rPr>
                <a:t>Stigma interiorizzato</a:t>
              </a:r>
            </a:p>
          </p:txBody>
        </p:sp>
      </p:grpSp>
      <p:pic>
        <p:nvPicPr>
          <p:cNvPr id="74" name="Google Shape;74;p1" descr="preencoded.png">
            <a:extLst>
              <a:ext uri="{FF2B5EF4-FFF2-40B4-BE49-F238E27FC236}">
                <a16:creationId xmlns:a16="http://schemas.microsoft.com/office/drawing/2014/main" id="{9D672A9F-C0F6-9118-F593-F1FCECBE01D8}"/>
              </a:ext>
            </a:extLst>
          </p:cNvPr>
          <p:cNvPicPr preferRelativeResize="0"/>
          <p:nvPr/>
        </p:nvPicPr>
        <p:blipFill rotWithShape="1">
          <a:blip r:embed="rId3">
            <a:alphaModFix/>
          </a:blip>
          <a:srcRect/>
          <a:stretch/>
        </p:blipFill>
        <p:spPr>
          <a:xfrm>
            <a:off x="0" y="0"/>
            <a:ext cx="4572000" cy="6858000"/>
          </a:xfrm>
          <a:prstGeom prst="rect">
            <a:avLst/>
          </a:prstGeom>
          <a:noFill/>
          <a:ln>
            <a:noFill/>
          </a:ln>
        </p:spPr>
      </p:pic>
      <p:sp>
        <p:nvSpPr>
          <p:cNvPr id="76" name="Google Shape;76;p1">
            <a:extLst>
              <a:ext uri="{FF2B5EF4-FFF2-40B4-BE49-F238E27FC236}">
                <a16:creationId xmlns:a16="http://schemas.microsoft.com/office/drawing/2014/main" id="{B2DA7E83-55F9-3617-81AD-339A19C2BFF6}"/>
              </a:ext>
            </a:extLst>
          </p:cNvPr>
          <p:cNvSpPr/>
          <p:nvPr/>
        </p:nvSpPr>
        <p:spPr>
          <a:xfrm>
            <a:off x="5133740" y="1854403"/>
            <a:ext cx="6496750" cy="712250"/>
          </a:xfrm>
          <a:prstGeom prst="rect">
            <a:avLst/>
          </a:prstGeom>
          <a:noFill/>
          <a:ln>
            <a:noFill/>
          </a:ln>
        </p:spPr>
        <p:txBody>
          <a:bodyPr spcFirstLastPara="1" wrap="square" lIns="0" tIns="0" rIns="0" bIns="0" anchor="t" anchorCtr="0">
            <a:noAutofit/>
          </a:bodyPr>
          <a:lstStyle/>
          <a:p>
            <a:pPr algn="ctr">
              <a:lnSpc>
                <a:spcPct val="146666"/>
              </a:lnSpc>
              <a:buClr>
                <a:srgbClr val="151617"/>
              </a:buClr>
              <a:buSzPts val="1500"/>
            </a:pPr>
            <a:r>
              <a:rPr lang="en-US" sz="1417">
                <a:solidFill>
                  <a:srgbClr val="151617"/>
                </a:solidFill>
                <a:ea typeface="Inconsolata"/>
                <a:cs typeface="Inconsolata"/>
                <a:sym typeface="Inconsolata"/>
              </a:rPr>
              <a:t>Gli stereotipi negativi sul peso influiscono profondamente sulla nostra mente e sul nostro corpo, attraverso l'</a:t>
            </a:r>
            <a:r>
              <a:rPr lang="en-US" sz="1417" b="1">
                <a:solidFill>
                  <a:srgbClr val="151617"/>
                </a:solidFill>
                <a:ea typeface="Inconsolata"/>
                <a:cs typeface="Inconsolata"/>
                <a:sym typeface="Inconsolata"/>
              </a:rPr>
              <a:t>internalizzazione del pregiudizio, o stigma, sul peso</a:t>
            </a:r>
            <a:r>
              <a:rPr lang="en-US" sz="1417">
                <a:solidFill>
                  <a:srgbClr val="151617"/>
                </a:solidFill>
                <a:ea typeface="Inconsolata"/>
                <a:cs typeface="Inconsolata"/>
                <a:sym typeface="Inconsolata"/>
              </a:rPr>
              <a:t>.</a:t>
            </a:r>
            <a:endParaRPr sz="1417"/>
          </a:p>
        </p:txBody>
      </p:sp>
      <p:sp>
        <p:nvSpPr>
          <p:cNvPr id="77" name="Google Shape;77;p1">
            <a:extLst>
              <a:ext uri="{FF2B5EF4-FFF2-40B4-BE49-F238E27FC236}">
                <a16:creationId xmlns:a16="http://schemas.microsoft.com/office/drawing/2014/main" id="{968DDCC7-162A-A3BC-8568-A313E24D5CCB}"/>
              </a:ext>
            </a:extLst>
          </p:cNvPr>
          <p:cNvSpPr/>
          <p:nvPr/>
        </p:nvSpPr>
        <p:spPr>
          <a:xfrm>
            <a:off x="5133678" y="2946696"/>
            <a:ext cx="6496750" cy="237500"/>
          </a:xfrm>
          <a:prstGeom prst="rect">
            <a:avLst/>
          </a:prstGeom>
          <a:noFill/>
          <a:ln>
            <a:noFill/>
          </a:ln>
        </p:spPr>
        <p:txBody>
          <a:bodyPr spcFirstLastPara="1" wrap="square" lIns="0" tIns="0" rIns="0" bIns="0" anchor="t" anchorCtr="0">
            <a:noAutofit/>
          </a:bodyPr>
          <a:lstStyle/>
          <a:p>
            <a:pPr algn="ctr">
              <a:lnSpc>
                <a:spcPct val="146666"/>
              </a:lnSpc>
              <a:buClr>
                <a:srgbClr val="151617"/>
              </a:buClr>
              <a:buSzPts val="1500"/>
            </a:pPr>
            <a:r>
              <a:rPr lang="en-US" sz="1250">
                <a:solidFill>
                  <a:srgbClr val="151617"/>
                </a:solidFill>
                <a:ea typeface="Inconsolata"/>
                <a:cs typeface="Inconsolata"/>
                <a:sym typeface="Inconsolata"/>
              </a:rPr>
              <a:t>Questo processo porta a pensieri distruttivi:</a:t>
            </a:r>
            <a:endParaRPr sz="1250"/>
          </a:p>
        </p:txBody>
      </p:sp>
      <p:sp>
        <p:nvSpPr>
          <p:cNvPr id="78" name="Google Shape;78;p1">
            <a:extLst>
              <a:ext uri="{FF2B5EF4-FFF2-40B4-BE49-F238E27FC236}">
                <a16:creationId xmlns:a16="http://schemas.microsoft.com/office/drawing/2014/main" id="{EEC5AF4B-CEDB-D208-1466-59FC0A1F5F16}"/>
              </a:ext>
            </a:extLst>
          </p:cNvPr>
          <p:cNvSpPr/>
          <p:nvPr/>
        </p:nvSpPr>
        <p:spPr>
          <a:xfrm>
            <a:off x="5133678" y="3256388"/>
            <a:ext cx="6496750" cy="2185661"/>
          </a:xfrm>
          <a:prstGeom prst="rect">
            <a:avLst/>
          </a:prstGeom>
          <a:noFill/>
          <a:ln>
            <a:noFill/>
          </a:ln>
        </p:spPr>
        <p:txBody>
          <a:bodyPr spcFirstLastPara="1" wrap="square" lIns="0" tIns="0" rIns="0" bIns="0" anchor="t" anchorCtr="0">
            <a:noAutofit/>
          </a:bodyPr>
          <a:lstStyle/>
          <a:p>
            <a:pPr algn="ctr">
              <a:lnSpc>
                <a:spcPct val="146666"/>
              </a:lnSpc>
            </a:pPr>
            <a:r>
              <a:rPr lang="en-US" sz="1583" b="1" dirty="0">
                <a:solidFill>
                  <a:srgbClr val="151617"/>
                </a:solidFill>
                <a:highlight>
                  <a:schemeClr val="lt1"/>
                </a:highlight>
                <a:ea typeface="Inconsolata"/>
                <a:cs typeface="Inconsolata"/>
                <a:sym typeface="Inconsolata"/>
              </a:rPr>
              <a:t>"È </a:t>
            </a:r>
            <a:r>
              <a:rPr lang="en-US" sz="1583" b="1" dirty="0" err="1">
                <a:solidFill>
                  <a:srgbClr val="151617"/>
                </a:solidFill>
                <a:highlight>
                  <a:schemeClr val="lt1"/>
                </a:highlight>
                <a:ea typeface="Inconsolata"/>
                <a:cs typeface="Inconsolata"/>
                <a:sym typeface="Inconsolata"/>
              </a:rPr>
              <a:t>colpa</a:t>
            </a:r>
            <a:r>
              <a:rPr lang="en-US" sz="1583" b="1" dirty="0">
                <a:solidFill>
                  <a:srgbClr val="151617"/>
                </a:solidFill>
                <a:highlight>
                  <a:schemeClr val="lt1"/>
                </a:highlight>
                <a:ea typeface="Inconsolata"/>
                <a:cs typeface="Inconsolata"/>
                <a:sym typeface="Inconsolata"/>
              </a:rPr>
              <a:t> </a:t>
            </a:r>
            <a:r>
              <a:rPr lang="en-US" sz="1583" b="1" dirty="0" err="1">
                <a:solidFill>
                  <a:srgbClr val="151617"/>
                </a:solidFill>
                <a:highlight>
                  <a:schemeClr val="lt1"/>
                </a:highlight>
                <a:ea typeface="Inconsolata"/>
                <a:cs typeface="Inconsolata"/>
                <a:sym typeface="Inconsolata"/>
              </a:rPr>
              <a:t>mia</a:t>
            </a:r>
            <a:r>
              <a:rPr lang="en-US" sz="1583" b="1" dirty="0">
                <a:solidFill>
                  <a:srgbClr val="151617"/>
                </a:solidFill>
                <a:highlight>
                  <a:schemeClr val="lt1"/>
                </a:highlight>
                <a:ea typeface="Inconsolata"/>
                <a:cs typeface="Inconsolata"/>
                <a:sym typeface="Inconsolata"/>
              </a:rPr>
              <a:t>"</a:t>
            </a:r>
            <a:endParaRPr sz="1583" b="1" dirty="0">
              <a:highlight>
                <a:schemeClr val="lt1"/>
              </a:highlight>
            </a:endParaRPr>
          </a:p>
          <a:p>
            <a:pPr algn="ctr">
              <a:lnSpc>
                <a:spcPct val="146666"/>
              </a:lnSpc>
            </a:pPr>
            <a:r>
              <a:rPr lang="en-US" sz="1583" b="1" dirty="0">
                <a:solidFill>
                  <a:srgbClr val="151617"/>
                </a:solidFill>
                <a:highlight>
                  <a:schemeClr val="lt1"/>
                </a:highlight>
                <a:ea typeface="Inconsolata"/>
                <a:cs typeface="Inconsolata"/>
                <a:sym typeface="Inconsolata"/>
              </a:rPr>
              <a:t>"Non ho forza di </a:t>
            </a:r>
            <a:r>
              <a:rPr lang="en-US" sz="1583" b="1" dirty="0" err="1">
                <a:solidFill>
                  <a:srgbClr val="151617"/>
                </a:solidFill>
                <a:highlight>
                  <a:schemeClr val="lt1"/>
                </a:highlight>
                <a:ea typeface="Inconsolata"/>
                <a:cs typeface="Inconsolata"/>
                <a:sym typeface="Inconsolata"/>
              </a:rPr>
              <a:t>volontà</a:t>
            </a:r>
            <a:r>
              <a:rPr lang="en-US" sz="1583" b="1" dirty="0">
                <a:solidFill>
                  <a:srgbClr val="151617"/>
                </a:solidFill>
                <a:highlight>
                  <a:schemeClr val="lt1"/>
                </a:highlight>
                <a:ea typeface="Inconsolata"/>
                <a:cs typeface="Inconsolata"/>
                <a:sym typeface="Inconsolata"/>
              </a:rPr>
              <a:t>"</a:t>
            </a:r>
            <a:endParaRPr sz="1583" b="1" dirty="0">
              <a:highlight>
                <a:schemeClr val="lt1"/>
              </a:highlight>
            </a:endParaRPr>
          </a:p>
          <a:p>
            <a:pPr algn="ctr">
              <a:lnSpc>
                <a:spcPct val="146666"/>
              </a:lnSpc>
            </a:pPr>
            <a:r>
              <a:rPr lang="en-US" sz="1583" b="1" dirty="0">
                <a:solidFill>
                  <a:srgbClr val="151617"/>
                </a:solidFill>
                <a:highlight>
                  <a:schemeClr val="lt1"/>
                </a:highlight>
                <a:ea typeface="Inconsolata"/>
                <a:cs typeface="Inconsolata"/>
                <a:sym typeface="Inconsolata"/>
              </a:rPr>
              <a:t>"Sono solo </a:t>
            </a:r>
            <a:r>
              <a:rPr lang="en-US" sz="1583" b="1" dirty="0" err="1">
                <a:solidFill>
                  <a:srgbClr val="151617"/>
                </a:solidFill>
                <a:highlight>
                  <a:schemeClr val="lt1"/>
                </a:highlight>
                <a:ea typeface="Inconsolata"/>
                <a:cs typeface="Inconsolata"/>
                <a:sym typeface="Inconsolata"/>
              </a:rPr>
              <a:t>pigro</a:t>
            </a:r>
            <a:r>
              <a:rPr lang="en-US" sz="1583" b="1" dirty="0">
                <a:solidFill>
                  <a:srgbClr val="151617"/>
                </a:solidFill>
                <a:highlight>
                  <a:schemeClr val="lt1"/>
                </a:highlight>
                <a:ea typeface="Inconsolata"/>
                <a:cs typeface="Inconsolata"/>
                <a:sym typeface="Inconsolata"/>
              </a:rPr>
              <a:t>"</a:t>
            </a:r>
            <a:endParaRPr sz="1583" b="1" dirty="0">
              <a:highlight>
                <a:schemeClr val="lt1"/>
              </a:highlight>
            </a:endParaRPr>
          </a:p>
          <a:p>
            <a:pPr algn="ctr">
              <a:lnSpc>
                <a:spcPct val="146666"/>
              </a:lnSpc>
            </a:pPr>
            <a:r>
              <a:rPr lang="en-US" sz="1583" b="1" dirty="0">
                <a:solidFill>
                  <a:srgbClr val="151617"/>
                </a:solidFill>
                <a:highlight>
                  <a:schemeClr val="lt1"/>
                </a:highlight>
                <a:ea typeface="Inconsolata"/>
                <a:cs typeface="Inconsolata"/>
                <a:sym typeface="Inconsolata"/>
              </a:rPr>
              <a:t>"Non </a:t>
            </a:r>
            <a:r>
              <a:rPr lang="en-US" sz="1583" b="1" dirty="0" err="1">
                <a:solidFill>
                  <a:srgbClr val="151617"/>
                </a:solidFill>
                <a:highlight>
                  <a:schemeClr val="lt1"/>
                </a:highlight>
                <a:ea typeface="Inconsolata"/>
                <a:cs typeface="Inconsolata"/>
                <a:sym typeface="Inconsolata"/>
              </a:rPr>
              <a:t>merito</a:t>
            </a:r>
            <a:r>
              <a:rPr lang="en-US" sz="1583" b="1" dirty="0">
                <a:solidFill>
                  <a:srgbClr val="151617"/>
                </a:solidFill>
                <a:highlight>
                  <a:schemeClr val="lt1"/>
                </a:highlight>
                <a:ea typeface="Inconsolata"/>
                <a:cs typeface="Inconsolata"/>
                <a:sym typeface="Inconsolata"/>
              </a:rPr>
              <a:t> di stare bene"</a:t>
            </a:r>
            <a:endParaRPr sz="1583" b="1" dirty="0">
              <a:highlight>
                <a:schemeClr val="lt1"/>
              </a:highlight>
            </a:endParaRPr>
          </a:p>
          <a:p>
            <a:pPr algn="ctr">
              <a:lnSpc>
                <a:spcPct val="146666"/>
              </a:lnSpc>
            </a:pPr>
            <a:r>
              <a:rPr lang="en-US" sz="1583" b="1" dirty="0">
                <a:solidFill>
                  <a:srgbClr val="151617"/>
                </a:solidFill>
                <a:highlight>
                  <a:schemeClr val="lt1"/>
                </a:highlight>
                <a:ea typeface="Inconsolata"/>
                <a:cs typeface="Inconsolata"/>
                <a:sym typeface="Inconsolata"/>
              </a:rPr>
              <a:t>"Non </a:t>
            </a:r>
            <a:r>
              <a:rPr lang="en-US" sz="1583" b="1" dirty="0" err="1">
                <a:solidFill>
                  <a:srgbClr val="151617"/>
                </a:solidFill>
                <a:highlight>
                  <a:schemeClr val="lt1"/>
                </a:highlight>
                <a:ea typeface="Inconsolata"/>
                <a:cs typeface="Inconsolata"/>
                <a:sym typeface="Inconsolata"/>
              </a:rPr>
              <a:t>posso</a:t>
            </a:r>
            <a:r>
              <a:rPr lang="en-US" sz="1583" b="1" dirty="0">
                <a:solidFill>
                  <a:srgbClr val="151617"/>
                </a:solidFill>
                <a:highlight>
                  <a:schemeClr val="lt1"/>
                </a:highlight>
                <a:ea typeface="Inconsolata"/>
                <a:cs typeface="Inconsolata"/>
                <a:sym typeface="Inconsolata"/>
              </a:rPr>
              <a:t> </a:t>
            </a:r>
            <a:r>
              <a:rPr lang="en-US" sz="1583" b="1" dirty="0" err="1">
                <a:solidFill>
                  <a:srgbClr val="151617"/>
                </a:solidFill>
                <a:highlight>
                  <a:schemeClr val="lt1"/>
                </a:highlight>
                <a:ea typeface="Inconsolata"/>
                <a:cs typeface="Inconsolata"/>
                <a:sym typeface="Inconsolata"/>
              </a:rPr>
              <a:t>cambiare</a:t>
            </a:r>
            <a:r>
              <a:rPr lang="en-US" sz="1583" b="1" dirty="0">
                <a:solidFill>
                  <a:srgbClr val="151617"/>
                </a:solidFill>
                <a:highlight>
                  <a:schemeClr val="lt1"/>
                </a:highlight>
                <a:ea typeface="Inconsolata"/>
                <a:cs typeface="Inconsolata"/>
                <a:sym typeface="Inconsolata"/>
              </a:rPr>
              <a:t>“</a:t>
            </a:r>
          </a:p>
          <a:p>
            <a:pPr algn="ctr">
              <a:lnSpc>
                <a:spcPct val="146666"/>
              </a:lnSpc>
            </a:pPr>
            <a:r>
              <a:rPr lang="en-US" sz="1500" b="1" dirty="0">
                <a:solidFill>
                  <a:srgbClr val="151617"/>
                </a:solidFill>
                <a:highlight>
                  <a:schemeClr val="lt1"/>
                </a:highlight>
                <a:ea typeface="Inconsolata"/>
                <a:sym typeface="Inconsolata"/>
              </a:rPr>
              <a:t>“Devo </a:t>
            </a:r>
            <a:r>
              <a:rPr lang="en-US" sz="1500" b="1" dirty="0" err="1">
                <a:solidFill>
                  <a:srgbClr val="151617"/>
                </a:solidFill>
                <a:highlight>
                  <a:schemeClr val="lt1"/>
                </a:highlight>
                <a:ea typeface="Inconsolata"/>
                <a:sym typeface="Inconsolata"/>
              </a:rPr>
              <a:t>farcela</a:t>
            </a:r>
            <a:r>
              <a:rPr lang="en-US" sz="1500" b="1" dirty="0">
                <a:solidFill>
                  <a:srgbClr val="151617"/>
                </a:solidFill>
                <a:highlight>
                  <a:schemeClr val="lt1"/>
                </a:highlight>
                <a:ea typeface="Inconsolata"/>
                <a:sym typeface="Inconsolata"/>
              </a:rPr>
              <a:t> da solo”</a:t>
            </a:r>
            <a:endParaRPr lang="en-US" sz="1500" b="1" dirty="0">
              <a:highlight>
                <a:schemeClr val="lt1"/>
              </a:highlight>
            </a:endParaRPr>
          </a:p>
          <a:p>
            <a:pPr algn="ctr">
              <a:lnSpc>
                <a:spcPct val="146666"/>
              </a:lnSpc>
            </a:pPr>
            <a:endParaRPr sz="1583" b="1" dirty="0">
              <a:highlight>
                <a:schemeClr val="lt1"/>
              </a:highlight>
            </a:endParaRPr>
          </a:p>
        </p:txBody>
      </p:sp>
      <p:sp>
        <p:nvSpPr>
          <p:cNvPr id="79" name="Google Shape;79;p1">
            <a:extLst>
              <a:ext uri="{FF2B5EF4-FFF2-40B4-BE49-F238E27FC236}">
                <a16:creationId xmlns:a16="http://schemas.microsoft.com/office/drawing/2014/main" id="{36449579-2832-2106-161A-D2719E6B106F}"/>
              </a:ext>
            </a:extLst>
          </p:cNvPr>
          <p:cNvSpPr/>
          <p:nvPr/>
        </p:nvSpPr>
        <p:spPr>
          <a:xfrm>
            <a:off x="5133678" y="5391520"/>
            <a:ext cx="6496750" cy="474750"/>
          </a:xfrm>
          <a:prstGeom prst="rect">
            <a:avLst/>
          </a:prstGeom>
          <a:noFill/>
          <a:ln>
            <a:noFill/>
          </a:ln>
        </p:spPr>
        <p:txBody>
          <a:bodyPr spcFirstLastPara="1" wrap="square" lIns="0" tIns="0" rIns="0" bIns="0" anchor="t" anchorCtr="0">
            <a:noAutofit/>
          </a:bodyPr>
          <a:lstStyle/>
          <a:p>
            <a:pPr algn="ctr">
              <a:lnSpc>
                <a:spcPct val="146666"/>
              </a:lnSpc>
              <a:buClr>
                <a:srgbClr val="151617"/>
              </a:buClr>
              <a:buSzPts val="1500"/>
            </a:pPr>
            <a:r>
              <a:rPr lang="en-US" sz="1250">
                <a:solidFill>
                  <a:srgbClr val="151617"/>
                </a:solidFill>
                <a:ea typeface="Inconsolata"/>
                <a:cs typeface="Inconsolata"/>
                <a:sym typeface="Inconsolata"/>
              </a:rPr>
              <a:t>Questa "voce interiore" danneggia la salute mentale e fisica, </a:t>
            </a:r>
            <a:endParaRPr sz="1250">
              <a:solidFill>
                <a:srgbClr val="151617"/>
              </a:solidFill>
              <a:ea typeface="Inconsolata"/>
              <a:cs typeface="Inconsolata"/>
              <a:sym typeface="Inconsolata"/>
            </a:endParaRPr>
          </a:p>
          <a:p>
            <a:pPr algn="ctr">
              <a:lnSpc>
                <a:spcPct val="146666"/>
              </a:lnSpc>
              <a:buClr>
                <a:srgbClr val="151617"/>
              </a:buClr>
              <a:buSzPts val="1500"/>
            </a:pPr>
            <a:r>
              <a:rPr lang="en-US" sz="1250">
                <a:solidFill>
                  <a:srgbClr val="151617"/>
                </a:solidFill>
                <a:ea typeface="Inconsolata"/>
                <a:cs typeface="Inconsolata"/>
                <a:sym typeface="Inconsolata"/>
              </a:rPr>
              <a:t>generando isolamento, senso di impotenza e rassegnazione.</a:t>
            </a:r>
            <a:endParaRPr sz="1250"/>
          </a:p>
        </p:txBody>
      </p:sp>
      <p:sp>
        <p:nvSpPr>
          <p:cNvPr id="80" name="Google Shape;80;p1">
            <a:extLst>
              <a:ext uri="{FF2B5EF4-FFF2-40B4-BE49-F238E27FC236}">
                <a16:creationId xmlns:a16="http://schemas.microsoft.com/office/drawing/2014/main" id="{CF145EBD-AAA3-AF55-51FB-9AD8AA574AE2}"/>
              </a:ext>
            </a:extLst>
          </p:cNvPr>
          <p:cNvSpPr/>
          <p:nvPr/>
        </p:nvSpPr>
        <p:spPr>
          <a:xfrm>
            <a:off x="5133678" y="6393914"/>
            <a:ext cx="1359750" cy="298750"/>
          </a:xfrm>
          <a:prstGeom prst="roundRect">
            <a:avLst>
              <a:gd name="adj" fmla="val 2550"/>
            </a:avLst>
          </a:prstGeom>
          <a:noFill/>
          <a:ln w="9525" cap="flat" cmpd="sng">
            <a:solidFill>
              <a:srgbClr val="151617"/>
            </a:solidFill>
            <a:prstDash val="solid"/>
            <a:round/>
            <a:headEnd type="none" w="sm" len="sm"/>
            <a:tailEnd type="none" w="sm" len="sm"/>
          </a:ln>
        </p:spPr>
        <p:txBody>
          <a:bodyPr spcFirstLastPara="1" wrap="square" lIns="76188" tIns="76188" rIns="76188" bIns="76188" anchor="ctr" anchorCtr="0">
            <a:noAutofit/>
          </a:bodyPr>
          <a:lstStyle/>
          <a:p>
            <a:endParaRPr sz="1500"/>
          </a:p>
        </p:txBody>
      </p:sp>
      <p:sp>
        <p:nvSpPr>
          <p:cNvPr id="81" name="Google Shape;81;p1">
            <a:extLst>
              <a:ext uri="{FF2B5EF4-FFF2-40B4-BE49-F238E27FC236}">
                <a16:creationId xmlns:a16="http://schemas.microsoft.com/office/drawing/2014/main" id="{8DB17B53-6662-FE64-4F39-12F82BA3B788}"/>
              </a:ext>
            </a:extLst>
          </p:cNvPr>
          <p:cNvSpPr/>
          <p:nvPr/>
        </p:nvSpPr>
        <p:spPr>
          <a:xfrm>
            <a:off x="5236269" y="6448385"/>
            <a:ext cx="1154500" cy="190000"/>
          </a:xfrm>
          <a:prstGeom prst="rect">
            <a:avLst/>
          </a:prstGeom>
          <a:noFill/>
          <a:ln>
            <a:noFill/>
          </a:ln>
        </p:spPr>
        <p:txBody>
          <a:bodyPr spcFirstLastPara="1" wrap="square" lIns="0" tIns="0" rIns="0" bIns="0" anchor="t" anchorCtr="0">
            <a:noAutofit/>
          </a:bodyPr>
          <a:lstStyle/>
          <a:p>
            <a:pPr>
              <a:lnSpc>
                <a:spcPct val="145833"/>
              </a:lnSpc>
              <a:buClr>
                <a:srgbClr val="151617"/>
              </a:buClr>
              <a:buSzPts val="1200"/>
            </a:pPr>
            <a:r>
              <a:rPr lang="en-US" sz="1000">
                <a:solidFill>
                  <a:srgbClr val="151617"/>
                </a:solidFill>
                <a:ea typeface="Inconsolata"/>
                <a:cs typeface="Inconsolata"/>
                <a:sym typeface="Inconsolata"/>
              </a:rPr>
              <a:t>PEARL &amp; PUHL, 2018</a:t>
            </a:r>
            <a:endParaRPr sz="1000"/>
          </a:p>
        </p:txBody>
      </p:sp>
      <p:sp>
        <p:nvSpPr>
          <p:cNvPr id="82" name="Google Shape;82;p1">
            <a:extLst>
              <a:ext uri="{FF2B5EF4-FFF2-40B4-BE49-F238E27FC236}">
                <a16:creationId xmlns:a16="http://schemas.microsoft.com/office/drawing/2014/main" id="{A575D69A-6785-8B87-17D3-00E1AC8FBFA5}"/>
              </a:ext>
            </a:extLst>
          </p:cNvPr>
          <p:cNvSpPr/>
          <p:nvPr/>
        </p:nvSpPr>
        <p:spPr>
          <a:xfrm>
            <a:off x="6573645" y="6393917"/>
            <a:ext cx="3363750" cy="298750"/>
          </a:xfrm>
          <a:prstGeom prst="roundRect">
            <a:avLst>
              <a:gd name="adj" fmla="val 2550"/>
            </a:avLst>
          </a:prstGeom>
          <a:noFill/>
          <a:ln w="9525" cap="flat" cmpd="sng">
            <a:solidFill>
              <a:srgbClr val="151617"/>
            </a:solidFill>
            <a:prstDash val="solid"/>
            <a:round/>
            <a:headEnd type="none" w="sm" len="sm"/>
            <a:tailEnd type="none" w="sm" len="sm"/>
          </a:ln>
        </p:spPr>
        <p:txBody>
          <a:bodyPr spcFirstLastPara="1" wrap="square" lIns="76188" tIns="76188" rIns="76188" bIns="76188" anchor="ctr" anchorCtr="0">
            <a:noAutofit/>
          </a:bodyPr>
          <a:lstStyle/>
          <a:p>
            <a:endParaRPr sz="1500"/>
          </a:p>
        </p:txBody>
      </p:sp>
      <p:sp>
        <p:nvSpPr>
          <p:cNvPr id="83" name="Google Shape;83;p1">
            <a:extLst>
              <a:ext uri="{FF2B5EF4-FFF2-40B4-BE49-F238E27FC236}">
                <a16:creationId xmlns:a16="http://schemas.microsoft.com/office/drawing/2014/main" id="{D9376040-FFE2-D184-ADA2-8CE8F91E1173}"/>
              </a:ext>
            </a:extLst>
          </p:cNvPr>
          <p:cNvSpPr/>
          <p:nvPr/>
        </p:nvSpPr>
        <p:spPr>
          <a:xfrm>
            <a:off x="6672284" y="6470718"/>
            <a:ext cx="3720500" cy="190000"/>
          </a:xfrm>
          <a:prstGeom prst="rect">
            <a:avLst/>
          </a:prstGeom>
          <a:noFill/>
          <a:ln>
            <a:noFill/>
          </a:ln>
        </p:spPr>
        <p:txBody>
          <a:bodyPr spcFirstLastPara="1" wrap="square" lIns="0" tIns="0" rIns="0" bIns="0" anchor="t" anchorCtr="0">
            <a:noAutofit/>
          </a:bodyPr>
          <a:lstStyle/>
          <a:p>
            <a:pPr>
              <a:lnSpc>
                <a:spcPct val="145833"/>
              </a:lnSpc>
              <a:buClr>
                <a:schemeClr val="dk1"/>
              </a:buClr>
              <a:buSzPts val="1100"/>
            </a:pPr>
            <a:r>
              <a:rPr lang="en-US" sz="833">
                <a:solidFill>
                  <a:srgbClr val="151617"/>
                </a:solidFill>
                <a:ea typeface="Inconsolata"/>
                <a:cs typeface="Inconsolata"/>
                <a:sym typeface="Inconsolata"/>
              </a:rPr>
              <a:t>Weight bias internalization and health: a systematic review</a:t>
            </a:r>
            <a:endParaRPr sz="667">
              <a:solidFill>
                <a:srgbClr val="151617"/>
              </a:solidFill>
              <a:ea typeface="Inconsolata"/>
              <a:cs typeface="Inconsolata"/>
              <a:sym typeface="Inconsolata"/>
            </a:endParaRPr>
          </a:p>
        </p:txBody>
      </p:sp>
      <p:sp>
        <p:nvSpPr>
          <p:cNvPr id="84" name="Google Shape;84;p1">
            <a:extLst>
              <a:ext uri="{FF2B5EF4-FFF2-40B4-BE49-F238E27FC236}">
                <a16:creationId xmlns:a16="http://schemas.microsoft.com/office/drawing/2014/main" id="{6B0AB23A-6B87-59F7-2C8E-4077248896C7}"/>
              </a:ext>
            </a:extLst>
          </p:cNvPr>
          <p:cNvSpPr/>
          <p:nvPr/>
        </p:nvSpPr>
        <p:spPr>
          <a:xfrm>
            <a:off x="10674292" y="6470708"/>
            <a:ext cx="1517750" cy="298750"/>
          </a:xfrm>
          <a:prstGeom prst="rect">
            <a:avLst/>
          </a:prstGeom>
          <a:solidFill>
            <a:srgbClr val="F8ECE4"/>
          </a:solidFill>
          <a:ln w="9525" cap="flat" cmpd="sng">
            <a:solidFill>
              <a:srgbClr val="F8ECE4"/>
            </a:solidFill>
            <a:prstDash val="solid"/>
            <a:round/>
            <a:headEnd type="none" w="sm" len="sm"/>
            <a:tailEnd type="none" w="sm" len="sm"/>
          </a:ln>
        </p:spPr>
        <p:txBody>
          <a:bodyPr spcFirstLastPara="1" wrap="square" lIns="76188" tIns="76188" rIns="76188" bIns="76188" anchor="ctr" anchorCtr="0">
            <a:noAutofit/>
          </a:bodyPr>
          <a:lstStyle/>
          <a:p>
            <a:pPr algn="ctr"/>
            <a:endParaRPr sz="1500"/>
          </a:p>
        </p:txBody>
      </p:sp>
    </p:spTree>
    <p:extLst>
      <p:ext uri="{BB962C8B-B14F-4D97-AF65-F5344CB8AC3E}">
        <p14:creationId xmlns:p14="http://schemas.microsoft.com/office/powerpoint/2010/main" val="18431637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descr="preencoded.png"/>
          <p:cNvPicPr preferRelativeResize="0"/>
          <p:nvPr/>
        </p:nvPicPr>
        <p:blipFill rotWithShape="1">
          <a:blip r:embed="rId3">
            <a:alphaModFix/>
          </a:blip>
          <a:srcRect/>
          <a:stretch/>
        </p:blipFill>
        <p:spPr>
          <a:xfrm>
            <a:off x="730045" y="404658"/>
            <a:ext cx="6048671" cy="6048671"/>
          </a:xfrm>
          <a:prstGeom prst="rect">
            <a:avLst/>
          </a:prstGeom>
          <a:noFill/>
          <a:ln>
            <a:noFill/>
          </a:ln>
        </p:spPr>
      </p:pic>
      <p:sp>
        <p:nvSpPr>
          <p:cNvPr id="135" name="Google Shape;135;p2"/>
          <p:cNvSpPr/>
          <p:nvPr/>
        </p:nvSpPr>
        <p:spPr>
          <a:xfrm>
            <a:off x="7847354" y="540191"/>
            <a:ext cx="3885750" cy="295250"/>
          </a:xfrm>
          <a:prstGeom prst="rect">
            <a:avLst/>
          </a:prstGeom>
          <a:noFill/>
          <a:ln>
            <a:noFill/>
          </a:ln>
        </p:spPr>
        <p:txBody>
          <a:bodyPr spcFirstLastPara="1" wrap="square" lIns="0" tIns="0" rIns="0" bIns="0" anchor="t" anchorCtr="0">
            <a:noAutofit/>
          </a:bodyPr>
          <a:lstStyle/>
          <a:p>
            <a:pPr>
              <a:lnSpc>
                <a:spcPct val="122727"/>
              </a:lnSpc>
              <a:buClr>
                <a:srgbClr val="151617"/>
              </a:buClr>
              <a:buSzPts val="1100"/>
            </a:pPr>
            <a:r>
              <a:rPr lang="en-US" sz="1500" b="1">
                <a:solidFill>
                  <a:srgbClr val="151617"/>
                </a:solidFill>
                <a:ea typeface="Montserrat Black"/>
                <a:cs typeface="Montserrat Black"/>
                <a:sym typeface="Montserrat Black"/>
              </a:rPr>
              <a:t>Stigma interiorizzato </a:t>
            </a:r>
            <a:endParaRPr sz="1500"/>
          </a:p>
        </p:txBody>
      </p:sp>
      <p:sp>
        <p:nvSpPr>
          <p:cNvPr id="136" name="Google Shape;136;p2"/>
          <p:cNvSpPr/>
          <p:nvPr/>
        </p:nvSpPr>
        <p:spPr>
          <a:xfrm>
            <a:off x="7847324" y="950620"/>
            <a:ext cx="3885750" cy="113500"/>
          </a:xfrm>
          <a:prstGeom prst="rect">
            <a:avLst/>
          </a:prstGeom>
          <a:noFill/>
          <a:ln>
            <a:noFill/>
          </a:ln>
        </p:spPr>
        <p:txBody>
          <a:bodyPr spcFirstLastPara="1" wrap="square" lIns="0" tIns="0" rIns="0" bIns="0" anchor="t" anchorCtr="0">
            <a:noAutofit/>
          </a:bodyPr>
          <a:lstStyle/>
          <a:p>
            <a:pPr marL="380985" indent="-264573">
              <a:lnSpc>
                <a:spcPct val="146666"/>
              </a:lnSpc>
              <a:buClr>
                <a:srgbClr val="151617"/>
              </a:buClr>
              <a:buSzPts val="1400"/>
              <a:buFont typeface="Inconsolata"/>
              <a:buAutoNum type="arabicParenR"/>
            </a:pPr>
            <a:r>
              <a:rPr lang="en-US" sz="1400" dirty="0" err="1">
                <a:solidFill>
                  <a:srgbClr val="151617"/>
                </a:solidFill>
                <a:ea typeface="Inconsolata"/>
                <a:cs typeface="Inconsolata"/>
                <a:sym typeface="Inconsolata"/>
              </a:rPr>
              <a:t>Consapevolezza</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degli</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stereotipi</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negativi</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riguardanti</a:t>
            </a:r>
            <a:r>
              <a:rPr lang="en-US" sz="1400" dirty="0">
                <a:solidFill>
                  <a:srgbClr val="151617"/>
                </a:solidFill>
                <a:ea typeface="Inconsolata"/>
                <a:cs typeface="Inconsolata"/>
                <a:sym typeface="Inconsolata"/>
              </a:rPr>
              <a:t> la propria </a:t>
            </a:r>
            <a:r>
              <a:rPr lang="en-US" sz="1400" b="1" dirty="0" err="1">
                <a:solidFill>
                  <a:srgbClr val="151617"/>
                </a:solidFill>
                <a:ea typeface="Inconsolata"/>
                <a:cs typeface="Inconsolata"/>
                <a:sym typeface="Inconsolata"/>
              </a:rPr>
              <a:t>identità</a:t>
            </a:r>
            <a:r>
              <a:rPr lang="en-US" sz="1400" b="1" dirty="0">
                <a:solidFill>
                  <a:srgbClr val="151617"/>
                </a:solidFill>
                <a:ea typeface="Inconsolata"/>
                <a:cs typeface="Inconsolata"/>
                <a:sym typeface="Inconsolata"/>
              </a:rPr>
              <a:t> </a:t>
            </a:r>
            <a:r>
              <a:rPr lang="en-US" sz="1400" b="1" dirty="0" err="1">
                <a:solidFill>
                  <a:srgbClr val="151617"/>
                </a:solidFill>
                <a:ea typeface="Inconsolata"/>
                <a:cs typeface="Inconsolata"/>
                <a:sym typeface="Inconsolata"/>
              </a:rPr>
              <a:t>sociale</a:t>
            </a:r>
            <a:endParaRPr sz="1400" b="1" dirty="0">
              <a:solidFill>
                <a:srgbClr val="151617"/>
              </a:solidFill>
              <a:ea typeface="Inconsolata"/>
              <a:cs typeface="Inconsolata"/>
              <a:sym typeface="Inconsolata"/>
            </a:endParaRPr>
          </a:p>
          <a:p>
            <a:pPr marL="380985" indent="-264573">
              <a:lnSpc>
                <a:spcPct val="146666"/>
              </a:lnSpc>
              <a:buClr>
                <a:srgbClr val="151617"/>
              </a:buClr>
              <a:buSzPts val="1400"/>
              <a:buFont typeface="Inconsolata"/>
              <a:buAutoNum type="arabicParenR"/>
            </a:pPr>
            <a:r>
              <a:rPr lang="en-US" sz="1400" dirty="0" err="1">
                <a:solidFill>
                  <a:srgbClr val="151617"/>
                </a:solidFill>
                <a:ea typeface="Inconsolata"/>
                <a:cs typeface="Inconsolata"/>
                <a:sym typeface="Inconsolata"/>
              </a:rPr>
              <a:t>Accordo</a:t>
            </a:r>
            <a:r>
              <a:rPr lang="en-US" sz="1400" dirty="0">
                <a:solidFill>
                  <a:srgbClr val="151617"/>
                </a:solidFill>
                <a:ea typeface="Inconsolata"/>
                <a:cs typeface="Inconsolata"/>
                <a:sym typeface="Inconsolata"/>
              </a:rPr>
              <a:t> con </a:t>
            </a:r>
            <a:r>
              <a:rPr lang="en-US" sz="1400" dirty="0" err="1">
                <a:solidFill>
                  <a:srgbClr val="151617"/>
                </a:solidFill>
                <a:ea typeface="Inconsolata"/>
                <a:cs typeface="Inconsolata"/>
                <a:sym typeface="Inconsolata"/>
              </a:rPr>
              <a:t>tali</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stereotipi</a:t>
            </a:r>
            <a:endParaRPr sz="1400" dirty="0">
              <a:solidFill>
                <a:srgbClr val="151617"/>
              </a:solidFill>
              <a:ea typeface="Inconsolata"/>
              <a:cs typeface="Inconsolata"/>
              <a:sym typeface="Inconsolata"/>
            </a:endParaRPr>
          </a:p>
          <a:p>
            <a:pPr marL="380985" indent="-264573">
              <a:lnSpc>
                <a:spcPct val="146666"/>
              </a:lnSpc>
              <a:buClr>
                <a:srgbClr val="151617"/>
              </a:buClr>
              <a:buSzPts val="1400"/>
              <a:buFont typeface="Inconsolata"/>
              <a:buAutoNum type="arabicParenR"/>
            </a:pPr>
            <a:r>
              <a:rPr lang="en-US" sz="1400" dirty="0" err="1">
                <a:solidFill>
                  <a:srgbClr val="151617"/>
                </a:solidFill>
                <a:ea typeface="Inconsolata"/>
                <a:cs typeface="Inconsolata"/>
                <a:sym typeface="Inconsolata"/>
              </a:rPr>
              <a:t>Applicazione</a:t>
            </a:r>
            <a:r>
              <a:rPr lang="en-US" sz="1400" dirty="0">
                <a:solidFill>
                  <a:srgbClr val="151617"/>
                </a:solidFill>
                <a:ea typeface="Inconsolata"/>
                <a:cs typeface="Inconsolata"/>
                <a:sym typeface="Inconsolata"/>
              </a:rPr>
              <a:t> di </a:t>
            </a:r>
            <a:r>
              <a:rPr lang="en-US" sz="1400" dirty="0" err="1">
                <a:solidFill>
                  <a:srgbClr val="151617"/>
                </a:solidFill>
                <a:ea typeface="Inconsolata"/>
                <a:cs typeface="Inconsolata"/>
                <a:sym typeface="Inconsolata"/>
              </a:rPr>
              <a:t>questi</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stereotipi</a:t>
            </a:r>
            <a:r>
              <a:rPr lang="en-US" sz="1400" dirty="0">
                <a:solidFill>
                  <a:srgbClr val="151617"/>
                </a:solidFill>
                <a:ea typeface="Inconsolata"/>
                <a:cs typeface="Inconsolata"/>
                <a:sym typeface="Inconsolata"/>
              </a:rPr>
              <a:t> a se </a:t>
            </a:r>
            <a:r>
              <a:rPr lang="en-US" sz="1400" dirty="0" err="1">
                <a:solidFill>
                  <a:srgbClr val="151617"/>
                </a:solidFill>
                <a:ea typeface="Inconsolata"/>
                <a:cs typeface="Inconsolata"/>
                <a:sym typeface="Inconsolata"/>
              </a:rPr>
              <a:t>stessi</a:t>
            </a:r>
            <a:endParaRPr sz="1400" dirty="0">
              <a:solidFill>
                <a:srgbClr val="151617"/>
              </a:solidFill>
              <a:ea typeface="Inconsolata"/>
              <a:cs typeface="Inconsolata"/>
              <a:sym typeface="Inconsolata"/>
            </a:endParaRPr>
          </a:p>
          <a:p>
            <a:pPr marL="380985" indent="-264573">
              <a:lnSpc>
                <a:spcPct val="146666"/>
              </a:lnSpc>
              <a:buClr>
                <a:srgbClr val="151617"/>
              </a:buClr>
              <a:buSzPts val="1400"/>
              <a:buFont typeface="Inconsolata"/>
              <a:buAutoNum type="arabicParenR"/>
            </a:pPr>
            <a:r>
              <a:rPr lang="en-US" sz="1400" b="1" dirty="0">
                <a:solidFill>
                  <a:srgbClr val="151617"/>
                </a:solidFill>
                <a:ea typeface="Inconsolata"/>
                <a:cs typeface="Inconsolata"/>
                <a:sym typeface="Inconsolata"/>
              </a:rPr>
              <a:t>Auto-</a:t>
            </a:r>
            <a:r>
              <a:rPr lang="en-US" sz="1400" b="1" dirty="0" err="1">
                <a:solidFill>
                  <a:srgbClr val="151617"/>
                </a:solidFill>
                <a:ea typeface="Inconsolata"/>
                <a:cs typeface="Inconsolata"/>
                <a:sym typeface="Inconsolata"/>
              </a:rPr>
              <a:t>svalutazione</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dovuta</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alla</a:t>
            </a:r>
            <a:r>
              <a:rPr lang="en-US" sz="1400" dirty="0">
                <a:solidFill>
                  <a:srgbClr val="151617"/>
                </a:solidFill>
                <a:ea typeface="Inconsolata"/>
                <a:cs typeface="Inconsolata"/>
                <a:sym typeface="Inconsolata"/>
              </a:rPr>
              <a:t> propria </a:t>
            </a:r>
            <a:r>
              <a:rPr lang="en-US" sz="1400" dirty="0" err="1">
                <a:solidFill>
                  <a:srgbClr val="151617"/>
                </a:solidFill>
                <a:ea typeface="Inconsolata"/>
                <a:cs typeface="Inconsolata"/>
                <a:sym typeface="Inconsolata"/>
              </a:rPr>
              <a:t>identità</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sociale</a:t>
            </a:r>
            <a:endParaRPr sz="1400" dirty="0">
              <a:solidFill>
                <a:srgbClr val="151617"/>
              </a:solidFill>
              <a:ea typeface="Inconsolata"/>
              <a:cs typeface="Inconsolata"/>
              <a:sym typeface="Inconsolata"/>
            </a:endParaRPr>
          </a:p>
          <a:p>
            <a:pPr>
              <a:lnSpc>
                <a:spcPct val="146666"/>
              </a:lnSpc>
            </a:pPr>
            <a:endParaRPr sz="1400" dirty="0">
              <a:solidFill>
                <a:srgbClr val="151617"/>
              </a:solidFill>
              <a:ea typeface="Inconsolata"/>
              <a:cs typeface="Inconsolata"/>
              <a:sym typeface="Inconsolata"/>
            </a:endParaRPr>
          </a:p>
          <a:p>
            <a:pPr>
              <a:lnSpc>
                <a:spcPct val="146666"/>
              </a:lnSpc>
            </a:pPr>
            <a:endParaRPr sz="1400" dirty="0">
              <a:solidFill>
                <a:srgbClr val="151617"/>
              </a:solidFill>
              <a:ea typeface="Inconsolata"/>
              <a:cs typeface="Inconsolata"/>
              <a:sym typeface="Inconsolata"/>
            </a:endParaRPr>
          </a:p>
          <a:p>
            <a:pPr>
              <a:lnSpc>
                <a:spcPct val="146666"/>
              </a:lnSpc>
            </a:pPr>
            <a:r>
              <a:rPr lang="en-US" sz="1400" dirty="0" err="1">
                <a:solidFill>
                  <a:srgbClr val="151617"/>
                </a:solidFill>
                <a:ea typeface="Inconsolata"/>
                <a:cs typeface="Inconsolata"/>
                <a:sym typeface="Inconsolata"/>
              </a:rPr>
              <a:t>Ricerche</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su</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altre</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identità</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sociali</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stigmatizzate</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malattie</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psichiatriche</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orientamento</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sessuale</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etnia</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suggeriscono</a:t>
            </a:r>
            <a:r>
              <a:rPr lang="en-US" sz="1400" dirty="0">
                <a:solidFill>
                  <a:srgbClr val="151617"/>
                </a:solidFill>
                <a:ea typeface="Inconsolata"/>
                <a:cs typeface="Inconsolata"/>
                <a:sym typeface="Inconsolata"/>
              </a:rPr>
              <a:t> </a:t>
            </a:r>
            <a:r>
              <a:rPr lang="en-US" sz="1400" dirty="0" err="1">
                <a:solidFill>
                  <a:srgbClr val="151617"/>
                </a:solidFill>
                <a:ea typeface="Inconsolata"/>
                <a:cs typeface="Inconsolata"/>
                <a:sym typeface="Inconsolata"/>
              </a:rPr>
              <a:t>che</a:t>
            </a:r>
            <a:r>
              <a:rPr lang="en-US" sz="1400" dirty="0">
                <a:solidFill>
                  <a:srgbClr val="151617"/>
                </a:solidFill>
                <a:ea typeface="Inconsolata"/>
                <a:cs typeface="Inconsolata"/>
                <a:sym typeface="Inconsolata"/>
              </a:rPr>
              <a:t> lo stigma </a:t>
            </a:r>
            <a:r>
              <a:rPr lang="en-US" sz="1400" dirty="0" err="1">
                <a:solidFill>
                  <a:srgbClr val="151617"/>
                </a:solidFill>
                <a:ea typeface="Inconsolata"/>
                <a:cs typeface="Inconsolata"/>
                <a:sym typeface="Inconsolata"/>
              </a:rPr>
              <a:t>interiorizzato</a:t>
            </a:r>
            <a:r>
              <a:rPr lang="en-US" sz="1400" dirty="0">
                <a:solidFill>
                  <a:srgbClr val="151617"/>
                </a:solidFill>
                <a:ea typeface="Inconsolata"/>
                <a:cs typeface="Inconsolata"/>
                <a:sym typeface="Inconsolata"/>
              </a:rPr>
              <a:t> è </a:t>
            </a:r>
            <a:r>
              <a:rPr lang="en-US" sz="1400" dirty="0" err="1">
                <a:solidFill>
                  <a:srgbClr val="151617"/>
                </a:solidFill>
                <a:ea typeface="Inconsolata"/>
                <a:cs typeface="Inconsolata"/>
                <a:sym typeface="Inconsolata"/>
              </a:rPr>
              <a:t>associato</a:t>
            </a:r>
            <a:r>
              <a:rPr lang="en-US" sz="1400" dirty="0">
                <a:solidFill>
                  <a:srgbClr val="151617"/>
                </a:solidFill>
                <a:ea typeface="Inconsolata"/>
                <a:cs typeface="Inconsolata"/>
                <a:sym typeface="Inconsolata"/>
              </a:rPr>
              <a:t> a </a:t>
            </a:r>
            <a:r>
              <a:rPr lang="en-US" sz="1400" b="1" dirty="0" err="1">
                <a:solidFill>
                  <a:srgbClr val="151617"/>
                </a:solidFill>
                <a:ea typeface="Inconsolata"/>
                <a:cs typeface="Inconsolata"/>
                <a:sym typeface="Inconsolata"/>
              </a:rPr>
              <a:t>esiti</a:t>
            </a:r>
            <a:r>
              <a:rPr lang="en-US" sz="1400" b="1" dirty="0">
                <a:solidFill>
                  <a:srgbClr val="151617"/>
                </a:solidFill>
                <a:ea typeface="Inconsolata"/>
                <a:cs typeface="Inconsolata"/>
                <a:sym typeface="Inconsolata"/>
              </a:rPr>
              <a:t> </a:t>
            </a:r>
            <a:r>
              <a:rPr lang="en-US" sz="1400" b="1" dirty="0" err="1">
                <a:solidFill>
                  <a:srgbClr val="151617"/>
                </a:solidFill>
                <a:ea typeface="Inconsolata"/>
                <a:cs typeface="Inconsolata"/>
                <a:sym typeface="Inconsolata"/>
              </a:rPr>
              <a:t>negativi</a:t>
            </a:r>
            <a:r>
              <a:rPr lang="en-US" sz="1400" b="1" dirty="0">
                <a:solidFill>
                  <a:srgbClr val="151617"/>
                </a:solidFill>
                <a:ea typeface="Inconsolata"/>
                <a:cs typeface="Inconsolata"/>
                <a:sym typeface="Inconsolata"/>
              </a:rPr>
              <a:t> per la salute </a:t>
            </a:r>
            <a:r>
              <a:rPr lang="en-US" sz="1400" b="1" dirty="0" err="1">
                <a:solidFill>
                  <a:srgbClr val="151617"/>
                </a:solidFill>
                <a:ea typeface="Inconsolata"/>
                <a:cs typeface="Inconsolata"/>
                <a:sym typeface="Inconsolata"/>
              </a:rPr>
              <a:t>mentale</a:t>
            </a:r>
            <a:r>
              <a:rPr lang="en-US" sz="1400" b="1" dirty="0">
                <a:solidFill>
                  <a:srgbClr val="151617"/>
                </a:solidFill>
                <a:ea typeface="Inconsolata"/>
                <a:cs typeface="Inconsolata"/>
                <a:sym typeface="Inconsolata"/>
              </a:rPr>
              <a:t> e </a:t>
            </a:r>
            <a:r>
              <a:rPr lang="en-US" sz="1400" b="1" dirty="0" err="1">
                <a:solidFill>
                  <a:srgbClr val="151617"/>
                </a:solidFill>
                <a:ea typeface="Inconsolata"/>
                <a:cs typeface="Inconsolata"/>
                <a:sym typeface="Inconsolata"/>
              </a:rPr>
              <a:t>fisica</a:t>
            </a:r>
            <a:r>
              <a:rPr lang="en-US" sz="1400" dirty="0">
                <a:solidFill>
                  <a:srgbClr val="151617"/>
                </a:solidFill>
                <a:ea typeface="Inconsolata"/>
                <a:cs typeface="Inconsolata"/>
                <a:sym typeface="Inconsolata"/>
              </a:rPr>
              <a:t>.</a:t>
            </a:r>
            <a:endParaRPr sz="1400" dirty="0">
              <a:solidFill>
                <a:srgbClr val="151617"/>
              </a:solidFill>
              <a:ea typeface="Inconsolata"/>
              <a:cs typeface="Inconsolata"/>
              <a:sym typeface="Inconsolata"/>
            </a:endParaRPr>
          </a:p>
          <a:p>
            <a:pPr>
              <a:lnSpc>
                <a:spcPct val="123529"/>
              </a:lnSpc>
              <a:buClr>
                <a:srgbClr val="151617"/>
              </a:buClr>
              <a:buSzPts val="850"/>
            </a:pPr>
            <a:endParaRPr sz="1000" dirty="0">
              <a:solidFill>
                <a:srgbClr val="151617"/>
              </a:solidFill>
              <a:ea typeface="Inconsolata"/>
              <a:cs typeface="Inconsolata"/>
              <a:sym typeface="Inconsolata"/>
            </a:endParaRPr>
          </a:p>
        </p:txBody>
      </p:sp>
      <p:sp>
        <p:nvSpPr>
          <p:cNvPr id="137" name="Google Shape;137;p2"/>
          <p:cNvSpPr/>
          <p:nvPr/>
        </p:nvSpPr>
        <p:spPr>
          <a:xfrm>
            <a:off x="7847331" y="5090150"/>
            <a:ext cx="2739750" cy="147750"/>
          </a:xfrm>
          <a:prstGeom prst="rect">
            <a:avLst/>
          </a:prstGeom>
          <a:noFill/>
          <a:ln>
            <a:noFill/>
          </a:ln>
        </p:spPr>
        <p:txBody>
          <a:bodyPr spcFirstLastPara="1" wrap="square" lIns="0" tIns="0" rIns="0" bIns="0" anchor="t" anchorCtr="0">
            <a:noAutofit/>
          </a:bodyPr>
          <a:lstStyle/>
          <a:p>
            <a:pPr>
              <a:lnSpc>
                <a:spcPct val="122727"/>
              </a:lnSpc>
              <a:buClr>
                <a:srgbClr val="151617"/>
              </a:buClr>
              <a:buSzPts val="1100"/>
            </a:pPr>
            <a:r>
              <a:rPr lang="en-US" sz="1500" b="1">
                <a:solidFill>
                  <a:srgbClr val="151617"/>
                </a:solidFill>
                <a:ea typeface="Montserrat Black"/>
                <a:cs typeface="Montserrat Black"/>
                <a:sym typeface="Montserrat Black"/>
              </a:rPr>
              <a:t>Quanto è diffuso?</a:t>
            </a:r>
            <a:endParaRPr sz="1500"/>
          </a:p>
        </p:txBody>
      </p:sp>
      <p:sp>
        <p:nvSpPr>
          <p:cNvPr id="138" name="Google Shape;138;p2"/>
          <p:cNvSpPr/>
          <p:nvPr/>
        </p:nvSpPr>
        <p:spPr>
          <a:xfrm>
            <a:off x="7847335" y="5474126"/>
            <a:ext cx="3885750" cy="226750"/>
          </a:xfrm>
          <a:prstGeom prst="rect">
            <a:avLst/>
          </a:prstGeom>
          <a:noFill/>
          <a:ln>
            <a:noFill/>
          </a:ln>
        </p:spPr>
        <p:txBody>
          <a:bodyPr spcFirstLastPara="1" wrap="square" lIns="0" tIns="0" rIns="0" bIns="0" anchor="t" anchorCtr="0">
            <a:noAutofit/>
          </a:bodyPr>
          <a:lstStyle/>
          <a:p>
            <a:pPr>
              <a:lnSpc>
                <a:spcPct val="123529"/>
              </a:lnSpc>
              <a:buClr>
                <a:srgbClr val="151617"/>
              </a:buClr>
              <a:buSzPts val="850"/>
            </a:pPr>
            <a:r>
              <a:rPr lang="en-US" sz="1500">
                <a:solidFill>
                  <a:srgbClr val="151617"/>
                </a:solidFill>
                <a:ea typeface="Inconsolata"/>
                <a:cs typeface="Inconsolata"/>
                <a:sym typeface="Inconsolata"/>
              </a:rPr>
              <a:t>Circa il </a:t>
            </a:r>
            <a:r>
              <a:rPr lang="en-US" sz="1500" b="1">
                <a:solidFill>
                  <a:srgbClr val="151617"/>
                </a:solidFill>
                <a:ea typeface="Inconsolata"/>
                <a:cs typeface="Inconsolata"/>
                <a:sym typeface="Inconsolata"/>
              </a:rPr>
              <a:t>40% degli adulti </a:t>
            </a:r>
            <a:r>
              <a:rPr lang="en-US" sz="1500">
                <a:solidFill>
                  <a:srgbClr val="151617"/>
                </a:solidFill>
                <a:ea typeface="Inconsolata"/>
                <a:cs typeface="Inconsolata"/>
                <a:sym typeface="Inconsolata"/>
              </a:rPr>
              <a:t>con sovrappeso/obesità </a:t>
            </a:r>
            <a:endParaRPr sz="1500">
              <a:solidFill>
                <a:srgbClr val="151617"/>
              </a:solidFill>
              <a:ea typeface="Inconsolata"/>
              <a:cs typeface="Inconsolata"/>
              <a:sym typeface="Inconsolata"/>
            </a:endParaRPr>
          </a:p>
          <a:p>
            <a:pPr>
              <a:lnSpc>
                <a:spcPct val="123529"/>
              </a:lnSpc>
              <a:buClr>
                <a:srgbClr val="151617"/>
              </a:buClr>
              <a:buSzPts val="850"/>
            </a:pPr>
            <a:r>
              <a:rPr lang="en-US" sz="1500">
                <a:solidFill>
                  <a:srgbClr val="151617"/>
                </a:solidFill>
                <a:ea typeface="Inconsolata"/>
                <a:cs typeface="Inconsolata"/>
                <a:sym typeface="Inconsolata"/>
              </a:rPr>
              <a:t>ha internalizzato il pregiudizio sul peso.</a:t>
            </a:r>
            <a:endParaRPr sz="1500"/>
          </a:p>
        </p:txBody>
      </p:sp>
      <p:sp>
        <p:nvSpPr>
          <p:cNvPr id="139" name="Google Shape;139;p2"/>
          <p:cNvSpPr/>
          <p:nvPr/>
        </p:nvSpPr>
        <p:spPr>
          <a:xfrm>
            <a:off x="10674292" y="6470708"/>
            <a:ext cx="1517750" cy="298750"/>
          </a:xfrm>
          <a:prstGeom prst="rect">
            <a:avLst/>
          </a:prstGeom>
          <a:solidFill>
            <a:srgbClr val="F8ECE4"/>
          </a:solidFill>
          <a:ln w="9525" cap="flat" cmpd="sng">
            <a:solidFill>
              <a:srgbClr val="F8ECE4"/>
            </a:solidFill>
            <a:prstDash val="solid"/>
            <a:round/>
            <a:headEnd type="none" w="sm" len="sm"/>
            <a:tailEnd type="none" w="sm" len="sm"/>
          </a:ln>
        </p:spPr>
        <p:txBody>
          <a:bodyPr spcFirstLastPara="1" wrap="square" lIns="76188" tIns="76188" rIns="76188" bIns="76188" anchor="ctr" anchorCtr="0">
            <a:noAutofit/>
          </a:bodyPr>
          <a:lstStyle/>
          <a:p>
            <a:pPr algn="ctr"/>
            <a:endParaRPr sz="1500"/>
          </a:p>
        </p:txBody>
      </p:sp>
    </p:spTree>
    <p:extLst>
      <p:ext uri="{BB962C8B-B14F-4D97-AF65-F5344CB8AC3E}">
        <p14:creationId xmlns:p14="http://schemas.microsoft.com/office/powerpoint/2010/main" val="3060203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p:nvPr/>
        </p:nvSpPr>
        <p:spPr>
          <a:xfrm>
            <a:off x="661492" y="545406"/>
            <a:ext cx="10869018" cy="1181298"/>
          </a:xfrm>
          <a:prstGeom prst="rect">
            <a:avLst/>
          </a:prstGeom>
          <a:noFill/>
          <a:ln>
            <a:noFill/>
          </a:ln>
        </p:spPr>
        <p:txBody>
          <a:bodyPr spcFirstLastPara="1" wrap="square" lIns="0" tIns="0" rIns="0" bIns="0" anchor="t" anchorCtr="0">
            <a:noAutofit/>
          </a:bodyPr>
          <a:lstStyle/>
          <a:p>
            <a:pPr>
              <a:lnSpc>
                <a:spcPct val="124719"/>
              </a:lnSpc>
              <a:buClr>
                <a:srgbClr val="151617"/>
              </a:buClr>
              <a:buSzPts val="4450"/>
            </a:pPr>
            <a:r>
              <a:rPr lang="en-US" sz="3458" b="1">
                <a:solidFill>
                  <a:srgbClr val="151617"/>
                </a:solidFill>
                <a:ea typeface="Montserrat Black"/>
                <a:cs typeface="Montserrat Black"/>
                <a:sym typeface="Montserrat Black"/>
              </a:rPr>
              <a:t>Stigma interiorizzato sul peso e Salute fisica</a:t>
            </a:r>
            <a:endParaRPr sz="3458"/>
          </a:p>
        </p:txBody>
      </p:sp>
      <p:sp>
        <p:nvSpPr>
          <p:cNvPr id="197" name="Google Shape;197;p7"/>
          <p:cNvSpPr/>
          <p:nvPr/>
        </p:nvSpPr>
        <p:spPr>
          <a:xfrm>
            <a:off x="661492" y="2104728"/>
            <a:ext cx="5339953" cy="2160588"/>
          </a:xfrm>
          <a:prstGeom prst="roundRect">
            <a:avLst>
              <a:gd name="adj" fmla="val 5643"/>
            </a:avLst>
          </a:prstGeom>
          <a:solidFill>
            <a:srgbClr val="F8ECE4"/>
          </a:solidFill>
          <a:ln w="30475" cap="flat" cmpd="sng">
            <a:solidFill>
              <a:srgbClr val="151617"/>
            </a:solidFill>
            <a:prstDash val="solid"/>
            <a:round/>
            <a:headEnd type="none" w="sm" len="sm"/>
            <a:tailEnd type="none" w="sm" len="sm"/>
          </a:ln>
          <a:effectLst>
            <a:outerShdw dist="20320" dir="2700000" algn="bl" rotWithShape="0">
              <a:srgbClr val="151617"/>
            </a:outerShdw>
          </a:effectLst>
        </p:spPr>
        <p:txBody>
          <a:bodyPr spcFirstLastPara="1" wrap="square" lIns="76188" tIns="76188" rIns="76188" bIns="76188" anchor="ctr" anchorCtr="0">
            <a:noAutofit/>
          </a:bodyPr>
          <a:lstStyle/>
          <a:p>
            <a:endParaRPr sz="1500"/>
          </a:p>
        </p:txBody>
      </p:sp>
      <p:sp>
        <p:nvSpPr>
          <p:cNvPr id="198" name="Google Shape;198;p7"/>
          <p:cNvSpPr/>
          <p:nvPr/>
        </p:nvSpPr>
        <p:spPr>
          <a:xfrm>
            <a:off x="636092" y="2104728"/>
            <a:ext cx="101600" cy="2160588"/>
          </a:xfrm>
          <a:prstGeom prst="roundRect">
            <a:avLst>
              <a:gd name="adj" fmla="val 7500"/>
            </a:avLst>
          </a:prstGeom>
          <a:solidFill>
            <a:srgbClr val="151617"/>
          </a:solidFill>
          <a:ln>
            <a:noFill/>
          </a:ln>
        </p:spPr>
        <p:txBody>
          <a:bodyPr spcFirstLastPara="1" wrap="square" lIns="76188" tIns="76188" rIns="76188" bIns="76188" anchor="ctr" anchorCtr="0">
            <a:noAutofit/>
          </a:bodyPr>
          <a:lstStyle/>
          <a:p>
            <a:endParaRPr sz="1500"/>
          </a:p>
        </p:txBody>
      </p:sp>
      <p:sp>
        <p:nvSpPr>
          <p:cNvPr id="199" name="Google Shape;199;p7"/>
          <p:cNvSpPr/>
          <p:nvPr/>
        </p:nvSpPr>
        <p:spPr>
          <a:xfrm>
            <a:off x="952103" y="2319139"/>
            <a:ext cx="2791917" cy="295275"/>
          </a:xfrm>
          <a:prstGeom prst="rect">
            <a:avLst/>
          </a:prstGeom>
          <a:noFill/>
          <a:ln>
            <a:noFill/>
          </a:ln>
        </p:spPr>
        <p:txBody>
          <a:bodyPr spcFirstLastPara="1" wrap="square" lIns="0" tIns="0" rIns="0" bIns="0" anchor="t" anchorCtr="0">
            <a:noAutofit/>
          </a:bodyPr>
          <a:lstStyle/>
          <a:p>
            <a:pPr>
              <a:lnSpc>
                <a:spcPct val="125000"/>
              </a:lnSpc>
              <a:buClr>
                <a:srgbClr val="151617"/>
              </a:buClr>
              <a:buSzPts val="2200"/>
            </a:pPr>
            <a:r>
              <a:rPr lang="en-US" sz="1833" b="1">
                <a:solidFill>
                  <a:srgbClr val="151617"/>
                </a:solidFill>
                <a:ea typeface="Montserrat Black"/>
                <a:cs typeface="Montserrat Black"/>
                <a:sym typeface="Montserrat Black"/>
              </a:rPr>
              <a:t>Il Nostro Peso e il BMI</a:t>
            </a:r>
            <a:endParaRPr sz="1833"/>
          </a:p>
        </p:txBody>
      </p:sp>
      <p:sp>
        <p:nvSpPr>
          <p:cNvPr id="200" name="Google Shape;200;p7"/>
          <p:cNvSpPr/>
          <p:nvPr/>
        </p:nvSpPr>
        <p:spPr>
          <a:xfrm>
            <a:off x="952103" y="2727821"/>
            <a:ext cx="4834930"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ea typeface="Inconsolata"/>
                <a:cs typeface="Inconsolata"/>
                <a:sym typeface="Inconsolata"/>
              </a:rPr>
              <a:t>La </a:t>
            </a:r>
            <a:r>
              <a:rPr lang="en-US" sz="1458" b="1">
                <a:solidFill>
                  <a:srgbClr val="151617"/>
                </a:solidFill>
                <a:ea typeface="Inconsolata"/>
                <a:cs typeface="Inconsolata"/>
                <a:sym typeface="Inconsolata"/>
              </a:rPr>
              <a:t>percezione del peso</a:t>
            </a:r>
            <a:r>
              <a:rPr lang="en-US" sz="1458">
                <a:solidFill>
                  <a:srgbClr val="151617"/>
                </a:solidFill>
                <a:ea typeface="Inconsolata"/>
                <a:cs typeface="Inconsolata"/>
                <a:sym typeface="Inconsolata"/>
              </a:rPr>
              <a:t> è più legata allo stigma che al BMI effettivo.</a:t>
            </a:r>
            <a:endParaRPr sz="1458"/>
          </a:p>
        </p:txBody>
      </p:sp>
      <p:sp>
        <p:nvSpPr>
          <p:cNvPr id="201" name="Google Shape;201;p7"/>
          <p:cNvSpPr/>
          <p:nvPr/>
        </p:nvSpPr>
        <p:spPr>
          <a:xfrm>
            <a:off x="952103" y="3446066"/>
            <a:ext cx="4834930"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highlight>
                  <a:schemeClr val="lt1"/>
                </a:highlight>
                <a:ea typeface="Inconsolata"/>
                <a:cs typeface="Inconsolata"/>
                <a:sym typeface="Inconsolata"/>
              </a:rPr>
              <a:t>"È colpa mia se non sono come dovrei essere, non posso cambiare."</a:t>
            </a:r>
            <a:endParaRPr sz="1458">
              <a:highlight>
                <a:schemeClr val="lt1"/>
              </a:highlight>
            </a:endParaRPr>
          </a:p>
        </p:txBody>
      </p:sp>
      <p:sp>
        <p:nvSpPr>
          <p:cNvPr id="202" name="Google Shape;202;p7"/>
          <p:cNvSpPr/>
          <p:nvPr/>
        </p:nvSpPr>
        <p:spPr>
          <a:xfrm>
            <a:off x="6190457" y="2104728"/>
            <a:ext cx="5340053" cy="2160588"/>
          </a:xfrm>
          <a:prstGeom prst="roundRect">
            <a:avLst>
              <a:gd name="adj" fmla="val 5643"/>
            </a:avLst>
          </a:prstGeom>
          <a:solidFill>
            <a:srgbClr val="F8ECE4"/>
          </a:solidFill>
          <a:ln w="30475" cap="flat" cmpd="sng">
            <a:solidFill>
              <a:srgbClr val="151617"/>
            </a:solidFill>
            <a:prstDash val="solid"/>
            <a:round/>
            <a:headEnd type="none" w="sm" len="sm"/>
            <a:tailEnd type="none" w="sm" len="sm"/>
          </a:ln>
          <a:effectLst>
            <a:outerShdw dist="20320" dir="2700000" algn="bl" rotWithShape="0">
              <a:srgbClr val="151617"/>
            </a:outerShdw>
          </a:effectLst>
        </p:spPr>
        <p:txBody>
          <a:bodyPr spcFirstLastPara="1" wrap="square" lIns="76188" tIns="76188" rIns="76188" bIns="76188" anchor="ctr" anchorCtr="0">
            <a:noAutofit/>
          </a:bodyPr>
          <a:lstStyle/>
          <a:p>
            <a:endParaRPr sz="1500"/>
          </a:p>
        </p:txBody>
      </p:sp>
      <p:sp>
        <p:nvSpPr>
          <p:cNvPr id="203" name="Google Shape;203;p7"/>
          <p:cNvSpPr/>
          <p:nvPr/>
        </p:nvSpPr>
        <p:spPr>
          <a:xfrm>
            <a:off x="6165056" y="2104728"/>
            <a:ext cx="101600" cy="2160588"/>
          </a:xfrm>
          <a:prstGeom prst="roundRect">
            <a:avLst>
              <a:gd name="adj" fmla="val 7500"/>
            </a:avLst>
          </a:prstGeom>
          <a:solidFill>
            <a:srgbClr val="151617"/>
          </a:solidFill>
          <a:ln>
            <a:noFill/>
          </a:ln>
        </p:spPr>
        <p:txBody>
          <a:bodyPr spcFirstLastPara="1" wrap="square" lIns="76188" tIns="76188" rIns="76188" bIns="76188" anchor="ctr" anchorCtr="0">
            <a:noAutofit/>
          </a:bodyPr>
          <a:lstStyle/>
          <a:p>
            <a:endParaRPr sz="1500"/>
          </a:p>
        </p:txBody>
      </p:sp>
      <p:sp>
        <p:nvSpPr>
          <p:cNvPr id="204" name="Google Shape;204;p7"/>
          <p:cNvSpPr/>
          <p:nvPr/>
        </p:nvSpPr>
        <p:spPr>
          <a:xfrm>
            <a:off x="6481069" y="2319139"/>
            <a:ext cx="2362696" cy="295275"/>
          </a:xfrm>
          <a:prstGeom prst="rect">
            <a:avLst/>
          </a:prstGeom>
          <a:noFill/>
          <a:ln>
            <a:noFill/>
          </a:ln>
        </p:spPr>
        <p:txBody>
          <a:bodyPr spcFirstLastPara="1" wrap="square" lIns="0" tIns="0" rIns="0" bIns="0" anchor="t" anchorCtr="0">
            <a:noAutofit/>
          </a:bodyPr>
          <a:lstStyle/>
          <a:p>
            <a:pPr>
              <a:lnSpc>
                <a:spcPct val="125000"/>
              </a:lnSpc>
              <a:buClr>
                <a:srgbClr val="151617"/>
              </a:buClr>
              <a:buSzPts val="2200"/>
            </a:pPr>
            <a:r>
              <a:rPr lang="en-US" sz="1833" b="1">
                <a:solidFill>
                  <a:srgbClr val="151617"/>
                </a:solidFill>
                <a:ea typeface="Montserrat Black"/>
                <a:cs typeface="Montserrat Black"/>
                <a:sym typeface="Montserrat Black"/>
              </a:rPr>
              <a:t>Attività Fisica</a:t>
            </a:r>
            <a:endParaRPr sz="1833"/>
          </a:p>
        </p:txBody>
      </p:sp>
      <p:sp>
        <p:nvSpPr>
          <p:cNvPr id="205" name="Google Shape;205;p7"/>
          <p:cNvSpPr/>
          <p:nvPr/>
        </p:nvSpPr>
        <p:spPr>
          <a:xfrm>
            <a:off x="6481069" y="2727821"/>
            <a:ext cx="4835029" cy="302419"/>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ea typeface="Inconsolata"/>
                <a:cs typeface="Inconsolata"/>
                <a:sym typeface="Inconsolata"/>
              </a:rPr>
              <a:t>WBI riduce </a:t>
            </a:r>
            <a:r>
              <a:rPr lang="en-US" sz="1458" b="1">
                <a:solidFill>
                  <a:srgbClr val="151617"/>
                </a:solidFill>
                <a:ea typeface="Inconsolata"/>
                <a:cs typeface="Inconsolata"/>
                <a:sym typeface="Inconsolata"/>
              </a:rPr>
              <a:t>motivazione e fiducia</a:t>
            </a:r>
            <a:r>
              <a:rPr lang="en-US" sz="1458">
                <a:solidFill>
                  <a:srgbClr val="151617"/>
                </a:solidFill>
                <a:ea typeface="Inconsolata"/>
                <a:cs typeface="Inconsolata"/>
                <a:sym typeface="Inconsolata"/>
              </a:rPr>
              <a:t> nell'esercizio.</a:t>
            </a:r>
            <a:endParaRPr sz="1458"/>
          </a:p>
        </p:txBody>
      </p:sp>
      <p:sp>
        <p:nvSpPr>
          <p:cNvPr id="206" name="Google Shape;206;p7"/>
          <p:cNvSpPr/>
          <p:nvPr/>
        </p:nvSpPr>
        <p:spPr>
          <a:xfrm>
            <a:off x="6481069" y="3143647"/>
            <a:ext cx="4835029" cy="302419"/>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highlight>
                  <a:schemeClr val="lt1"/>
                </a:highlight>
                <a:ea typeface="Inconsolata"/>
                <a:cs typeface="Inconsolata"/>
                <a:sym typeface="Inconsolata"/>
              </a:rPr>
              <a:t>"Sono solo pigro" o "Non ho forza di volontà."</a:t>
            </a:r>
            <a:endParaRPr sz="1458">
              <a:highlight>
                <a:schemeClr val="lt1"/>
              </a:highlight>
            </a:endParaRPr>
          </a:p>
        </p:txBody>
      </p:sp>
      <p:sp>
        <p:nvSpPr>
          <p:cNvPr id="207" name="Google Shape;207;p7"/>
          <p:cNvSpPr/>
          <p:nvPr/>
        </p:nvSpPr>
        <p:spPr>
          <a:xfrm>
            <a:off x="661492" y="4454327"/>
            <a:ext cx="5339953" cy="1858169"/>
          </a:xfrm>
          <a:prstGeom prst="roundRect">
            <a:avLst>
              <a:gd name="adj" fmla="val 6561"/>
            </a:avLst>
          </a:prstGeom>
          <a:solidFill>
            <a:srgbClr val="F8ECE4"/>
          </a:solidFill>
          <a:ln w="30475" cap="flat" cmpd="sng">
            <a:solidFill>
              <a:srgbClr val="151617"/>
            </a:solidFill>
            <a:prstDash val="solid"/>
            <a:round/>
            <a:headEnd type="none" w="sm" len="sm"/>
            <a:tailEnd type="none" w="sm" len="sm"/>
          </a:ln>
          <a:effectLst>
            <a:outerShdw dist="20320" dir="2700000" algn="bl" rotWithShape="0">
              <a:srgbClr val="151617"/>
            </a:outerShdw>
          </a:effectLst>
        </p:spPr>
        <p:txBody>
          <a:bodyPr spcFirstLastPara="1" wrap="square" lIns="76188" tIns="76188" rIns="76188" bIns="76188" anchor="ctr" anchorCtr="0">
            <a:noAutofit/>
          </a:bodyPr>
          <a:lstStyle/>
          <a:p>
            <a:endParaRPr sz="1500"/>
          </a:p>
        </p:txBody>
      </p:sp>
      <p:sp>
        <p:nvSpPr>
          <p:cNvPr id="208" name="Google Shape;208;p7"/>
          <p:cNvSpPr/>
          <p:nvPr/>
        </p:nvSpPr>
        <p:spPr>
          <a:xfrm>
            <a:off x="636092" y="4454327"/>
            <a:ext cx="101600" cy="1858169"/>
          </a:xfrm>
          <a:prstGeom prst="roundRect">
            <a:avLst>
              <a:gd name="adj" fmla="val 7500"/>
            </a:avLst>
          </a:prstGeom>
          <a:solidFill>
            <a:srgbClr val="151617"/>
          </a:solidFill>
          <a:ln>
            <a:noFill/>
          </a:ln>
        </p:spPr>
        <p:txBody>
          <a:bodyPr spcFirstLastPara="1" wrap="square" lIns="76188" tIns="76188" rIns="76188" bIns="76188" anchor="ctr" anchorCtr="0">
            <a:noAutofit/>
          </a:bodyPr>
          <a:lstStyle/>
          <a:p>
            <a:endParaRPr sz="1500"/>
          </a:p>
        </p:txBody>
      </p:sp>
      <p:sp>
        <p:nvSpPr>
          <p:cNvPr id="209" name="Google Shape;209;p7"/>
          <p:cNvSpPr/>
          <p:nvPr/>
        </p:nvSpPr>
        <p:spPr>
          <a:xfrm>
            <a:off x="952104" y="4668738"/>
            <a:ext cx="3281958" cy="295275"/>
          </a:xfrm>
          <a:prstGeom prst="rect">
            <a:avLst/>
          </a:prstGeom>
          <a:noFill/>
          <a:ln>
            <a:noFill/>
          </a:ln>
        </p:spPr>
        <p:txBody>
          <a:bodyPr spcFirstLastPara="1" wrap="square" lIns="0" tIns="0" rIns="0" bIns="0" anchor="t" anchorCtr="0">
            <a:noAutofit/>
          </a:bodyPr>
          <a:lstStyle/>
          <a:p>
            <a:pPr>
              <a:lnSpc>
                <a:spcPct val="125000"/>
              </a:lnSpc>
              <a:buClr>
                <a:srgbClr val="151617"/>
              </a:buClr>
              <a:buSzPts val="2200"/>
            </a:pPr>
            <a:r>
              <a:rPr lang="en-US" sz="1833" b="1">
                <a:solidFill>
                  <a:srgbClr val="151617"/>
                </a:solidFill>
                <a:ea typeface="Montserrat Black"/>
                <a:cs typeface="Montserrat Black"/>
                <a:sym typeface="Montserrat Black"/>
              </a:rPr>
              <a:t>Rischio Cardiometabolico</a:t>
            </a:r>
            <a:endParaRPr sz="1833"/>
          </a:p>
        </p:txBody>
      </p:sp>
      <p:sp>
        <p:nvSpPr>
          <p:cNvPr id="210" name="Google Shape;210;p7"/>
          <p:cNvSpPr/>
          <p:nvPr/>
        </p:nvSpPr>
        <p:spPr>
          <a:xfrm>
            <a:off x="952103" y="5077420"/>
            <a:ext cx="4834930"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b="1">
                <a:solidFill>
                  <a:srgbClr val="151617"/>
                </a:solidFill>
                <a:ea typeface="Inconsolata"/>
                <a:cs typeface="Inconsolata"/>
                <a:sym typeface="Inconsolata"/>
              </a:rPr>
              <a:t>3 volte maggiori probabilità di sindrome metabolica</a:t>
            </a:r>
            <a:endParaRPr sz="1458"/>
          </a:p>
        </p:txBody>
      </p:sp>
      <p:sp>
        <p:nvSpPr>
          <p:cNvPr id="211" name="Google Shape;211;p7"/>
          <p:cNvSpPr/>
          <p:nvPr/>
        </p:nvSpPr>
        <p:spPr>
          <a:xfrm>
            <a:off x="952103" y="5795666"/>
            <a:ext cx="4834930" cy="302419"/>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highlight>
                  <a:schemeClr val="lt1"/>
                </a:highlight>
                <a:ea typeface="Inconsolata"/>
                <a:cs typeface="Inconsolata"/>
                <a:sym typeface="Inconsolata"/>
              </a:rPr>
              <a:t>"Non merito di stare bene."</a:t>
            </a:r>
            <a:endParaRPr sz="1458">
              <a:highlight>
                <a:schemeClr val="lt1"/>
              </a:highlight>
            </a:endParaRPr>
          </a:p>
        </p:txBody>
      </p:sp>
      <p:sp>
        <p:nvSpPr>
          <p:cNvPr id="212" name="Google Shape;212;p7"/>
          <p:cNvSpPr/>
          <p:nvPr/>
        </p:nvSpPr>
        <p:spPr>
          <a:xfrm>
            <a:off x="6190457" y="4454327"/>
            <a:ext cx="5340053" cy="1858169"/>
          </a:xfrm>
          <a:prstGeom prst="roundRect">
            <a:avLst>
              <a:gd name="adj" fmla="val 6561"/>
            </a:avLst>
          </a:prstGeom>
          <a:solidFill>
            <a:srgbClr val="F8ECE4"/>
          </a:solidFill>
          <a:ln w="30475" cap="flat" cmpd="sng">
            <a:solidFill>
              <a:srgbClr val="151617"/>
            </a:solidFill>
            <a:prstDash val="solid"/>
            <a:round/>
            <a:headEnd type="none" w="sm" len="sm"/>
            <a:tailEnd type="none" w="sm" len="sm"/>
          </a:ln>
          <a:effectLst>
            <a:outerShdw dist="20320" dir="2700000" algn="bl" rotWithShape="0">
              <a:srgbClr val="151617"/>
            </a:outerShdw>
          </a:effectLst>
        </p:spPr>
        <p:txBody>
          <a:bodyPr spcFirstLastPara="1" wrap="square" lIns="76188" tIns="76188" rIns="76188" bIns="76188" anchor="ctr" anchorCtr="0">
            <a:noAutofit/>
          </a:bodyPr>
          <a:lstStyle/>
          <a:p>
            <a:endParaRPr sz="1500"/>
          </a:p>
        </p:txBody>
      </p:sp>
      <p:sp>
        <p:nvSpPr>
          <p:cNvPr id="213" name="Google Shape;213;p7"/>
          <p:cNvSpPr/>
          <p:nvPr/>
        </p:nvSpPr>
        <p:spPr>
          <a:xfrm>
            <a:off x="6165056" y="4454327"/>
            <a:ext cx="101600" cy="1858169"/>
          </a:xfrm>
          <a:prstGeom prst="roundRect">
            <a:avLst>
              <a:gd name="adj" fmla="val 7500"/>
            </a:avLst>
          </a:prstGeom>
          <a:solidFill>
            <a:srgbClr val="151617"/>
          </a:solidFill>
          <a:ln>
            <a:noFill/>
          </a:ln>
        </p:spPr>
        <p:txBody>
          <a:bodyPr spcFirstLastPara="1" wrap="square" lIns="76188" tIns="76188" rIns="76188" bIns="76188" anchor="ctr" anchorCtr="0">
            <a:noAutofit/>
          </a:bodyPr>
          <a:lstStyle/>
          <a:p>
            <a:endParaRPr sz="1500"/>
          </a:p>
        </p:txBody>
      </p:sp>
      <p:sp>
        <p:nvSpPr>
          <p:cNvPr id="214" name="Google Shape;214;p7"/>
          <p:cNvSpPr/>
          <p:nvPr/>
        </p:nvSpPr>
        <p:spPr>
          <a:xfrm>
            <a:off x="6481069" y="4668738"/>
            <a:ext cx="2362696" cy="295275"/>
          </a:xfrm>
          <a:prstGeom prst="rect">
            <a:avLst/>
          </a:prstGeom>
          <a:noFill/>
          <a:ln>
            <a:noFill/>
          </a:ln>
        </p:spPr>
        <p:txBody>
          <a:bodyPr spcFirstLastPara="1" wrap="square" lIns="0" tIns="0" rIns="0" bIns="0" anchor="t" anchorCtr="0">
            <a:noAutofit/>
          </a:bodyPr>
          <a:lstStyle/>
          <a:p>
            <a:pPr>
              <a:lnSpc>
                <a:spcPct val="125000"/>
              </a:lnSpc>
              <a:buClr>
                <a:srgbClr val="151617"/>
              </a:buClr>
              <a:buSzPts val="2200"/>
            </a:pPr>
            <a:r>
              <a:rPr lang="en-US" sz="1833" b="1">
                <a:solidFill>
                  <a:srgbClr val="151617"/>
                </a:solidFill>
                <a:ea typeface="Montserrat Black"/>
                <a:cs typeface="Montserrat Black"/>
                <a:sym typeface="Montserrat Black"/>
              </a:rPr>
              <a:t>Gestione del Peso</a:t>
            </a:r>
            <a:endParaRPr sz="1833"/>
          </a:p>
        </p:txBody>
      </p:sp>
      <p:sp>
        <p:nvSpPr>
          <p:cNvPr id="215" name="Google Shape;215;p7"/>
          <p:cNvSpPr/>
          <p:nvPr/>
        </p:nvSpPr>
        <p:spPr>
          <a:xfrm>
            <a:off x="6481069" y="5077420"/>
            <a:ext cx="4835029"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ea typeface="Inconsolata"/>
                <a:cs typeface="Inconsolata"/>
                <a:sym typeface="Inconsolata"/>
              </a:rPr>
              <a:t>Stigma interiorizzato alto predice </a:t>
            </a:r>
            <a:r>
              <a:rPr lang="en-US" sz="1458" b="1">
                <a:solidFill>
                  <a:srgbClr val="151617"/>
                </a:solidFill>
                <a:ea typeface="Inconsolata"/>
                <a:cs typeface="Inconsolata"/>
                <a:sym typeface="Inconsolata"/>
              </a:rPr>
              <a:t>minore perdita di peso</a:t>
            </a:r>
            <a:r>
              <a:rPr lang="en-US" sz="1458">
                <a:solidFill>
                  <a:srgbClr val="151617"/>
                </a:solidFill>
                <a:ea typeface="Inconsolata"/>
                <a:cs typeface="Inconsolata"/>
                <a:sym typeface="Inconsolata"/>
              </a:rPr>
              <a:t> e maggiore ripresa dopo interventi.</a:t>
            </a:r>
            <a:endParaRPr sz="1458"/>
          </a:p>
        </p:txBody>
      </p:sp>
      <p:sp>
        <p:nvSpPr>
          <p:cNvPr id="216" name="Google Shape;216;p7"/>
          <p:cNvSpPr/>
          <p:nvPr/>
        </p:nvSpPr>
        <p:spPr>
          <a:xfrm>
            <a:off x="6481069" y="5795666"/>
            <a:ext cx="4835029" cy="302419"/>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highlight>
                  <a:schemeClr val="lt1"/>
                </a:highlight>
                <a:ea typeface="Inconsolata"/>
                <a:cs typeface="Inconsolata"/>
                <a:sym typeface="Inconsolata"/>
              </a:rPr>
              <a:t>"Devo farcela da solo" o "gli altri mi giudicano."</a:t>
            </a:r>
            <a:endParaRPr sz="1458">
              <a:highlight>
                <a:schemeClr val="lt1"/>
              </a:highlight>
            </a:endParaRPr>
          </a:p>
        </p:txBody>
      </p:sp>
      <p:sp>
        <p:nvSpPr>
          <p:cNvPr id="217" name="Google Shape;217;p7"/>
          <p:cNvSpPr/>
          <p:nvPr/>
        </p:nvSpPr>
        <p:spPr>
          <a:xfrm>
            <a:off x="10674292" y="6470708"/>
            <a:ext cx="1517750" cy="298750"/>
          </a:xfrm>
          <a:prstGeom prst="rect">
            <a:avLst/>
          </a:prstGeom>
          <a:solidFill>
            <a:srgbClr val="F8ECE4"/>
          </a:solidFill>
          <a:ln w="9525" cap="flat" cmpd="sng">
            <a:solidFill>
              <a:srgbClr val="F8ECE4"/>
            </a:solidFill>
            <a:prstDash val="solid"/>
            <a:round/>
            <a:headEnd type="none" w="sm" len="sm"/>
            <a:tailEnd type="none" w="sm" len="sm"/>
          </a:ln>
        </p:spPr>
        <p:txBody>
          <a:bodyPr spcFirstLastPara="1" wrap="square" lIns="76188" tIns="76188" rIns="76188" bIns="76188" anchor="ctr" anchorCtr="0">
            <a:noAutofit/>
          </a:bodyPr>
          <a:lstStyle/>
          <a:p>
            <a:pPr algn="ctr"/>
            <a:endParaRPr sz="1500"/>
          </a:p>
        </p:txBody>
      </p:sp>
    </p:spTree>
    <p:extLst>
      <p:ext uri="{BB962C8B-B14F-4D97-AF65-F5344CB8AC3E}">
        <p14:creationId xmlns:p14="http://schemas.microsoft.com/office/powerpoint/2010/main" val="15574926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5" descr="preencoded.png"/>
          <p:cNvPicPr preferRelativeResize="0"/>
          <p:nvPr/>
        </p:nvPicPr>
        <p:blipFill rotWithShape="1">
          <a:blip r:embed="rId3">
            <a:alphaModFix/>
          </a:blip>
          <a:srcRect/>
          <a:stretch/>
        </p:blipFill>
        <p:spPr>
          <a:xfrm>
            <a:off x="7620000" y="0"/>
            <a:ext cx="4572000" cy="6858000"/>
          </a:xfrm>
          <a:prstGeom prst="rect">
            <a:avLst/>
          </a:prstGeom>
          <a:noFill/>
          <a:ln>
            <a:noFill/>
          </a:ln>
        </p:spPr>
      </p:pic>
      <p:sp>
        <p:nvSpPr>
          <p:cNvPr id="239" name="Google Shape;239;p5"/>
          <p:cNvSpPr/>
          <p:nvPr/>
        </p:nvSpPr>
        <p:spPr>
          <a:xfrm>
            <a:off x="369194" y="1264941"/>
            <a:ext cx="6881614" cy="659209"/>
          </a:xfrm>
          <a:prstGeom prst="rect">
            <a:avLst/>
          </a:prstGeom>
          <a:noFill/>
          <a:ln>
            <a:noFill/>
          </a:ln>
        </p:spPr>
        <p:txBody>
          <a:bodyPr spcFirstLastPara="1" wrap="square" lIns="0" tIns="0" rIns="0" bIns="0" anchor="t" anchorCtr="0">
            <a:noAutofit/>
          </a:bodyPr>
          <a:lstStyle/>
          <a:p>
            <a:pPr>
              <a:lnSpc>
                <a:spcPct val="126530"/>
              </a:lnSpc>
              <a:buClr>
                <a:srgbClr val="151617"/>
              </a:buClr>
              <a:buSzPts val="2450"/>
            </a:pPr>
            <a:r>
              <a:rPr lang="en-US" sz="2042" b="1">
                <a:solidFill>
                  <a:srgbClr val="151617"/>
                </a:solidFill>
                <a:ea typeface="Montserrat Black"/>
                <a:cs typeface="Montserrat Black"/>
                <a:sym typeface="Montserrat Black"/>
              </a:rPr>
              <a:t>Decostruire i preconcetti</a:t>
            </a:r>
            <a:endParaRPr sz="2042"/>
          </a:p>
        </p:txBody>
      </p:sp>
      <p:sp>
        <p:nvSpPr>
          <p:cNvPr id="240" name="Google Shape;240;p5"/>
          <p:cNvSpPr/>
          <p:nvPr/>
        </p:nvSpPr>
        <p:spPr>
          <a:xfrm>
            <a:off x="369188" y="2012457"/>
            <a:ext cx="6881750" cy="659250"/>
          </a:xfrm>
          <a:prstGeom prst="roundRect">
            <a:avLst>
              <a:gd name="adj" fmla="val 802"/>
            </a:avLst>
          </a:prstGeom>
          <a:solidFill>
            <a:srgbClr val="F8ECE4"/>
          </a:solidFill>
          <a:ln w="9525" cap="flat" cmpd="sng">
            <a:solidFill>
              <a:srgbClr val="151617"/>
            </a:solidFill>
            <a:prstDash val="solid"/>
            <a:round/>
            <a:headEnd type="none" w="sm" len="sm"/>
            <a:tailEnd type="none" w="sm" len="sm"/>
          </a:ln>
          <a:effectLst>
            <a:outerShdw dist="11430" dir="2700000" algn="bl" rotWithShape="0">
              <a:srgbClr val="151617"/>
            </a:outerShdw>
          </a:effectLst>
        </p:spPr>
        <p:txBody>
          <a:bodyPr spcFirstLastPara="1" wrap="square" lIns="76188" tIns="76188" rIns="76188" bIns="76188" anchor="ctr" anchorCtr="0">
            <a:noAutofit/>
          </a:bodyPr>
          <a:lstStyle/>
          <a:p>
            <a:endParaRPr sz="1500"/>
          </a:p>
        </p:txBody>
      </p:sp>
      <p:sp>
        <p:nvSpPr>
          <p:cNvPr id="241" name="Google Shape;241;p5"/>
          <p:cNvSpPr/>
          <p:nvPr/>
        </p:nvSpPr>
        <p:spPr>
          <a:xfrm>
            <a:off x="481029" y="2124269"/>
            <a:ext cx="2645750" cy="296250"/>
          </a:xfrm>
          <a:prstGeom prst="rect">
            <a:avLst/>
          </a:prstGeom>
          <a:noFill/>
          <a:ln>
            <a:noFill/>
          </a:ln>
        </p:spPr>
        <p:txBody>
          <a:bodyPr spcFirstLastPara="1" wrap="square" lIns="0" tIns="0" rIns="0" bIns="0" anchor="t" anchorCtr="0">
            <a:noAutofit/>
          </a:bodyPr>
          <a:lstStyle/>
          <a:p>
            <a:pPr>
              <a:lnSpc>
                <a:spcPct val="129166"/>
              </a:lnSpc>
              <a:buClr>
                <a:srgbClr val="151617"/>
              </a:buClr>
              <a:buSzPts val="1200"/>
            </a:pPr>
            <a:r>
              <a:rPr lang="en-US" sz="1000" b="1">
                <a:solidFill>
                  <a:srgbClr val="151617"/>
                </a:solidFill>
                <a:highlight>
                  <a:schemeClr val="lt1"/>
                </a:highlight>
                <a:ea typeface="Montserrat Black"/>
                <a:cs typeface="Montserrat Black"/>
                <a:sym typeface="Montserrat Black"/>
              </a:rPr>
              <a:t>“Sono pigro, non ho forza di volontà”</a:t>
            </a:r>
            <a:endParaRPr sz="1000">
              <a:highlight>
                <a:schemeClr val="lt1"/>
              </a:highlight>
            </a:endParaRPr>
          </a:p>
        </p:txBody>
      </p:sp>
      <p:sp>
        <p:nvSpPr>
          <p:cNvPr id="242" name="Google Shape;242;p5"/>
          <p:cNvSpPr/>
          <p:nvPr/>
        </p:nvSpPr>
        <p:spPr>
          <a:xfrm>
            <a:off x="481013" y="2324398"/>
            <a:ext cx="6657975" cy="525859"/>
          </a:xfrm>
          <a:prstGeom prst="rect">
            <a:avLst/>
          </a:prstGeom>
          <a:noFill/>
          <a:ln>
            <a:noFill/>
          </a:ln>
        </p:spPr>
        <p:txBody>
          <a:bodyPr spcFirstLastPara="1" wrap="square" lIns="0" tIns="0" rIns="0" bIns="0" anchor="t" anchorCtr="0">
            <a:noAutofit/>
          </a:bodyPr>
          <a:lstStyle/>
          <a:p>
            <a:pPr>
              <a:lnSpc>
                <a:spcPct val="126315"/>
              </a:lnSpc>
              <a:buClr>
                <a:srgbClr val="151617"/>
              </a:buClr>
              <a:buSzPts val="950"/>
            </a:pPr>
            <a:r>
              <a:rPr lang="en-US" sz="792">
                <a:solidFill>
                  <a:srgbClr val="151617"/>
                </a:solidFill>
                <a:ea typeface="Inconsolata"/>
                <a:cs typeface="Inconsolata"/>
                <a:sym typeface="Inconsolata"/>
              </a:rPr>
              <a:t>Le persone con obesità di solito hanno intrapreso tantissime volte dei percorsi di calo ponderale, con impegno, dedizione e uso di risorse anche economiche.</a:t>
            </a:r>
            <a:endParaRPr sz="792"/>
          </a:p>
        </p:txBody>
      </p:sp>
      <p:sp>
        <p:nvSpPr>
          <p:cNvPr id="243" name="Google Shape;243;p5"/>
          <p:cNvSpPr/>
          <p:nvPr/>
        </p:nvSpPr>
        <p:spPr>
          <a:xfrm>
            <a:off x="369188" y="2720781"/>
            <a:ext cx="6881750" cy="1118250"/>
          </a:xfrm>
          <a:prstGeom prst="roundRect">
            <a:avLst>
              <a:gd name="adj" fmla="val 931"/>
            </a:avLst>
          </a:prstGeom>
          <a:solidFill>
            <a:srgbClr val="F8ECE4"/>
          </a:solidFill>
          <a:ln w="9525" cap="flat" cmpd="sng">
            <a:solidFill>
              <a:srgbClr val="151617"/>
            </a:solidFill>
            <a:prstDash val="solid"/>
            <a:round/>
            <a:headEnd type="none" w="sm" len="sm"/>
            <a:tailEnd type="none" w="sm" len="sm"/>
          </a:ln>
          <a:effectLst>
            <a:outerShdw dist="11430" dir="2700000" algn="bl" rotWithShape="0">
              <a:srgbClr val="151617"/>
            </a:outerShdw>
          </a:effectLst>
        </p:spPr>
        <p:txBody>
          <a:bodyPr spcFirstLastPara="1" wrap="square" lIns="76188" tIns="76188" rIns="76188" bIns="76188" anchor="ctr" anchorCtr="0">
            <a:noAutofit/>
          </a:bodyPr>
          <a:lstStyle/>
          <a:p>
            <a:endParaRPr sz="1500"/>
          </a:p>
        </p:txBody>
      </p:sp>
      <p:sp>
        <p:nvSpPr>
          <p:cNvPr id="244" name="Google Shape;244;p5"/>
          <p:cNvSpPr/>
          <p:nvPr/>
        </p:nvSpPr>
        <p:spPr>
          <a:xfrm>
            <a:off x="481024" y="2828657"/>
            <a:ext cx="1899500" cy="164750"/>
          </a:xfrm>
          <a:prstGeom prst="rect">
            <a:avLst/>
          </a:prstGeom>
          <a:noFill/>
          <a:ln>
            <a:noFill/>
          </a:ln>
        </p:spPr>
        <p:txBody>
          <a:bodyPr spcFirstLastPara="1" wrap="square" lIns="0" tIns="0" rIns="0" bIns="0" anchor="t" anchorCtr="0">
            <a:noAutofit/>
          </a:bodyPr>
          <a:lstStyle/>
          <a:p>
            <a:pPr>
              <a:lnSpc>
                <a:spcPct val="129166"/>
              </a:lnSpc>
              <a:buClr>
                <a:srgbClr val="151617"/>
              </a:buClr>
              <a:buSzPts val="1200"/>
            </a:pPr>
            <a:r>
              <a:rPr lang="en-US" sz="1000" b="1">
                <a:solidFill>
                  <a:srgbClr val="151617"/>
                </a:solidFill>
                <a:highlight>
                  <a:schemeClr val="lt1"/>
                </a:highlight>
                <a:ea typeface="Montserrat Black"/>
                <a:cs typeface="Montserrat Black"/>
                <a:sym typeface="Montserrat Black"/>
              </a:rPr>
              <a:t>“Dipende tutto da me”</a:t>
            </a:r>
            <a:endParaRPr sz="1000">
              <a:highlight>
                <a:schemeClr val="lt1"/>
              </a:highlight>
            </a:endParaRPr>
          </a:p>
        </p:txBody>
      </p:sp>
      <p:sp>
        <p:nvSpPr>
          <p:cNvPr id="245" name="Google Shape;245;p5"/>
          <p:cNvSpPr/>
          <p:nvPr/>
        </p:nvSpPr>
        <p:spPr>
          <a:xfrm>
            <a:off x="481021" y="3017944"/>
            <a:ext cx="6658000" cy="722250"/>
          </a:xfrm>
          <a:prstGeom prst="rect">
            <a:avLst/>
          </a:prstGeom>
          <a:noFill/>
          <a:ln>
            <a:noFill/>
          </a:ln>
        </p:spPr>
        <p:txBody>
          <a:bodyPr spcFirstLastPara="1" wrap="square" lIns="0" tIns="0" rIns="0" bIns="0" anchor="t" anchorCtr="0">
            <a:noAutofit/>
          </a:bodyPr>
          <a:lstStyle/>
          <a:p>
            <a:pPr>
              <a:spcBef>
                <a:spcPts val="1000"/>
              </a:spcBef>
              <a:buClr>
                <a:schemeClr val="dk1"/>
              </a:buClr>
              <a:buSzPts val="1100"/>
            </a:pPr>
            <a:r>
              <a:rPr lang="en-US" sz="833">
                <a:solidFill>
                  <a:schemeClr val="dk1"/>
                </a:solidFill>
                <a:ea typeface="Inconsolata Light"/>
                <a:cs typeface="Inconsolata Light"/>
                <a:sym typeface="Inconsolata Light"/>
              </a:rPr>
              <a:t>L’idea che il peso sia solo una scelta individuale ignora i fattori sociali e strutturali che influenzano la salute. </a:t>
            </a:r>
            <a:r>
              <a:rPr lang="en-US" sz="833" b="1">
                <a:solidFill>
                  <a:schemeClr val="dk1"/>
                </a:solidFill>
                <a:ea typeface="Inconsolata"/>
                <a:cs typeface="Inconsolata"/>
                <a:sym typeface="Inconsolata"/>
              </a:rPr>
              <a:t>Disparità di genere: </a:t>
            </a:r>
            <a:r>
              <a:rPr lang="en-US" sz="833">
                <a:solidFill>
                  <a:schemeClr val="dk1"/>
                </a:solidFill>
                <a:ea typeface="Inconsolata Light"/>
                <a:cs typeface="Inconsolata Light"/>
                <a:sym typeface="Inconsolata Light"/>
              </a:rPr>
              <a:t> Le donne affrontano maggiori pressioni estetiche, carichi di cura più elevati e meno tempo per sé. </a:t>
            </a:r>
            <a:r>
              <a:rPr lang="en-US" sz="833" b="1">
                <a:solidFill>
                  <a:schemeClr val="dk1"/>
                </a:solidFill>
                <a:ea typeface="Inconsolata"/>
                <a:cs typeface="Inconsolata"/>
                <a:sym typeface="Inconsolata"/>
              </a:rPr>
              <a:t>Carico familiare: </a:t>
            </a:r>
            <a:r>
              <a:rPr lang="en-US" sz="833">
                <a:solidFill>
                  <a:schemeClr val="dk1"/>
                </a:solidFill>
                <a:ea typeface="Inconsolata Light"/>
                <a:cs typeface="Inconsolata Light"/>
                <a:sym typeface="Inconsolata Light"/>
              </a:rPr>
              <a:t>Chi si occupa di figli o familiari ha meno tempo, energie e risorse per attività fisica e cura personale. </a:t>
            </a:r>
            <a:r>
              <a:rPr lang="en-US" sz="833" b="1">
                <a:solidFill>
                  <a:schemeClr val="dk1"/>
                </a:solidFill>
                <a:ea typeface="Inconsolata"/>
                <a:cs typeface="Inconsolata"/>
                <a:sym typeface="Inconsolata"/>
              </a:rPr>
              <a:t>Possibilità economiche: </a:t>
            </a:r>
            <a:r>
              <a:rPr lang="en-US" sz="833">
                <a:solidFill>
                  <a:schemeClr val="dk1"/>
                </a:solidFill>
                <a:ea typeface="Inconsolata Light"/>
                <a:cs typeface="Inconsolata Light"/>
                <a:sym typeface="Inconsolata Light"/>
              </a:rPr>
              <a:t> Accesso a cibo di qualità, spazi sicuri per muoversi e servizi sanitari dipende anche dal reddito. </a:t>
            </a:r>
            <a:r>
              <a:rPr lang="en-US" sz="833" b="1">
                <a:solidFill>
                  <a:schemeClr val="dk1"/>
                </a:solidFill>
                <a:ea typeface="Inconsolata"/>
                <a:cs typeface="Inconsolata"/>
                <a:sym typeface="Inconsolata"/>
              </a:rPr>
              <a:t>Tempo disponibile:</a:t>
            </a:r>
            <a:r>
              <a:rPr lang="en-US" sz="833">
                <a:solidFill>
                  <a:schemeClr val="dk1"/>
                </a:solidFill>
                <a:ea typeface="Inconsolata Light"/>
                <a:cs typeface="Inconsolata Light"/>
                <a:sym typeface="Inconsolata Light"/>
              </a:rPr>
              <a:t> Lavori precari o con orari estesi riducono le opportunità di pianificazione alimentare e movimento.</a:t>
            </a:r>
            <a:endParaRPr sz="833">
              <a:solidFill>
                <a:schemeClr val="dk1"/>
              </a:solidFill>
              <a:ea typeface="Inconsolata Light"/>
              <a:cs typeface="Inconsolata Light"/>
              <a:sym typeface="Inconsolata Light"/>
            </a:endParaRPr>
          </a:p>
          <a:p>
            <a:pPr>
              <a:spcBef>
                <a:spcPts val="1000"/>
              </a:spcBef>
              <a:buClr>
                <a:srgbClr val="151617"/>
              </a:buClr>
              <a:buSzPts val="950"/>
            </a:pPr>
            <a:endParaRPr sz="708">
              <a:solidFill>
                <a:srgbClr val="151617"/>
              </a:solidFill>
              <a:ea typeface="Inconsolata Light"/>
              <a:cs typeface="Inconsolata Light"/>
              <a:sym typeface="Inconsolata Light"/>
            </a:endParaRPr>
          </a:p>
        </p:txBody>
      </p:sp>
      <p:sp>
        <p:nvSpPr>
          <p:cNvPr id="246" name="Google Shape;246;p5"/>
          <p:cNvSpPr/>
          <p:nvPr/>
        </p:nvSpPr>
        <p:spPr>
          <a:xfrm>
            <a:off x="369194" y="3897908"/>
            <a:ext cx="6881614" cy="818158"/>
          </a:xfrm>
          <a:prstGeom prst="roundRect">
            <a:avLst>
              <a:gd name="adj" fmla="val 931"/>
            </a:avLst>
          </a:prstGeom>
          <a:solidFill>
            <a:srgbClr val="F8ECE4"/>
          </a:solidFill>
          <a:ln w="9525" cap="flat" cmpd="sng">
            <a:solidFill>
              <a:srgbClr val="151617"/>
            </a:solidFill>
            <a:prstDash val="solid"/>
            <a:round/>
            <a:headEnd type="none" w="sm" len="sm"/>
            <a:tailEnd type="none" w="sm" len="sm"/>
          </a:ln>
          <a:effectLst>
            <a:outerShdw dist="11430" dir="2700000" algn="bl" rotWithShape="0">
              <a:srgbClr val="151617"/>
            </a:outerShdw>
          </a:effectLst>
        </p:spPr>
        <p:txBody>
          <a:bodyPr spcFirstLastPara="1" wrap="square" lIns="76188" tIns="76188" rIns="76188" bIns="76188" anchor="ctr" anchorCtr="0">
            <a:noAutofit/>
          </a:bodyPr>
          <a:lstStyle/>
          <a:p>
            <a:endParaRPr sz="1500"/>
          </a:p>
        </p:txBody>
      </p:sp>
      <p:sp>
        <p:nvSpPr>
          <p:cNvPr id="247" name="Google Shape;247;p5"/>
          <p:cNvSpPr/>
          <p:nvPr/>
        </p:nvSpPr>
        <p:spPr>
          <a:xfrm>
            <a:off x="481041" y="4009772"/>
            <a:ext cx="4487750" cy="164750"/>
          </a:xfrm>
          <a:prstGeom prst="rect">
            <a:avLst/>
          </a:prstGeom>
          <a:noFill/>
          <a:ln>
            <a:noFill/>
          </a:ln>
        </p:spPr>
        <p:txBody>
          <a:bodyPr spcFirstLastPara="1" wrap="square" lIns="0" tIns="0" rIns="0" bIns="0" anchor="t" anchorCtr="0">
            <a:noAutofit/>
          </a:bodyPr>
          <a:lstStyle/>
          <a:p>
            <a:pPr>
              <a:lnSpc>
                <a:spcPct val="129166"/>
              </a:lnSpc>
              <a:buClr>
                <a:srgbClr val="151617"/>
              </a:buClr>
              <a:buSzPts val="1200"/>
            </a:pPr>
            <a:r>
              <a:rPr lang="en-US" sz="1000" b="1">
                <a:solidFill>
                  <a:srgbClr val="151617"/>
                </a:solidFill>
                <a:ea typeface="Montserrat Black"/>
                <a:cs typeface="Montserrat Black"/>
                <a:sym typeface="Montserrat Black"/>
              </a:rPr>
              <a:t>Pensieri sabotatori</a:t>
            </a:r>
            <a:endParaRPr sz="1000"/>
          </a:p>
        </p:txBody>
      </p:sp>
      <p:sp>
        <p:nvSpPr>
          <p:cNvPr id="248" name="Google Shape;248;p5"/>
          <p:cNvSpPr/>
          <p:nvPr/>
        </p:nvSpPr>
        <p:spPr>
          <a:xfrm>
            <a:off x="481013" y="4209852"/>
            <a:ext cx="6657975" cy="394394"/>
          </a:xfrm>
          <a:prstGeom prst="rect">
            <a:avLst/>
          </a:prstGeom>
          <a:noFill/>
          <a:ln>
            <a:noFill/>
          </a:ln>
        </p:spPr>
        <p:txBody>
          <a:bodyPr spcFirstLastPara="1" wrap="square" lIns="0" tIns="0" rIns="0" bIns="0" anchor="t" anchorCtr="0">
            <a:noAutofit/>
          </a:bodyPr>
          <a:lstStyle/>
          <a:p>
            <a:pPr>
              <a:lnSpc>
                <a:spcPct val="126315"/>
              </a:lnSpc>
              <a:buClr>
                <a:srgbClr val="151617"/>
              </a:buClr>
              <a:buSzPts val="950"/>
            </a:pPr>
            <a:r>
              <a:rPr lang="en-US" sz="792">
                <a:solidFill>
                  <a:srgbClr val="151617"/>
                </a:solidFill>
                <a:ea typeface="Inconsolata"/>
                <a:cs typeface="Inconsolata"/>
                <a:sym typeface="Inconsolata"/>
              </a:rPr>
              <a:t>I pensieri sabotatori riducono l’aderenza alle modifiche dello stile di vita.</a:t>
            </a:r>
            <a:endParaRPr sz="792">
              <a:solidFill>
                <a:srgbClr val="151617"/>
              </a:solidFill>
              <a:ea typeface="Inconsolata"/>
              <a:cs typeface="Inconsolata"/>
              <a:sym typeface="Inconsolata"/>
            </a:endParaRPr>
          </a:p>
          <a:p>
            <a:pPr>
              <a:lnSpc>
                <a:spcPct val="126315"/>
              </a:lnSpc>
              <a:buClr>
                <a:srgbClr val="151617"/>
              </a:buClr>
              <a:buSzPts val="950"/>
            </a:pPr>
            <a:r>
              <a:rPr lang="en-US" sz="792">
                <a:solidFill>
                  <a:srgbClr val="151617"/>
                </a:solidFill>
                <a:highlight>
                  <a:schemeClr val="lt1"/>
                </a:highlight>
                <a:ea typeface="Inconsolata"/>
                <a:cs typeface="Inconsolata"/>
                <a:sym typeface="Inconsolata"/>
              </a:rPr>
              <a:t>“Tanto ormai ho sgarrato, tanto vale finire il pacco di biscotti”</a:t>
            </a:r>
            <a:endParaRPr sz="792">
              <a:solidFill>
                <a:srgbClr val="151617"/>
              </a:solidFill>
              <a:highlight>
                <a:schemeClr val="lt1"/>
              </a:highlight>
              <a:ea typeface="Inconsolata"/>
              <a:cs typeface="Inconsolata"/>
              <a:sym typeface="Inconsolata"/>
            </a:endParaRPr>
          </a:p>
          <a:p>
            <a:pPr>
              <a:lnSpc>
                <a:spcPct val="126315"/>
              </a:lnSpc>
              <a:buClr>
                <a:srgbClr val="151617"/>
              </a:buClr>
              <a:buSzPts val="950"/>
            </a:pPr>
            <a:r>
              <a:rPr lang="en-US" sz="792">
                <a:solidFill>
                  <a:srgbClr val="151617"/>
                </a:solidFill>
                <a:highlight>
                  <a:schemeClr val="lt1"/>
                </a:highlight>
                <a:ea typeface="Inconsolata"/>
                <a:cs typeface="Inconsolata"/>
                <a:sym typeface="Inconsolata"/>
              </a:rPr>
              <a:t>“Non riuscirò nemmeno stavolta ad allenarmi, tanto non sarebbe cambiato niente”</a:t>
            </a:r>
            <a:endParaRPr sz="792">
              <a:solidFill>
                <a:srgbClr val="151617"/>
              </a:solidFill>
              <a:highlight>
                <a:schemeClr val="lt1"/>
              </a:highlight>
              <a:ea typeface="Inconsolata"/>
              <a:cs typeface="Inconsolata"/>
              <a:sym typeface="Inconsolata"/>
            </a:endParaRPr>
          </a:p>
        </p:txBody>
      </p:sp>
      <p:sp>
        <p:nvSpPr>
          <p:cNvPr id="249" name="Google Shape;249;p5"/>
          <p:cNvSpPr/>
          <p:nvPr/>
        </p:nvSpPr>
        <p:spPr>
          <a:xfrm>
            <a:off x="369194" y="4774903"/>
            <a:ext cx="6881614" cy="818158"/>
          </a:xfrm>
          <a:prstGeom prst="roundRect">
            <a:avLst>
              <a:gd name="adj" fmla="val 931"/>
            </a:avLst>
          </a:prstGeom>
          <a:solidFill>
            <a:srgbClr val="F8ECE4"/>
          </a:solidFill>
          <a:ln w="9525" cap="flat" cmpd="sng">
            <a:solidFill>
              <a:srgbClr val="151617"/>
            </a:solidFill>
            <a:prstDash val="solid"/>
            <a:round/>
            <a:headEnd type="none" w="sm" len="sm"/>
            <a:tailEnd type="none" w="sm" len="sm"/>
          </a:ln>
          <a:effectLst>
            <a:outerShdw dist="11430" dir="2700000" algn="bl" rotWithShape="0">
              <a:srgbClr val="151617"/>
            </a:outerShdw>
          </a:effectLst>
        </p:spPr>
        <p:txBody>
          <a:bodyPr spcFirstLastPara="1" wrap="square" lIns="76188" tIns="76188" rIns="76188" bIns="76188" anchor="ctr" anchorCtr="0">
            <a:noAutofit/>
          </a:bodyPr>
          <a:lstStyle/>
          <a:p>
            <a:endParaRPr sz="1500"/>
          </a:p>
        </p:txBody>
      </p:sp>
      <p:sp>
        <p:nvSpPr>
          <p:cNvPr id="250" name="Google Shape;250;p5"/>
          <p:cNvSpPr/>
          <p:nvPr/>
        </p:nvSpPr>
        <p:spPr>
          <a:xfrm>
            <a:off x="481012" y="4886722"/>
            <a:ext cx="1318717" cy="164803"/>
          </a:xfrm>
          <a:prstGeom prst="rect">
            <a:avLst/>
          </a:prstGeom>
          <a:noFill/>
          <a:ln>
            <a:noFill/>
          </a:ln>
        </p:spPr>
        <p:txBody>
          <a:bodyPr spcFirstLastPara="1" wrap="square" lIns="0" tIns="0" rIns="0" bIns="0" anchor="t" anchorCtr="0">
            <a:noAutofit/>
          </a:bodyPr>
          <a:lstStyle/>
          <a:p>
            <a:pPr>
              <a:lnSpc>
                <a:spcPct val="129166"/>
              </a:lnSpc>
              <a:buClr>
                <a:srgbClr val="151617"/>
              </a:buClr>
              <a:buSzPts val="1200"/>
            </a:pPr>
            <a:r>
              <a:rPr lang="en-US" sz="1000" b="1">
                <a:solidFill>
                  <a:srgbClr val="151617"/>
                </a:solidFill>
                <a:ea typeface="Montserrat Black"/>
                <a:cs typeface="Montserrat Black"/>
                <a:sym typeface="Montserrat Black"/>
              </a:rPr>
              <a:t>Pensieri svalutanti</a:t>
            </a:r>
            <a:endParaRPr sz="1000"/>
          </a:p>
        </p:txBody>
      </p:sp>
      <p:sp>
        <p:nvSpPr>
          <p:cNvPr id="251" name="Google Shape;251;p5"/>
          <p:cNvSpPr/>
          <p:nvPr/>
        </p:nvSpPr>
        <p:spPr>
          <a:xfrm>
            <a:off x="481013" y="5086846"/>
            <a:ext cx="6657975" cy="394394"/>
          </a:xfrm>
          <a:prstGeom prst="rect">
            <a:avLst/>
          </a:prstGeom>
          <a:noFill/>
          <a:ln>
            <a:noFill/>
          </a:ln>
        </p:spPr>
        <p:txBody>
          <a:bodyPr spcFirstLastPara="1" wrap="square" lIns="0" tIns="0" rIns="0" bIns="0" anchor="t" anchorCtr="0">
            <a:noAutofit/>
          </a:bodyPr>
          <a:lstStyle/>
          <a:p>
            <a:pPr>
              <a:lnSpc>
                <a:spcPct val="126315"/>
              </a:lnSpc>
              <a:buClr>
                <a:srgbClr val="151617"/>
              </a:buClr>
              <a:buSzPts val="950"/>
            </a:pPr>
            <a:r>
              <a:rPr lang="en-US" sz="792">
                <a:solidFill>
                  <a:srgbClr val="151617"/>
                </a:solidFill>
                <a:ea typeface="Inconsolata"/>
                <a:cs typeface="Inconsolata"/>
                <a:sym typeface="Inconsolata"/>
              </a:rPr>
              <a:t>Compromissione della qualità della vita. </a:t>
            </a:r>
            <a:endParaRPr sz="792"/>
          </a:p>
          <a:p>
            <a:pPr>
              <a:lnSpc>
                <a:spcPct val="126315"/>
              </a:lnSpc>
              <a:buClr>
                <a:srgbClr val="151617"/>
              </a:buClr>
              <a:buSzPts val="950"/>
            </a:pPr>
            <a:r>
              <a:rPr lang="en-US" sz="792">
                <a:solidFill>
                  <a:srgbClr val="151617"/>
                </a:solidFill>
                <a:highlight>
                  <a:schemeClr val="lt1"/>
                </a:highlight>
                <a:ea typeface="Inconsolata"/>
                <a:cs typeface="Inconsolata"/>
                <a:sym typeface="Inconsolata"/>
              </a:rPr>
              <a:t>"E’ solo colpa mia se non riesco a stare bene" </a:t>
            </a:r>
            <a:endParaRPr sz="792">
              <a:highlight>
                <a:schemeClr val="lt1"/>
              </a:highlight>
            </a:endParaRPr>
          </a:p>
          <a:p>
            <a:pPr>
              <a:lnSpc>
                <a:spcPct val="126315"/>
              </a:lnSpc>
              <a:buClr>
                <a:srgbClr val="151617"/>
              </a:buClr>
              <a:buSzPts val="950"/>
            </a:pPr>
            <a:r>
              <a:rPr lang="en-US" sz="792">
                <a:solidFill>
                  <a:srgbClr val="151617"/>
                </a:solidFill>
                <a:highlight>
                  <a:schemeClr val="lt1"/>
                </a:highlight>
                <a:ea typeface="Inconsolata"/>
                <a:cs typeface="Inconsolata"/>
                <a:sym typeface="Inconsolata"/>
              </a:rPr>
              <a:t>"Non merito di vivere appieno".</a:t>
            </a:r>
            <a:endParaRPr sz="792">
              <a:highlight>
                <a:schemeClr val="lt1"/>
              </a:highlight>
            </a:endParaRPr>
          </a:p>
        </p:txBody>
      </p:sp>
    </p:spTree>
    <p:extLst>
      <p:ext uri="{BB962C8B-B14F-4D97-AF65-F5344CB8AC3E}">
        <p14:creationId xmlns:p14="http://schemas.microsoft.com/office/powerpoint/2010/main" val="3059564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9"/>
          <p:cNvSpPr/>
          <p:nvPr/>
        </p:nvSpPr>
        <p:spPr>
          <a:xfrm>
            <a:off x="661492" y="1041995"/>
            <a:ext cx="10869018" cy="1181298"/>
          </a:xfrm>
          <a:prstGeom prst="rect">
            <a:avLst/>
          </a:prstGeom>
          <a:noFill/>
          <a:ln>
            <a:noFill/>
          </a:ln>
        </p:spPr>
        <p:txBody>
          <a:bodyPr spcFirstLastPara="1" wrap="square" lIns="0" tIns="0" rIns="0" bIns="0" anchor="t" anchorCtr="0">
            <a:noAutofit/>
          </a:bodyPr>
          <a:lstStyle/>
          <a:p>
            <a:pPr>
              <a:lnSpc>
                <a:spcPct val="124719"/>
              </a:lnSpc>
              <a:buClr>
                <a:srgbClr val="151617"/>
              </a:buClr>
              <a:buSzPts val="4450"/>
            </a:pPr>
            <a:r>
              <a:rPr lang="en-US" sz="3708" b="1">
                <a:solidFill>
                  <a:srgbClr val="151617"/>
                </a:solidFill>
                <a:ea typeface="Montserrat Black"/>
                <a:cs typeface="Montserrat Black"/>
                <a:sym typeface="Montserrat Black"/>
              </a:rPr>
              <a:t>Strategie per alleggerire il peso dello stigma interiorizzato</a:t>
            </a:r>
            <a:endParaRPr sz="3708"/>
          </a:p>
        </p:txBody>
      </p:sp>
      <p:sp>
        <p:nvSpPr>
          <p:cNvPr id="265" name="Google Shape;265;p9"/>
          <p:cNvSpPr/>
          <p:nvPr/>
        </p:nvSpPr>
        <p:spPr>
          <a:xfrm>
            <a:off x="661492" y="2897188"/>
            <a:ext cx="3496965" cy="25400"/>
          </a:xfrm>
          <a:prstGeom prst="rect">
            <a:avLst/>
          </a:prstGeom>
          <a:solidFill>
            <a:srgbClr val="151617"/>
          </a:solidFill>
          <a:ln>
            <a:noFill/>
          </a:ln>
        </p:spPr>
        <p:txBody>
          <a:bodyPr spcFirstLastPara="1" wrap="square" lIns="76188" tIns="76188" rIns="76188" bIns="76188" anchor="ctr" anchorCtr="0">
            <a:noAutofit/>
          </a:bodyPr>
          <a:lstStyle/>
          <a:p>
            <a:endParaRPr sz="1500"/>
          </a:p>
        </p:txBody>
      </p:sp>
      <p:sp>
        <p:nvSpPr>
          <p:cNvPr id="266" name="Google Shape;266;p9"/>
          <p:cNvSpPr/>
          <p:nvPr/>
        </p:nvSpPr>
        <p:spPr>
          <a:xfrm>
            <a:off x="661492" y="3042444"/>
            <a:ext cx="3496965" cy="590550"/>
          </a:xfrm>
          <a:prstGeom prst="rect">
            <a:avLst/>
          </a:prstGeom>
          <a:noFill/>
          <a:ln>
            <a:noFill/>
          </a:ln>
        </p:spPr>
        <p:txBody>
          <a:bodyPr spcFirstLastPara="1" wrap="square" lIns="0" tIns="0" rIns="0" bIns="0" anchor="t" anchorCtr="0">
            <a:noAutofit/>
          </a:bodyPr>
          <a:lstStyle/>
          <a:p>
            <a:pPr>
              <a:lnSpc>
                <a:spcPct val="125000"/>
              </a:lnSpc>
              <a:buClr>
                <a:srgbClr val="151617"/>
              </a:buClr>
              <a:buSzPts val="2200"/>
            </a:pPr>
            <a:r>
              <a:rPr lang="en-US" sz="1833" b="1">
                <a:solidFill>
                  <a:srgbClr val="151617"/>
                </a:solidFill>
                <a:ea typeface="Montserrat Black"/>
                <a:cs typeface="Montserrat Black"/>
                <a:sym typeface="Montserrat Black"/>
              </a:rPr>
              <a:t>ACT</a:t>
            </a:r>
            <a:r>
              <a:rPr lang="en-US" sz="1500" b="1">
                <a:solidFill>
                  <a:srgbClr val="151617"/>
                </a:solidFill>
                <a:ea typeface="Montserrat Black"/>
                <a:cs typeface="Montserrat Black"/>
                <a:sym typeface="Montserrat Black"/>
              </a:rPr>
              <a:t>*</a:t>
            </a:r>
            <a:r>
              <a:rPr lang="en-US" sz="1833" b="1">
                <a:solidFill>
                  <a:srgbClr val="151617"/>
                </a:solidFill>
                <a:ea typeface="Montserrat Black"/>
                <a:cs typeface="Montserrat Black"/>
                <a:sym typeface="Montserrat Black"/>
              </a:rPr>
              <a:t>: Accettazione e Consapevolezza</a:t>
            </a:r>
            <a:endParaRPr sz="1833"/>
          </a:p>
        </p:txBody>
      </p:sp>
      <p:sp>
        <p:nvSpPr>
          <p:cNvPr id="267" name="Google Shape;267;p9"/>
          <p:cNvSpPr/>
          <p:nvPr/>
        </p:nvSpPr>
        <p:spPr>
          <a:xfrm>
            <a:off x="661492" y="3746401"/>
            <a:ext cx="3496965" cy="1209675"/>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ea typeface="Inconsolata"/>
                <a:cs typeface="Inconsolata"/>
                <a:sym typeface="Inconsolata"/>
              </a:rPr>
              <a:t>Si focalizza sull'auto-compassione e mindfulness. Migliora lo stigma interiorizzato e la qualità della vita.</a:t>
            </a:r>
            <a:endParaRPr sz="1458"/>
          </a:p>
        </p:txBody>
      </p:sp>
      <p:sp>
        <p:nvSpPr>
          <p:cNvPr id="268" name="Google Shape;268;p9"/>
          <p:cNvSpPr/>
          <p:nvPr/>
        </p:nvSpPr>
        <p:spPr>
          <a:xfrm>
            <a:off x="661492" y="5069483"/>
            <a:ext cx="3496965"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i="1">
                <a:solidFill>
                  <a:srgbClr val="151617"/>
                </a:solidFill>
                <a:ea typeface="Inconsolata"/>
                <a:cs typeface="Inconsolata"/>
                <a:sym typeface="Inconsolata"/>
              </a:rPr>
              <a:t>"Posso essere gentile con me stesso, anche se mi sento di non meritarlo."</a:t>
            </a:r>
            <a:endParaRPr sz="1458"/>
          </a:p>
        </p:txBody>
      </p:sp>
      <p:sp>
        <p:nvSpPr>
          <p:cNvPr id="269" name="Google Shape;269;p9"/>
          <p:cNvSpPr/>
          <p:nvPr/>
        </p:nvSpPr>
        <p:spPr>
          <a:xfrm>
            <a:off x="4347468" y="2897188"/>
            <a:ext cx="3496965" cy="25400"/>
          </a:xfrm>
          <a:prstGeom prst="rect">
            <a:avLst/>
          </a:prstGeom>
          <a:solidFill>
            <a:srgbClr val="151617"/>
          </a:solidFill>
          <a:ln>
            <a:noFill/>
          </a:ln>
        </p:spPr>
        <p:txBody>
          <a:bodyPr spcFirstLastPara="1" wrap="square" lIns="76188" tIns="76188" rIns="76188" bIns="76188" anchor="ctr" anchorCtr="0">
            <a:noAutofit/>
          </a:bodyPr>
          <a:lstStyle/>
          <a:p>
            <a:endParaRPr sz="1500"/>
          </a:p>
        </p:txBody>
      </p:sp>
      <p:sp>
        <p:nvSpPr>
          <p:cNvPr id="270" name="Google Shape;270;p9"/>
          <p:cNvSpPr/>
          <p:nvPr/>
        </p:nvSpPr>
        <p:spPr>
          <a:xfrm>
            <a:off x="4347458" y="3042438"/>
            <a:ext cx="3686000" cy="298750"/>
          </a:xfrm>
          <a:prstGeom prst="rect">
            <a:avLst/>
          </a:prstGeom>
          <a:noFill/>
          <a:ln>
            <a:noFill/>
          </a:ln>
        </p:spPr>
        <p:txBody>
          <a:bodyPr spcFirstLastPara="1" wrap="square" lIns="0" tIns="0" rIns="0" bIns="0" anchor="t" anchorCtr="0">
            <a:noAutofit/>
          </a:bodyPr>
          <a:lstStyle/>
          <a:p>
            <a:pPr>
              <a:lnSpc>
                <a:spcPct val="125000"/>
              </a:lnSpc>
              <a:buClr>
                <a:srgbClr val="151617"/>
              </a:buClr>
              <a:buSzPts val="2200"/>
            </a:pPr>
            <a:r>
              <a:rPr lang="en-US" sz="1833" b="1">
                <a:solidFill>
                  <a:srgbClr val="151617"/>
                </a:solidFill>
                <a:ea typeface="Montserrat Black"/>
                <a:cs typeface="Montserrat Black"/>
                <a:sym typeface="Montserrat Black"/>
              </a:rPr>
              <a:t>CBT</a:t>
            </a:r>
            <a:r>
              <a:rPr lang="en-US" sz="1500" b="1">
                <a:solidFill>
                  <a:srgbClr val="151617"/>
                </a:solidFill>
                <a:ea typeface="Montserrat Black"/>
                <a:cs typeface="Montserrat Black"/>
                <a:sym typeface="Montserrat Black"/>
              </a:rPr>
              <a:t>*</a:t>
            </a:r>
            <a:r>
              <a:rPr lang="en-US" sz="1833" b="1">
                <a:solidFill>
                  <a:srgbClr val="151617"/>
                </a:solidFill>
                <a:ea typeface="Montserrat Black"/>
                <a:cs typeface="Montserrat Black"/>
                <a:sym typeface="Montserrat Black"/>
              </a:rPr>
              <a:t>: Riformulare i pensieri</a:t>
            </a:r>
            <a:endParaRPr sz="1833"/>
          </a:p>
        </p:txBody>
      </p:sp>
      <p:sp>
        <p:nvSpPr>
          <p:cNvPr id="271" name="Google Shape;271;p9"/>
          <p:cNvSpPr/>
          <p:nvPr/>
        </p:nvSpPr>
        <p:spPr>
          <a:xfrm>
            <a:off x="4347468" y="3451126"/>
            <a:ext cx="3496965"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ea typeface="Inconsolata"/>
                <a:cs typeface="Inconsolata"/>
                <a:sym typeface="Inconsolata"/>
              </a:rPr>
              <a:t>Riduce la credenza negli stereotipi e rafforza l'autostima legata al peso.</a:t>
            </a:r>
            <a:endParaRPr sz="1458"/>
          </a:p>
        </p:txBody>
      </p:sp>
      <p:sp>
        <p:nvSpPr>
          <p:cNvPr id="272" name="Google Shape;272;p9"/>
          <p:cNvSpPr/>
          <p:nvPr/>
        </p:nvSpPr>
        <p:spPr>
          <a:xfrm>
            <a:off x="4347468" y="4169370"/>
            <a:ext cx="3496965"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i="1">
                <a:solidFill>
                  <a:srgbClr val="151617"/>
                </a:solidFill>
                <a:ea typeface="Inconsolata"/>
                <a:cs typeface="Inconsolata"/>
                <a:sym typeface="Inconsolata"/>
              </a:rPr>
              <a:t>"Gli altri mi giudicano, ma non è una verità su di me."</a:t>
            </a:r>
            <a:endParaRPr sz="1458"/>
          </a:p>
        </p:txBody>
      </p:sp>
      <p:sp>
        <p:nvSpPr>
          <p:cNvPr id="273" name="Google Shape;273;p9"/>
          <p:cNvSpPr/>
          <p:nvPr/>
        </p:nvSpPr>
        <p:spPr>
          <a:xfrm>
            <a:off x="8033444" y="2897188"/>
            <a:ext cx="3496965" cy="25400"/>
          </a:xfrm>
          <a:prstGeom prst="rect">
            <a:avLst/>
          </a:prstGeom>
          <a:solidFill>
            <a:srgbClr val="151617"/>
          </a:solidFill>
          <a:ln>
            <a:noFill/>
          </a:ln>
        </p:spPr>
        <p:txBody>
          <a:bodyPr spcFirstLastPara="1" wrap="square" lIns="76188" tIns="76188" rIns="76188" bIns="76188" anchor="ctr" anchorCtr="0">
            <a:noAutofit/>
          </a:bodyPr>
          <a:lstStyle/>
          <a:p>
            <a:endParaRPr sz="1500"/>
          </a:p>
        </p:txBody>
      </p:sp>
      <p:sp>
        <p:nvSpPr>
          <p:cNvPr id="274" name="Google Shape;274;p9"/>
          <p:cNvSpPr/>
          <p:nvPr/>
        </p:nvSpPr>
        <p:spPr>
          <a:xfrm>
            <a:off x="8033444" y="3042444"/>
            <a:ext cx="3496965" cy="590550"/>
          </a:xfrm>
          <a:prstGeom prst="rect">
            <a:avLst/>
          </a:prstGeom>
          <a:noFill/>
          <a:ln>
            <a:noFill/>
          </a:ln>
        </p:spPr>
        <p:txBody>
          <a:bodyPr spcFirstLastPara="1" wrap="square" lIns="0" tIns="0" rIns="0" bIns="0" anchor="t" anchorCtr="0">
            <a:noAutofit/>
          </a:bodyPr>
          <a:lstStyle/>
          <a:p>
            <a:pPr>
              <a:lnSpc>
                <a:spcPct val="125000"/>
              </a:lnSpc>
              <a:buClr>
                <a:srgbClr val="151617"/>
              </a:buClr>
              <a:buSzPts val="2200"/>
            </a:pPr>
            <a:r>
              <a:rPr lang="en-US" sz="1833" b="1">
                <a:solidFill>
                  <a:srgbClr val="151617"/>
                </a:solidFill>
                <a:ea typeface="Montserrat Black"/>
                <a:cs typeface="Montserrat Black"/>
                <a:sym typeface="Montserrat Black"/>
              </a:rPr>
              <a:t>Programmi di Gestione del Peso</a:t>
            </a:r>
            <a:endParaRPr sz="1833"/>
          </a:p>
        </p:txBody>
      </p:sp>
      <p:sp>
        <p:nvSpPr>
          <p:cNvPr id="275" name="Google Shape;275;p9"/>
          <p:cNvSpPr/>
          <p:nvPr/>
        </p:nvSpPr>
        <p:spPr>
          <a:xfrm>
            <a:off x="8033444" y="3746401"/>
            <a:ext cx="3496965" cy="907257"/>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a:solidFill>
                  <a:srgbClr val="151617"/>
                </a:solidFill>
                <a:ea typeface="Inconsolata"/>
                <a:cs typeface="Inconsolata"/>
                <a:sym typeface="Inconsolata"/>
              </a:rPr>
              <a:t>Piccole riduzioni dello stigma, ma meno efficaci degli interventi mirati allo stigma.</a:t>
            </a:r>
            <a:endParaRPr sz="1458"/>
          </a:p>
        </p:txBody>
      </p:sp>
      <p:sp>
        <p:nvSpPr>
          <p:cNvPr id="276" name="Google Shape;276;p9"/>
          <p:cNvSpPr/>
          <p:nvPr/>
        </p:nvSpPr>
        <p:spPr>
          <a:xfrm>
            <a:off x="8033444" y="4767064"/>
            <a:ext cx="3496965" cy="604838"/>
          </a:xfrm>
          <a:prstGeom prst="rect">
            <a:avLst/>
          </a:prstGeom>
          <a:noFill/>
          <a:ln>
            <a:noFill/>
          </a:ln>
        </p:spPr>
        <p:txBody>
          <a:bodyPr spcFirstLastPara="1" wrap="square" lIns="0" tIns="0" rIns="0" bIns="0" anchor="t" anchorCtr="0">
            <a:noAutofit/>
          </a:bodyPr>
          <a:lstStyle/>
          <a:p>
            <a:pPr>
              <a:lnSpc>
                <a:spcPct val="162857"/>
              </a:lnSpc>
              <a:buClr>
                <a:srgbClr val="151617"/>
              </a:buClr>
              <a:buSzPts val="1750"/>
            </a:pPr>
            <a:r>
              <a:rPr lang="en-US" sz="1458" i="1">
                <a:solidFill>
                  <a:srgbClr val="151617"/>
                </a:solidFill>
                <a:ea typeface="Inconsolata"/>
                <a:cs typeface="Inconsolata"/>
                <a:sym typeface="Inconsolata"/>
              </a:rPr>
              <a:t>"Non è solo una questione di numeri, ma di come ci sentiamo."</a:t>
            </a:r>
            <a:endParaRPr sz="1458"/>
          </a:p>
        </p:txBody>
      </p:sp>
      <p:sp>
        <p:nvSpPr>
          <p:cNvPr id="277" name="Google Shape;277;p9"/>
          <p:cNvSpPr/>
          <p:nvPr/>
        </p:nvSpPr>
        <p:spPr>
          <a:xfrm>
            <a:off x="10674292" y="6470708"/>
            <a:ext cx="1517750" cy="298750"/>
          </a:xfrm>
          <a:prstGeom prst="rect">
            <a:avLst/>
          </a:prstGeom>
          <a:solidFill>
            <a:srgbClr val="F8ECE4"/>
          </a:solidFill>
          <a:ln w="9525" cap="flat" cmpd="sng">
            <a:solidFill>
              <a:srgbClr val="F8ECE4"/>
            </a:solidFill>
            <a:prstDash val="solid"/>
            <a:round/>
            <a:headEnd type="none" w="sm" len="sm"/>
            <a:tailEnd type="none" w="sm" len="sm"/>
          </a:ln>
        </p:spPr>
        <p:txBody>
          <a:bodyPr spcFirstLastPara="1" wrap="square" lIns="76188" tIns="76188" rIns="76188" bIns="76188" anchor="ctr" anchorCtr="0">
            <a:noAutofit/>
          </a:bodyPr>
          <a:lstStyle/>
          <a:p>
            <a:pPr algn="ctr"/>
            <a:endParaRPr sz="1500"/>
          </a:p>
        </p:txBody>
      </p:sp>
      <p:sp>
        <p:nvSpPr>
          <p:cNvPr id="278" name="Google Shape;278;p9"/>
          <p:cNvSpPr txBox="1"/>
          <p:nvPr/>
        </p:nvSpPr>
        <p:spPr>
          <a:xfrm>
            <a:off x="4411417" y="4836500"/>
            <a:ext cx="3277750" cy="298750"/>
          </a:xfrm>
          <a:prstGeom prst="rect">
            <a:avLst/>
          </a:prstGeom>
          <a:noFill/>
          <a:ln>
            <a:noFill/>
          </a:ln>
        </p:spPr>
        <p:txBody>
          <a:bodyPr spcFirstLastPara="1" wrap="square" lIns="76188" tIns="76188" rIns="76188" bIns="76188" anchor="t" anchorCtr="0">
            <a:noAutofit/>
          </a:bodyPr>
          <a:lstStyle/>
          <a:p>
            <a:r>
              <a:rPr lang="en-US" sz="833" i="1">
                <a:ea typeface="Inconsolata"/>
                <a:cs typeface="Inconsolata"/>
                <a:sym typeface="Inconsolata"/>
              </a:rPr>
              <a:t>*Cognitive Behavioural Therapy</a:t>
            </a:r>
            <a:endParaRPr sz="833" i="1">
              <a:ea typeface="Inconsolata"/>
              <a:cs typeface="Inconsolata"/>
              <a:sym typeface="Inconsolata"/>
            </a:endParaRPr>
          </a:p>
        </p:txBody>
      </p:sp>
      <p:sp>
        <p:nvSpPr>
          <p:cNvPr id="279" name="Google Shape;279;p9"/>
          <p:cNvSpPr txBox="1"/>
          <p:nvPr/>
        </p:nvSpPr>
        <p:spPr>
          <a:xfrm>
            <a:off x="661500" y="5738104"/>
            <a:ext cx="3277750" cy="298750"/>
          </a:xfrm>
          <a:prstGeom prst="rect">
            <a:avLst/>
          </a:prstGeom>
          <a:noFill/>
          <a:ln>
            <a:noFill/>
          </a:ln>
        </p:spPr>
        <p:txBody>
          <a:bodyPr spcFirstLastPara="1" wrap="square" lIns="76188" tIns="76188" rIns="76188" bIns="76188" anchor="t" anchorCtr="0">
            <a:noAutofit/>
          </a:bodyPr>
          <a:lstStyle/>
          <a:p>
            <a:r>
              <a:rPr lang="en-US" sz="833" i="1">
                <a:ea typeface="Inconsolata"/>
                <a:cs typeface="Inconsolata"/>
                <a:sym typeface="Inconsolata"/>
              </a:rPr>
              <a:t>*'Acceptance and Commitment Therapy</a:t>
            </a:r>
            <a:endParaRPr sz="833" i="1">
              <a:ea typeface="Inconsolata"/>
              <a:cs typeface="Inconsolata"/>
              <a:sym typeface="Inconsolata"/>
            </a:endParaRPr>
          </a:p>
        </p:txBody>
      </p:sp>
    </p:spTree>
    <p:extLst>
      <p:ext uri="{BB962C8B-B14F-4D97-AF65-F5344CB8AC3E}">
        <p14:creationId xmlns:p14="http://schemas.microsoft.com/office/powerpoint/2010/main" val="2814085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a:extLst>
              <a:ext uri="{FF2B5EF4-FFF2-40B4-BE49-F238E27FC236}">
                <a16:creationId xmlns:a16="http://schemas.microsoft.com/office/drawing/2014/main" id="{30A4CC93-5BAD-914E-B0E4-A3AC448F459B}"/>
              </a:ext>
            </a:extLst>
          </p:cNvPr>
          <p:cNvSpPr>
            <a:spLocks noChangeArrowheads="1"/>
          </p:cNvSpPr>
          <p:nvPr/>
        </p:nvSpPr>
        <p:spPr bwMode="auto">
          <a:xfrm>
            <a:off x="1669708" y="3158970"/>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246ACD61-AD74-874E-94FA-42A4A3F87971}"/>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9CB6EF70-3A43-304C-9446-654B6BC47645}"/>
              </a:ext>
            </a:extLst>
          </p:cNvPr>
          <p:cNvSpPr txBox="1"/>
          <p:nvPr/>
        </p:nvSpPr>
        <p:spPr>
          <a:xfrm>
            <a:off x="2858273" y="371528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È una scorciatoia</a:t>
            </a:r>
          </a:p>
        </p:txBody>
      </p:sp>
      <p:sp>
        <p:nvSpPr>
          <p:cNvPr id="2" name="CasellaDiTesto 1">
            <a:extLst>
              <a:ext uri="{FF2B5EF4-FFF2-40B4-BE49-F238E27FC236}">
                <a16:creationId xmlns:a16="http://schemas.microsoft.com/office/drawing/2014/main" id="{280F4508-B161-4C08-8341-CAC52EA7BFCB}"/>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spTree>
    <p:extLst>
      <p:ext uri="{BB962C8B-B14F-4D97-AF65-F5344CB8AC3E}">
        <p14:creationId xmlns:p14="http://schemas.microsoft.com/office/powerpoint/2010/main" val="6360511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a:extLst>
              <a:ext uri="{FF2B5EF4-FFF2-40B4-BE49-F238E27FC236}">
                <a16:creationId xmlns:a16="http://schemas.microsoft.com/office/drawing/2014/main" id="{30A4CC93-5BAD-914E-B0E4-A3AC448F459B}"/>
              </a:ext>
            </a:extLst>
          </p:cNvPr>
          <p:cNvSpPr>
            <a:spLocks noChangeArrowheads="1"/>
          </p:cNvSpPr>
          <p:nvPr/>
        </p:nvSpPr>
        <p:spPr bwMode="auto">
          <a:xfrm>
            <a:off x="1669706" y="1966509"/>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246ACD61-AD74-874E-94FA-42A4A3F87971}"/>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9CB6EF70-3A43-304C-9446-654B6BC47645}"/>
              </a:ext>
            </a:extLst>
          </p:cNvPr>
          <p:cNvSpPr txBox="1"/>
          <p:nvPr/>
        </p:nvSpPr>
        <p:spPr>
          <a:xfrm>
            <a:off x="2858271" y="2522824"/>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 diventare ciechi</a:t>
            </a:r>
          </a:p>
        </p:txBody>
      </p:sp>
      <p:sp>
        <p:nvSpPr>
          <p:cNvPr id="2" name="CasellaDiTesto 1">
            <a:extLst>
              <a:ext uri="{FF2B5EF4-FFF2-40B4-BE49-F238E27FC236}">
                <a16:creationId xmlns:a16="http://schemas.microsoft.com/office/drawing/2014/main" id="{280F4508-B161-4C08-8341-CAC52EA7BFCB}"/>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pic>
        <p:nvPicPr>
          <p:cNvPr id="4" name="Immagine 3" descr="Immagine che contiene vestiti, Viso umano, microfono, testo&#10;&#10;Descrizione generata automaticamente">
            <a:extLst>
              <a:ext uri="{FF2B5EF4-FFF2-40B4-BE49-F238E27FC236}">
                <a16:creationId xmlns:a16="http://schemas.microsoft.com/office/drawing/2014/main" id="{6A4728F0-5986-D353-8468-CF6BA2904BA3}"/>
              </a:ext>
            </a:extLst>
          </p:cNvPr>
          <p:cNvPicPr>
            <a:picLocks noChangeAspect="1"/>
          </p:cNvPicPr>
          <p:nvPr/>
        </p:nvPicPr>
        <p:blipFill>
          <a:blip r:embed="rId2"/>
          <a:stretch>
            <a:fillRect/>
          </a:stretch>
        </p:blipFill>
        <p:spPr>
          <a:xfrm>
            <a:off x="3587673" y="3836575"/>
            <a:ext cx="5016654" cy="2746983"/>
          </a:xfrm>
          <a:prstGeom prst="rect">
            <a:avLst/>
          </a:prstGeom>
        </p:spPr>
      </p:pic>
    </p:spTree>
    <p:extLst>
      <p:ext uri="{BB962C8B-B14F-4D97-AF65-F5344CB8AC3E}">
        <p14:creationId xmlns:p14="http://schemas.microsoft.com/office/powerpoint/2010/main" val="30013890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82788C7-0CE8-91DD-A121-DFD6839D1754}"/>
              </a:ext>
            </a:extLst>
          </p:cNvPr>
          <p:cNvSpPr txBox="1"/>
          <p:nvPr/>
        </p:nvSpPr>
        <p:spPr>
          <a:xfrm>
            <a:off x="5734853" y="732819"/>
            <a:ext cx="6096000" cy="2893100"/>
          </a:xfrm>
          <a:prstGeom prst="rect">
            <a:avLst/>
          </a:prstGeom>
          <a:noFill/>
        </p:spPr>
        <p:txBody>
          <a:bodyPr wrap="square">
            <a:spAutoFit/>
          </a:bodyPr>
          <a:lstStyle/>
          <a:p>
            <a:pPr algn="ctr">
              <a:buNone/>
            </a:pPr>
            <a:r>
              <a:rPr lang="it-IT" sz="1400" dirty="0">
                <a:latin typeface="Calibri" panose="020F0502020204030204" pitchFamily="34" charset="0"/>
                <a:ea typeface="Calibri" panose="020F0502020204030204" pitchFamily="34" charset="0"/>
                <a:cs typeface="Calibri" panose="020F0502020204030204" pitchFamily="34" charset="0"/>
              </a:rPr>
              <a:t>E' nota una connessione tra semaglutide e peggioramento della retinopatia diabetica nei pazienti con diabete e retinopatia già accertata, tuttavia alcuni studi* hanno appurato che </a:t>
            </a:r>
            <a:r>
              <a:rPr lang="it-IT" sz="1400" b="1" dirty="0">
                <a:latin typeface="Calibri" panose="020F0502020204030204" pitchFamily="34" charset="0"/>
                <a:ea typeface="Calibri" panose="020F0502020204030204" pitchFamily="34" charset="0"/>
                <a:cs typeface="Calibri" panose="020F0502020204030204" pitchFamily="34" charset="0"/>
              </a:rPr>
              <a:t>non vi sia un nesso di causalità diretta</a:t>
            </a:r>
            <a:r>
              <a:rPr lang="it-IT" sz="1400" dirty="0">
                <a:latin typeface="Calibri" panose="020F0502020204030204" pitchFamily="34" charset="0"/>
                <a:ea typeface="Calibri" panose="020F0502020204030204" pitchFamily="34" charset="0"/>
                <a:cs typeface="Calibri" panose="020F0502020204030204" pitchFamily="34" charset="0"/>
              </a:rPr>
              <a:t>, piuttosto è plausibile che </a:t>
            </a:r>
            <a:r>
              <a:rPr lang="it-IT" sz="1400" b="1" dirty="0">
                <a:latin typeface="Calibri" panose="020F0502020204030204" pitchFamily="34" charset="0"/>
                <a:ea typeface="Calibri" panose="020F0502020204030204" pitchFamily="34" charset="0"/>
                <a:cs typeface="Calibri" panose="020F0502020204030204" pitchFamily="34" charset="0"/>
              </a:rPr>
              <a:t>una riduzione efficace e netta della glicemia (provocata da questi farmaci)  che può comportare un danno retinico NEI PAZIENTI AFFETTI DA DIABETE</a:t>
            </a:r>
            <a:r>
              <a:rPr lang="it-IT" sz="1400" dirty="0">
                <a:latin typeface="Calibri" panose="020F0502020204030204" pitchFamily="34" charset="0"/>
                <a:ea typeface="Calibri" panose="020F0502020204030204" pitchFamily="34" charset="0"/>
                <a:cs typeface="Calibri" panose="020F0502020204030204" pitchFamily="34" charset="0"/>
              </a:rPr>
              <a:t>. Si tratta di effetti collaterali molto rari. </a:t>
            </a:r>
          </a:p>
          <a:p>
            <a:pPr algn="ctr">
              <a:buNone/>
            </a:pPr>
            <a:endParaRPr lang="it-IT" sz="1400" dirty="0">
              <a:latin typeface="Calibri" panose="020F0502020204030204" pitchFamily="34" charset="0"/>
              <a:ea typeface="Calibri" panose="020F0502020204030204" pitchFamily="34" charset="0"/>
              <a:cs typeface="Calibri" panose="020F0502020204030204" pitchFamily="34" charset="0"/>
            </a:endParaRPr>
          </a:p>
          <a:p>
            <a:pPr algn="ctr">
              <a:buNone/>
            </a:pPr>
            <a:r>
              <a:rPr lang="it-IT" sz="1400" dirty="0" err="1">
                <a:latin typeface="Calibri" panose="020F0502020204030204" pitchFamily="34" charset="0"/>
                <a:ea typeface="Calibri" panose="020F0502020204030204" pitchFamily="34" charset="0"/>
                <a:cs typeface="Calibri" panose="020F0502020204030204" pitchFamily="34" charset="0"/>
              </a:rPr>
              <a:t>Tirzepatide</a:t>
            </a:r>
            <a:r>
              <a:rPr lang="it-IT" sz="1400" dirty="0">
                <a:latin typeface="Calibri" panose="020F0502020204030204" pitchFamily="34" charset="0"/>
                <a:ea typeface="Calibri" panose="020F0502020204030204" pitchFamily="34" charset="0"/>
                <a:cs typeface="Calibri" panose="020F0502020204030204" pitchFamily="34" charset="0"/>
              </a:rPr>
              <a:t> rispetto a semaglutide sembra avere un profilo più sicuro, ma sono necessari ulteriori rilevazioni su larga scala. </a:t>
            </a:r>
          </a:p>
          <a:p>
            <a:pPr algn="ctr">
              <a:buNone/>
            </a:pPr>
            <a:endParaRPr lang="it-IT" sz="1400" dirty="0">
              <a:latin typeface="Calibri" panose="020F0502020204030204" pitchFamily="34" charset="0"/>
              <a:ea typeface="Calibri" panose="020F0502020204030204" pitchFamily="34" charset="0"/>
              <a:cs typeface="Calibri" panose="020F0502020204030204" pitchFamily="34" charset="0"/>
            </a:endParaRPr>
          </a:p>
          <a:p>
            <a:pPr algn="ctr">
              <a:buNone/>
            </a:pPr>
            <a:r>
              <a:rPr lang="it-IT" sz="1400" dirty="0">
                <a:latin typeface="Calibri" panose="020F0502020204030204" pitchFamily="34" charset="0"/>
                <a:ea typeface="Calibri" panose="020F0502020204030204" pitchFamily="34" charset="0"/>
                <a:cs typeface="Calibri" panose="020F0502020204030204" pitchFamily="34" charset="0"/>
              </a:rPr>
              <a:t>L'effetto della neuropatia ottica anteriore ischemica non arteritica ha una percentuale di incidenza dello 0,02% nei pz trattati e dello 0,009% nei pazienti non trattati. </a:t>
            </a:r>
          </a:p>
        </p:txBody>
      </p:sp>
      <p:sp>
        <p:nvSpPr>
          <p:cNvPr id="5" name="CasellaDiTesto 4">
            <a:extLst>
              <a:ext uri="{FF2B5EF4-FFF2-40B4-BE49-F238E27FC236}">
                <a16:creationId xmlns:a16="http://schemas.microsoft.com/office/drawing/2014/main" id="{9B727635-1B19-28B6-985D-72DFF6E2BD9C}"/>
              </a:ext>
            </a:extLst>
          </p:cNvPr>
          <p:cNvSpPr txBox="1"/>
          <p:nvPr/>
        </p:nvSpPr>
        <p:spPr>
          <a:xfrm>
            <a:off x="6096000" y="5160099"/>
            <a:ext cx="6096000" cy="1514197"/>
          </a:xfrm>
          <a:prstGeom prst="rect">
            <a:avLst/>
          </a:prstGeom>
          <a:noFill/>
        </p:spPr>
        <p:txBody>
          <a:bodyPr wrap="square">
            <a:spAutoFit/>
          </a:bodyPr>
          <a:lstStyle/>
          <a:p>
            <a:pPr algn="r">
              <a:lnSpc>
                <a:spcPts val="1350"/>
              </a:lnSpc>
            </a:pPr>
            <a:r>
              <a:rPr lang="en-US" sz="900" dirty="0">
                <a:solidFill>
                  <a:srgbClr val="333333"/>
                </a:solidFill>
                <a:latin typeface="Calibri" panose="020F0502020204030204" pitchFamily="34" charset="0"/>
                <a:ea typeface="Calibri" panose="020F0502020204030204" pitchFamily="34" charset="0"/>
                <a:cs typeface="Calibri" panose="020F0502020204030204" pitchFamily="34" charset="0"/>
              </a:rPr>
              <a:t>*Lakhani, Moiz et al. (2025), </a:t>
            </a:r>
            <a:r>
              <a:rPr lang="en-US" sz="9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Association of Glucagon-Like Peptide-1 Receptor Agonists With Optic Nerve and Retinal Adverse Events: A Population-Based Observational Study Across 180 Countries, American Journal of Ophthalmology</a:t>
            </a:r>
            <a:endParaRPr lang="en-US" sz="9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r">
              <a:lnSpc>
                <a:spcPts val="1350"/>
              </a:lnSpc>
            </a:pPr>
            <a:endParaRPr lang="en-US" sz="9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r">
              <a:lnSpc>
                <a:spcPts val="1350"/>
              </a:lnSpc>
            </a:pPr>
            <a:r>
              <a:rPr lang="en-US" sz="9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*Wang, L., Volkow, N. D., Kaelber, D. C., &amp; Xu, R. (2025). </a:t>
            </a:r>
            <a:r>
              <a:rPr lang="en-US" sz="900" b="0" i="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Semaglutide</a:t>
            </a:r>
            <a:r>
              <a:rPr lang="en-US" sz="9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or </a:t>
            </a:r>
            <a:r>
              <a:rPr lang="en-US" sz="900" b="0" i="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Tirzepatide</a:t>
            </a:r>
            <a:r>
              <a:rPr lang="en-US" sz="9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and Optic Nerve and Visual Pathway Disorders in Type 2 Diabetes. JAMA Network Open</a:t>
            </a:r>
          </a:p>
          <a:p>
            <a:pPr algn="r">
              <a:lnSpc>
                <a:spcPts val="1350"/>
              </a:lnSpc>
            </a:pPr>
            <a:endParaRPr lang="en-US" sz="900"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r">
              <a:lnSpc>
                <a:spcPts val="1350"/>
              </a:lnSpc>
            </a:pPr>
            <a:r>
              <a:rPr lang="en-US" sz="900" dirty="0">
                <a:solidFill>
                  <a:srgbClr val="333333"/>
                </a:solidFill>
                <a:latin typeface="Calibri" panose="020F0502020204030204" pitchFamily="34" charset="0"/>
                <a:ea typeface="Calibri" panose="020F0502020204030204" pitchFamily="34" charset="0"/>
                <a:cs typeface="Calibri" panose="020F0502020204030204" pitchFamily="34" charset="0"/>
              </a:rPr>
              <a:t>https://aemmedi.it/semaglutide-e-aumentato-rischio-di-neuropatia-ottica-anteriore-ischemica-non-arteritica-i-dati-di-un-ampio-studio-retrospettivo/ </a:t>
            </a:r>
            <a:endParaRPr lang="en-US" sz="9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0650261D-140A-4ED6-1C82-CB8B058B0D8C}"/>
              </a:ext>
            </a:extLst>
          </p:cNvPr>
          <p:cNvSpPr txBox="1"/>
          <p:nvPr/>
        </p:nvSpPr>
        <p:spPr>
          <a:xfrm>
            <a:off x="282404" y="443287"/>
            <a:ext cx="4768777" cy="1661993"/>
          </a:xfrm>
          <a:prstGeom prst="rect">
            <a:avLst/>
          </a:prstGeom>
          <a:noFill/>
          <a:ln>
            <a:solidFill>
              <a:schemeClr val="tx1"/>
            </a:solidFill>
          </a:ln>
        </p:spPr>
        <p:txBody>
          <a:bodyPr wrap="square">
            <a:spAutoFit/>
          </a:bodyPr>
          <a:lstStyle/>
          <a:p>
            <a:pPr>
              <a:buNone/>
            </a:pPr>
            <a:r>
              <a:rPr lang="it-IT" sz="1100" dirty="0">
                <a:latin typeface="Calibri" panose="020F0502020204030204" pitchFamily="34" charset="0"/>
                <a:ea typeface="Calibri" panose="020F0502020204030204" pitchFamily="34" charset="0"/>
                <a:cs typeface="Calibri" panose="020F0502020204030204" pitchFamily="34" charset="0"/>
              </a:rPr>
              <a:t>La </a:t>
            </a:r>
            <a:r>
              <a:rPr lang="it-IT" sz="1100" b="1" dirty="0">
                <a:latin typeface="Calibri" panose="020F0502020204030204" pitchFamily="34" charset="0"/>
                <a:ea typeface="Calibri" panose="020F0502020204030204" pitchFamily="34" charset="0"/>
                <a:cs typeface="Calibri" panose="020F0502020204030204" pitchFamily="34" charset="0"/>
              </a:rPr>
              <a:t>neuropatia ottica ischemica anteriore non arteritica </a:t>
            </a:r>
            <a:r>
              <a:rPr lang="it-IT" sz="1400" b="1" dirty="0">
                <a:solidFill>
                  <a:srgbClr val="00B050"/>
                </a:solidFill>
                <a:latin typeface="Calibri" panose="020F0502020204030204" pitchFamily="34" charset="0"/>
                <a:ea typeface="Calibri" panose="020F0502020204030204" pitchFamily="34" charset="0"/>
                <a:cs typeface="Calibri" panose="020F0502020204030204" pitchFamily="34" charset="0"/>
              </a:rPr>
              <a:t>(NAION) </a:t>
            </a:r>
            <a:r>
              <a:rPr lang="it-IT" sz="1100" dirty="0">
                <a:latin typeface="Calibri" panose="020F0502020204030204" pitchFamily="34" charset="0"/>
                <a:ea typeface="Calibri" panose="020F0502020204030204" pitchFamily="34" charset="0"/>
                <a:cs typeface="Calibri" panose="020F0502020204030204" pitchFamily="34" charset="0"/>
              </a:rPr>
              <a:t>è il disturbo del nervo ottico non glaucomatoso più comune nei pazienti di età superiore ai 50 anni, sebbene possa colpire individui di qualsiasi fascia d’età. I pazienti si presentano tipicamente con una perdita improvvisa e indolore della vista in un occhio. La maggior parte presenta sia una riduzione dell’acuità visiva centrale sia un difetto del campo visivo (CV), anche se in alcuni casi può verificarsi solo la perdita del campo visivo. L’acuità visiva può variare da 20/20 fino alla percezione del movimento della mano o peggio, e un difetto pupillare afferente relativo è quasi sempre presente nell’occhio colpito se l’occhio controlaterale è normale.</a:t>
            </a:r>
          </a:p>
        </p:txBody>
      </p:sp>
      <p:pic>
        <p:nvPicPr>
          <p:cNvPr id="10" name="Immagine 9">
            <a:extLst>
              <a:ext uri="{FF2B5EF4-FFF2-40B4-BE49-F238E27FC236}">
                <a16:creationId xmlns:a16="http://schemas.microsoft.com/office/drawing/2014/main" id="{1D8E7996-754F-4C20-8312-242DD9F2B17A}"/>
              </a:ext>
            </a:extLst>
          </p:cNvPr>
          <p:cNvPicPr>
            <a:picLocks noChangeAspect="1"/>
          </p:cNvPicPr>
          <p:nvPr/>
        </p:nvPicPr>
        <p:blipFill>
          <a:blip r:embed="rId3"/>
          <a:stretch>
            <a:fillRect/>
          </a:stretch>
        </p:blipFill>
        <p:spPr>
          <a:xfrm>
            <a:off x="791964" y="2450805"/>
            <a:ext cx="3750712" cy="4223491"/>
          </a:xfrm>
          <a:prstGeom prst="rect">
            <a:avLst/>
          </a:prstGeom>
        </p:spPr>
      </p:pic>
    </p:spTree>
    <p:extLst>
      <p:ext uri="{BB962C8B-B14F-4D97-AF65-F5344CB8AC3E}">
        <p14:creationId xmlns:p14="http://schemas.microsoft.com/office/powerpoint/2010/main" val="24515730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a:extLst>
              <a:ext uri="{FF2B5EF4-FFF2-40B4-BE49-F238E27FC236}">
                <a16:creationId xmlns:a16="http://schemas.microsoft.com/office/drawing/2014/main" id="{30A4CC93-5BAD-914E-B0E4-A3AC448F459B}"/>
              </a:ext>
            </a:extLst>
          </p:cNvPr>
          <p:cNvSpPr>
            <a:spLocks noChangeArrowheads="1"/>
          </p:cNvSpPr>
          <p:nvPr/>
        </p:nvSpPr>
        <p:spPr bwMode="auto">
          <a:xfrm>
            <a:off x="1669706" y="3374412"/>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246ACD61-AD74-874E-94FA-42A4A3F87971}"/>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9CB6EF70-3A43-304C-9446-654B6BC47645}"/>
              </a:ext>
            </a:extLst>
          </p:cNvPr>
          <p:cNvSpPr txBox="1"/>
          <p:nvPr/>
        </p:nvSpPr>
        <p:spPr>
          <a:xfrm>
            <a:off x="2858273" y="3715285"/>
            <a:ext cx="6735337" cy="954107"/>
          </a:xfrm>
          <a:prstGeom prst="rect">
            <a:avLst/>
          </a:prstGeom>
          <a:noFill/>
        </p:spPr>
        <p:txBody>
          <a:bodyPr wrap="square" rtlCol="0">
            <a:spAutoFit/>
          </a:bodyPr>
          <a:lstStyle/>
          <a:p>
            <a:pPr algn="ctr"/>
            <a:r>
              <a:rPr lang="it-IT" sz="2800" b="1" dirty="0">
                <a:solidFill>
                  <a:srgbClr val="002060"/>
                </a:solidFill>
                <a:latin typeface="Montserrat" pitchFamily="2" charset="77"/>
              </a:rPr>
              <a:t>Fa venire il tumore alla tiroide e</a:t>
            </a:r>
          </a:p>
          <a:p>
            <a:pPr algn="ctr"/>
            <a:r>
              <a:rPr lang="it-IT" sz="2800" b="1" dirty="0">
                <a:solidFill>
                  <a:srgbClr val="002060"/>
                </a:solidFill>
                <a:latin typeface="Montserrat" pitchFamily="2" charset="77"/>
              </a:rPr>
              <a:t>al pancreas</a:t>
            </a:r>
          </a:p>
        </p:txBody>
      </p:sp>
      <p:sp>
        <p:nvSpPr>
          <p:cNvPr id="2" name="CasellaDiTesto 1">
            <a:extLst>
              <a:ext uri="{FF2B5EF4-FFF2-40B4-BE49-F238E27FC236}">
                <a16:creationId xmlns:a16="http://schemas.microsoft.com/office/drawing/2014/main" id="{280F4508-B161-4C08-8341-CAC52EA7BFCB}"/>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spTree>
    <p:extLst>
      <p:ext uri="{BB962C8B-B14F-4D97-AF65-F5344CB8AC3E}">
        <p14:creationId xmlns:p14="http://schemas.microsoft.com/office/powerpoint/2010/main" val="27280838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A038520-F0B2-A31B-0038-67003D96A363}"/>
              </a:ext>
            </a:extLst>
          </p:cNvPr>
          <p:cNvSpPr txBox="1"/>
          <p:nvPr/>
        </p:nvSpPr>
        <p:spPr>
          <a:xfrm>
            <a:off x="160368" y="335845"/>
            <a:ext cx="4509955" cy="6186309"/>
          </a:xfrm>
          <a:prstGeom prst="rect">
            <a:avLst/>
          </a:prstGeom>
          <a:noFill/>
        </p:spPr>
        <p:txBody>
          <a:bodyPr wrap="square">
            <a:spAutoFit/>
          </a:bodyPr>
          <a:lstStyle/>
          <a:p>
            <a:r>
              <a:rPr lang="it-IT" dirty="0"/>
              <a:t>La </a:t>
            </a:r>
            <a:r>
              <a:rPr lang="it-IT" b="1" dirty="0"/>
              <a:t>Food and Drug Administration (FDA)</a:t>
            </a:r>
            <a:r>
              <a:rPr lang="it-IT" dirty="0"/>
              <a:t> ha emesso un </a:t>
            </a:r>
            <a:r>
              <a:rPr lang="it-IT" i="1" dirty="0" err="1"/>
              <a:t>boxed</a:t>
            </a:r>
            <a:r>
              <a:rPr lang="it-IT" i="1" dirty="0"/>
              <a:t> warning</a:t>
            </a:r>
            <a:r>
              <a:rPr lang="it-IT" dirty="0"/>
              <a:t> per la semaglutide, sulla base di </a:t>
            </a:r>
            <a:r>
              <a:rPr lang="it-IT" b="1" u="sng" dirty="0"/>
              <a:t>studi sugli animali </a:t>
            </a:r>
            <a:r>
              <a:rPr lang="it-IT" dirty="0"/>
              <a:t>che indicano un rischio di tumori delle cellule C (midollare) della tiroide. </a:t>
            </a:r>
          </a:p>
          <a:p>
            <a:endParaRPr lang="it-IT" dirty="0"/>
          </a:p>
          <a:p>
            <a:r>
              <a:rPr lang="it-IT" dirty="0"/>
              <a:t>Studi recenti sui roditori indicano che l’esposizione a lungo termine alla </a:t>
            </a:r>
            <a:r>
              <a:rPr lang="it-IT" dirty="0" err="1"/>
              <a:t>liraglutide</a:t>
            </a:r>
            <a:r>
              <a:rPr lang="it-IT" dirty="0"/>
              <a:t>, può determinare iperplasia e tumori delle cellule C tiroidee attraverso un meccanismo mediato dal recettore del GLP-1 nei roditori, in contrasto con l’assenza di risultati analoghi nei primati. </a:t>
            </a:r>
          </a:p>
          <a:p>
            <a:endParaRPr lang="it-IT" dirty="0"/>
          </a:p>
          <a:p>
            <a:r>
              <a:rPr lang="it-IT" dirty="0"/>
              <a:t>Sebbene questi dati sollevino preoccupazioni, la loro applicabilità diretta al rischio nell’uomo rimane incerta, sottolineando l’importanza di condurre ulteriori studi per valutare l’effetto carcinogeno, in particolare il rischio di </a:t>
            </a:r>
            <a:r>
              <a:rPr lang="it-IT" dirty="0" err="1"/>
              <a:t>carcinogenicità</a:t>
            </a:r>
            <a:r>
              <a:rPr lang="it-IT" dirty="0"/>
              <a:t> tiroidea associato alla semaglutide, alla luce dei risultati degli studi </a:t>
            </a:r>
            <a:r>
              <a:rPr lang="it-IT" i="1" dirty="0"/>
              <a:t>in vitro</a:t>
            </a:r>
            <a:r>
              <a:rPr lang="it-IT" dirty="0"/>
              <a:t>.</a:t>
            </a:r>
          </a:p>
        </p:txBody>
      </p:sp>
      <p:sp>
        <p:nvSpPr>
          <p:cNvPr id="5" name="CasellaDiTesto 4">
            <a:extLst>
              <a:ext uri="{FF2B5EF4-FFF2-40B4-BE49-F238E27FC236}">
                <a16:creationId xmlns:a16="http://schemas.microsoft.com/office/drawing/2014/main" id="{8318D78A-66BF-D5F4-082A-B1A9FF3825BE}"/>
              </a:ext>
            </a:extLst>
          </p:cNvPr>
          <p:cNvSpPr txBox="1"/>
          <p:nvPr/>
        </p:nvSpPr>
        <p:spPr>
          <a:xfrm>
            <a:off x="5397911" y="5761703"/>
            <a:ext cx="6794090" cy="1131079"/>
          </a:xfrm>
          <a:prstGeom prst="rect">
            <a:avLst/>
          </a:prstGeom>
          <a:noFill/>
        </p:spPr>
        <p:txBody>
          <a:bodyPr wrap="square">
            <a:spAutoFit/>
          </a:bodyPr>
          <a:lstStyle/>
          <a:p>
            <a:pPr algn="r">
              <a:spcBef>
                <a:spcPts val="1125"/>
              </a:spcBef>
            </a:pPr>
            <a:r>
              <a:rPr lang="it-IT" sz="800" b="0" i="0" dirty="0">
                <a:solidFill>
                  <a:srgbClr val="1B1B1B"/>
                </a:solidFill>
                <a:effectLst/>
                <a:latin typeface="Cambria" panose="02040503050406030204" pitchFamily="18" charset="0"/>
              </a:rPr>
              <a:t>Smits M.M., Van </a:t>
            </a:r>
            <a:r>
              <a:rPr lang="it-IT" sz="800" b="0" i="0" dirty="0" err="1">
                <a:solidFill>
                  <a:srgbClr val="1B1B1B"/>
                </a:solidFill>
                <a:effectLst/>
                <a:latin typeface="Cambria" panose="02040503050406030204" pitchFamily="18" charset="0"/>
              </a:rPr>
              <a:t>Raalte</a:t>
            </a:r>
            <a:r>
              <a:rPr lang="it-IT" sz="800" b="0" i="0" dirty="0">
                <a:solidFill>
                  <a:srgbClr val="1B1B1B"/>
                </a:solidFill>
                <a:effectLst/>
                <a:latin typeface="Cambria" panose="02040503050406030204" pitchFamily="18" charset="0"/>
              </a:rPr>
              <a:t> D.H. </a:t>
            </a:r>
            <a:r>
              <a:rPr lang="it-IT" sz="800" b="0" i="0" dirty="0" err="1">
                <a:solidFill>
                  <a:srgbClr val="1B1B1B"/>
                </a:solidFill>
                <a:effectLst/>
                <a:latin typeface="Cambria" panose="02040503050406030204" pitchFamily="18" charset="0"/>
              </a:rPr>
              <a:t>Safety</a:t>
            </a:r>
            <a:r>
              <a:rPr lang="it-IT" sz="800" b="0" i="0" dirty="0">
                <a:solidFill>
                  <a:srgbClr val="1B1B1B"/>
                </a:solidFill>
                <a:effectLst/>
                <a:latin typeface="Cambria" panose="02040503050406030204" pitchFamily="18" charset="0"/>
              </a:rPr>
              <a:t> of Semaglutide. Front. </a:t>
            </a:r>
            <a:r>
              <a:rPr lang="it-IT" sz="800" b="0" i="0" dirty="0" err="1">
                <a:solidFill>
                  <a:srgbClr val="1B1B1B"/>
                </a:solidFill>
                <a:effectLst/>
                <a:latin typeface="Cambria" panose="02040503050406030204" pitchFamily="18" charset="0"/>
              </a:rPr>
              <a:t>Endocrinol</a:t>
            </a:r>
            <a:r>
              <a:rPr lang="it-IT" sz="800" b="0" i="0" dirty="0">
                <a:solidFill>
                  <a:srgbClr val="1B1B1B"/>
                </a:solidFill>
                <a:effectLst/>
                <a:latin typeface="Cambria" panose="02040503050406030204" pitchFamily="18" charset="0"/>
              </a:rPr>
              <a:t>. 2021</a:t>
            </a:r>
          </a:p>
          <a:p>
            <a:pPr algn="r">
              <a:spcBef>
                <a:spcPts val="1125"/>
              </a:spcBef>
            </a:pPr>
            <a:r>
              <a:rPr lang="it-IT" sz="800" b="0" i="0" dirty="0" err="1">
                <a:solidFill>
                  <a:srgbClr val="1B1B1B"/>
                </a:solidFill>
                <a:effectLst/>
                <a:latin typeface="Cambria" panose="02040503050406030204" pitchFamily="18" charset="0"/>
              </a:rPr>
              <a:t>Bjerre</a:t>
            </a:r>
            <a:r>
              <a:rPr lang="it-IT" sz="800" b="0" i="0" dirty="0">
                <a:solidFill>
                  <a:srgbClr val="1B1B1B"/>
                </a:solidFill>
                <a:effectLst/>
                <a:latin typeface="Cambria" panose="02040503050406030204" pitchFamily="18" charset="0"/>
              </a:rPr>
              <a:t> Knudsen L., Madsen L.W., Andersen S., </a:t>
            </a:r>
            <a:r>
              <a:rPr lang="it-IT" sz="800" b="0" i="0" dirty="0" err="1">
                <a:solidFill>
                  <a:srgbClr val="1B1B1B"/>
                </a:solidFill>
                <a:effectLst/>
                <a:latin typeface="Cambria" panose="02040503050406030204" pitchFamily="18" charset="0"/>
              </a:rPr>
              <a:t>Almholt</a:t>
            </a:r>
            <a:r>
              <a:rPr lang="it-IT" sz="800" b="0" i="0" dirty="0">
                <a:solidFill>
                  <a:srgbClr val="1B1B1B"/>
                </a:solidFill>
                <a:effectLst/>
                <a:latin typeface="Cambria" panose="02040503050406030204" pitchFamily="18" charset="0"/>
              </a:rPr>
              <a:t> K., de Boer A.S., Drucker D.J., </a:t>
            </a:r>
            <a:r>
              <a:rPr lang="it-IT" sz="800" b="0" i="0" dirty="0" err="1">
                <a:solidFill>
                  <a:srgbClr val="1B1B1B"/>
                </a:solidFill>
                <a:effectLst/>
                <a:latin typeface="Cambria" panose="02040503050406030204" pitchFamily="18" charset="0"/>
              </a:rPr>
              <a:t>Gotfredsen</a:t>
            </a:r>
            <a:r>
              <a:rPr lang="it-IT" sz="800" b="0" i="0" dirty="0">
                <a:solidFill>
                  <a:srgbClr val="1B1B1B"/>
                </a:solidFill>
                <a:effectLst/>
                <a:latin typeface="Cambria" panose="02040503050406030204" pitchFamily="18" charset="0"/>
              </a:rPr>
              <a:t> C., </a:t>
            </a:r>
            <a:r>
              <a:rPr lang="it-IT" sz="800" b="0" i="0" dirty="0" err="1">
                <a:solidFill>
                  <a:srgbClr val="1B1B1B"/>
                </a:solidFill>
                <a:effectLst/>
                <a:latin typeface="Cambria" panose="02040503050406030204" pitchFamily="18" charset="0"/>
              </a:rPr>
              <a:t>Egerod</a:t>
            </a:r>
            <a:r>
              <a:rPr lang="it-IT" sz="800" b="0" i="0" dirty="0">
                <a:solidFill>
                  <a:srgbClr val="1B1B1B"/>
                </a:solidFill>
                <a:effectLst/>
                <a:latin typeface="Cambria" panose="02040503050406030204" pitchFamily="18" charset="0"/>
              </a:rPr>
              <a:t> F.L., </a:t>
            </a:r>
            <a:r>
              <a:rPr lang="it-IT" sz="800" b="0" i="0" dirty="0" err="1">
                <a:solidFill>
                  <a:srgbClr val="1B1B1B"/>
                </a:solidFill>
                <a:effectLst/>
                <a:latin typeface="Cambria" panose="02040503050406030204" pitchFamily="18" charset="0"/>
              </a:rPr>
              <a:t>Hegelund</a:t>
            </a:r>
            <a:r>
              <a:rPr lang="it-IT" sz="800" b="0" i="0" dirty="0">
                <a:solidFill>
                  <a:srgbClr val="1B1B1B"/>
                </a:solidFill>
                <a:effectLst/>
                <a:latin typeface="Cambria" panose="02040503050406030204" pitchFamily="18" charset="0"/>
              </a:rPr>
              <a:t> A.C., Jacobsen H., et al. </a:t>
            </a:r>
            <a:r>
              <a:rPr lang="it-IT" sz="800" b="0" i="0" dirty="0" err="1">
                <a:solidFill>
                  <a:srgbClr val="1B1B1B"/>
                </a:solidFill>
                <a:effectLst/>
                <a:latin typeface="Cambria" panose="02040503050406030204" pitchFamily="18" charset="0"/>
              </a:rPr>
              <a:t>Glucagon</a:t>
            </a:r>
            <a:r>
              <a:rPr lang="it-IT" sz="800" b="0" i="0" dirty="0">
                <a:solidFill>
                  <a:srgbClr val="1B1B1B"/>
                </a:solidFill>
                <a:effectLst/>
                <a:latin typeface="Cambria" panose="02040503050406030204" pitchFamily="18" charset="0"/>
              </a:rPr>
              <a:t>-like Peptide-1 receptor </a:t>
            </a:r>
            <a:r>
              <a:rPr lang="it-IT" sz="800" b="0" i="0" dirty="0" err="1">
                <a:solidFill>
                  <a:srgbClr val="1B1B1B"/>
                </a:solidFill>
                <a:effectLst/>
                <a:latin typeface="Cambria" panose="02040503050406030204" pitchFamily="18" charset="0"/>
              </a:rPr>
              <a:t>agonists</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activate</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rodent</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thyroid</a:t>
            </a:r>
            <a:r>
              <a:rPr lang="it-IT" sz="800" b="0" i="0" dirty="0">
                <a:solidFill>
                  <a:srgbClr val="1B1B1B"/>
                </a:solidFill>
                <a:effectLst/>
                <a:latin typeface="Cambria" panose="02040503050406030204" pitchFamily="18" charset="0"/>
              </a:rPr>
              <a:t> C-</a:t>
            </a:r>
            <a:r>
              <a:rPr lang="it-IT" sz="800" b="0" i="0" dirty="0" err="1">
                <a:solidFill>
                  <a:srgbClr val="1B1B1B"/>
                </a:solidFill>
                <a:effectLst/>
                <a:latin typeface="Cambria" panose="02040503050406030204" pitchFamily="18" charset="0"/>
              </a:rPr>
              <a:t>cells</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causing</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calcitonin</a:t>
            </a:r>
            <a:r>
              <a:rPr lang="it-IT" sz="800" b="0" i="0" dirty="0">
                <a:solidFill>
                  <a:srgbClr val="1B1B1B"/>
                </a:solidFill>
                <a:effectLst/>
                <a:latin typeface="Cambria" panose="02040503050406030204" pitchFamily="18" charset="0"/>
              </a:rPr>
              <a:t> release and C-</a:t>
            </a:r>
            <a:r>
              <a:rPr lang="it-IT" sz="800" b="0" i="0" dirty="0" err="1">
                <a:solidFill>
                  <a:srgbClr val="1B1B1B"/>
                </a:solidFill>
                <a:effectLst/>
                <a:latin typeface="Cambria" panose="02040503050406030204" pitchFamily="18" charset="0"/>
              </a:rPr>
              <a:t>cell</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proliferation</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Endocrinology</a:t>
            </a:r>
            <a:r>
              <a:rPr lang="it-IT" sz="800" b="0" i="0" dirty="0">
                <a:solidFill>
                  <a:srgbClr val="1B1B1B"/>
                </a:solidFill>
                <a:effectLst/>
                <a:latin typeface="Cambria" panose="02040503050406030204" pitchFamily="18" charset="0"/>
              </a:rPr>
              <a:t>. 2010</a:t>
            </a:r>
          </a:p>
          <a:p>
            <a:pPr algn="r">
              <a:spcBef>
                <a:spcPts val="1125"/>
              </a:spcBef>
            </a:pPr>
            <a:r>
              <a:rPr lang="it-IT" sz="800" b="0" i="0" dirty="0">
                <a:solidFill>
                  <a:srgbClr val="1B1B1B"/>
                </a:solidFill>
                <a:effectLst/>
                <a:latin typeface="Cambria" panose="02040503050406030204" pitchFamily="18" charset="0"/>
              </a:rPr>
              <a:t>Thompson C.A., </a:t>
            </a:r>
            <a:r>
              <a:rPr lang="it-IT" sz="800" b="0" i="0" dirty="0" err="1">
                <a:solidFill>
                  <a:srgbClr val="1B1B1B"/>
                </a:solidFill>
                <a:effectLst/>
                <a:latin typeface="Cambria" panose="02040503050406030204" pitchFamily="18" charset="0"/>
              </a:rPr>
              <a:t>Stürmer</a:t>
            </a:r>
            <a:r>
              <a:rPr lang="it-IT" sz="800" b="0" i="0" dirty="0">
                <a:solidFill>
                  <a:srgbClr val="1B1B1B"/>
                </a:solidFill>
                <a:effectLst/>
                <a:latin typeface="Cambria" panose="02040503050406030204" pitchFamily="18" charset="0"/>
              </a:rPr>
              <a:t> T. </a:t>
            </a:r>
            <a:r>
              <a:rPr lang="it-IT" sz="800" b="0" i="0" dirty="0" err="1">
                <a:solidFill>
                  <a:srgbClr val="1B1B1B"/>
                </a:solidFill>
                <a:effectLst/>
                <a:latin typeface="Cambria" panose="02040503050406030204" pitchFamily="18" charset="0"/>
              </a:rPr>
              <a:t>Putting</a:t>
            </a:r>
            <a:r>
              <a:rPr lang="it-IT" sz="800" b="0" i="0" dirty="0">
                <a:solidFill>
                  <a:srgbClr val="1B1B1B"/>
                </a:solidFill>
                <a:effectLst/>
                <a:latin typeface="Cambria" panose="02040503050406030204" pitchFamily="18" charset="0"/>
              </a:rPr>
              <a:t> GLP-1 </a:t>
            </a:r>
            <a:r>
              <a:rPr lang="it-IT" sz="800" b="0" i="0" dirty="0" err="1">
                <a:solidFill>
                  <a:srgbClr val="1B1B1B"/>
                </a:solidFill>
                <a:effectLst/>
                <a:latin typeface="Cambria" panose="02040503050406030204" pitchFamily="18" charset="0"/>
              </a:rPr>
              <a:t>RAs</a:t>
            </a:r>
            <a:r>
              <a:rPr lang="it-IT" sz="800" b="0" i="0" dirty="0">
                <a:solidFill>
                  <a:srgbClr val="1B1B1B"/>
                </a:solidFill>
                <a:effectLst/>
                <a:latin typeface="Cambria" panose="02040503050406030204" pitchFamily="18" charset="0"/>
              </a:rPr>
              <a:t> and </a:t>
            </a:r>
            <a:r>
              <a:rPr lang="it-IT" sz="800" b="0" i="0" dirty="0" err="1">
                <a:solidFill>
                  <a:srgbClr val="1B1B1B"/>
                </a:solidFill>
                <a:effectLst/>
                <a:latin typeface="Cambria" panose="02040503050406030204" pitchFamily="18" charset="0"/>
              </a:rPr>
              <a:t>Thyroid</a:t>
            </a:r>
            <a:r>
              <a:rPr lang="it-IT" sz="800" b="0" i="0" dirty="0">
                <a:solidFill>
                  <a:srgbClr val="1B1B1B"/>
                </a:solidFill>
                <a:effectLst/>
                <a:latin typeface="Cambria" panose="02040503050406030204" pitchFamily="18" charset="0"/>
              </a:rPr>
              <a:t> Cancer in </a:t>
            </a:r>
            <a:r>
              <a:rPr lang="it-IT" sz="800" b="0" i="0" dirty="0" err="1">
                <a:solidFill>
                  <a:srgbClr val="1B1B1B"/>
                </a:solidFill>
                <a:effectLst/>
                <a:latin typeface="Cambria" panose="02040503050406030204" pitchFamily="18" charset="0"/>
              </a:rPr>
              <a:t>Context</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Additional</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Evidence</a:t>
            </a:r>
            <a:r>
              <a:rPr lang="it-IT" sz="800" b="0" i="0" dirty="0">
                <a:solidFill>
                  <a:srgbClr val="1B1B1B"/>
                </a:solidFill>
                <a:effectLst/>
                <a:latin typeface="Cambria" panose="02040503050406030204" pitchFamily="18" charset="0"/>
              </a:rPr>
              <a:t> and </a:t>
            </a:r>
            <a:r>
              <a:rPr lang="it-IT" sz="800" b="0" i="0" dirty="0" err="1">
                <a:solidFill>
                  <a:srgbClr val="1B1B1B"/>
                </a:solidFill>
                <a:effectLst/>
                <a:latin typeface="Cambria" panose="02040503050406030204" pitchFamily="18" charset="0"/>
              </a:rPr>
              <a:t>Remaining</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Doubts</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Diabetes</a:t>
            </a:r>
            <a:r>
              <a:rPr lang="it-IT" sz="800" dirty="0">
                <a:solidFill>
                  <a:srgbClr val="1B1B1B"/>
                </a:solidFill>
                <a:latin typeface="Cambria" panose="02040503050406030204" pitchFamily="18" charset="0"/>
              </a:rPr>
              <a:t> </a:t>
            </a:r>
            <a:r>
              <a:rPr lang="it-IT" sz="800" b="0" i="0" dirty="0">
                <a:solidFill>
                  <a:srgbClr val="1B1B1B"/>
                </a:solidFill>
                <a:effectLst/>
                <a:latin typeface="Cambria" panose="02040503050406030204" pitchFamily="18" charset="0"/>
              </a:rPr>
              <a:t>Care. 2023</a:t>
            </a:r>
          </a:p>
          <a:p>
            <a:pPr algn="r">
              <a:spcBef>
                <a:spcPts val="1125"/>
              </a:spcBef>
            </a:pPr>
            <a:r>
              <a:rPr lang="it-IT" sz="800" b="0" i="0" dirty="0" err="1">
                <a:solidFill>
                  <a:srgbClr val="1B1B1B"/>
                </a:solidFill>
                <a:effectLst/>
                <a:latin typeface="Cambria" panose="02040503050406030204" pitchFamily="18" charset="0"/>
              </a:rPr>
              <a:t>Vemula</a:t>
            </a:r>
            <a:r>
              <a:rPr lang="it-IT" sz="800" b="0" i="0" dirty="0">
                <a:solidFill>
                  <a:srgbClr val="1B1B1B"/>
                </a:solidFill>
                <a:effectLst/>
                <a:latin typeface="Cambria" panose="02040503050406030204" pitchFamily="18" charset="0"/>
              </a:rPr>
              <a:t> H., Villanueva F.S., Nguyen H.D., Mohan A., </a:t>
            </a:r>
            <a:r>
              <a:rPr lang="it-IT" sz="800" b="0" i="0" dirty="0" err="1">
                <a:solidFill>
                  <a:srgbClr val="1B1B1B"/>
                </a:solidFill>
                <a:effectLst/>
                <a:latin typeface="Cambria" panose="02040503050406030204" pitchFamily="18" charset="0"/>
              </a:rPr>
              <a:t>Potluri</a:t>
            </a:r>
            <a:r>
              <a:rPr lang="it-IT" sz="800" b="0" i="0" dirty="0">
                <a:solidFill>
                  <a:srgbClr val="1B1B1B"/>
                </a:solidFill>
                <a:effectLst/>
                <a:latin typeface="Cambria" panose="02040503050406030204" pitchFamily="18" charset="0"/>
              </a:rPr>
              <a:t> S. </a:t>
            </a:r>
            <a:r>
              <a:rPr lang="it-IT" sz="800" b="0" i="0" dirty="0" err="1">
                <a:solidFill>
                  <a:srgbClr val="1B1B1B"/>
                </a:solidFill>
                <a:effectLst/>
                <a:latin typeface="Cambria" panose="02040503050406030204" pitchFamily="18" charset="0"/>
              </a:rPr>
              <a:t>Medullary</a:t>
            </a:r>
            <a:r>
              <a:rPr lang="it-IT" sz="800" b="0" i="0" dirty="0">
                <a:solidFill>
                  <a:srgbClr val="1B1B1B"/>
                </a:solidFill>
                <a:effectLst/>
                <a:latin typeface="Cambria" panose="02040503050406030204" pitchFamily="18" charset="0"/>
              </a:rPr>
              <a:t> Carcinoma of </a:t>
            </a:r>
            <a:r>
              <a:rPr lang="it-IT" sz="800" b="0" i="0" dirty="0" err="1">
                <a:solidFill>
                  <a:srgbClr val="1B1B1B"/>
                </a:solidFill>
                <a:effectLst/>
                <a:latin typeface="Cambria" panose="02040503050406030204" pitchFamily="18" charset="0"/>
              </a:rPr>
              <a:t>Thyroid</a:t>
            </a:r>
            <a:r>
              <a:rPr lang="it-IT" sz="800" b="0" i="0" dirty="0">
                <a:solidFill>
                  <a:srgbClr val="1B1B1B"/>
                </a:solidFill>
                <a:effectLst/>
                <a:latin typeface="Cambria" panose="02040503050406030204" pitchFamily="18" charset="0"/>
              </a:rPr>
              <a:t> Due to GLP-1 Receptor </a:t>
            </a:r>
            <a:r>
              <a:rPr lang="it-IT" sz="800" b="0" i="0" dirty="0" err="1">
                <a:solidFill>
                  <a:srgbClr val="1B1B1B"/>
                </a:solidFill>
                <a:effectLst/>
                <a:latin typeface="Cambria" panose="02040503050406030204" pitchFamily="18" charset="0"/>
              </a:rPr>
              <a:t>Agonist</a:t>
            </a:r>
            <a:r>
              <a:rPr lang="it-IT" sz="800" b="0" i="0" dirty="0">
                <a:solidFill>
                  <a:srgbClr val="1B1B1B"/>
                </a:solidFill>
                <a:effectLst/>
                <a:latin typeface="Cambria" panose="02040503050406030204" pitchFamily="18" charset="0"/>
              </a:rPr>
              <a:t>. J. </a:t>
            </a:r>
            <a:r>
              <a:rPr lang="it-IT" sz="800" b="0" i="0" dirty="0" err="1">
                <a:solidFill>
                  <a:srgbClr val="1B1B1B"/>
                </a:solidFill>
                <a:effectLst/>
                <a:latin typeface="Cambria" panose="02040503050406030204" pitchFamily="18" charset="0"/>
              </a:rPr>
              <a:t>Endocr</a:t>
            </a:r>
            <a:r>
              <a:rPr lang="it-IT" sz="800" b="0" i="0" dirty="0">
                <a:solidFill>
                  <a:srgbClr val="1B1B1B"/>
                </a:solidFill>
                <a:effectLst/>
                <a:latin typeface="Cambria" panose="02040503050406030204" pitchFamily="18" charset="0"/>
              </a:rPr>
              <a:t>. </a:t>
            </a:r>
            <a:r>
              <a:rPr lang="it-IT" sz="800" b="0" i="0" dirty="0" err="1">
                <a:solidFill>
                  <a:srgbClr val="1B1B1B"/>
                </a:solidFill>
                <a:effectLst/>
                <a:latin typeface="Cambria" panose="02040503050406030204" pitchFamily="18" charset="0"/>
              </a:rPr>
              <a:t>Soc</a:t>
            </a:r>
            <a:r>
              <a:rPr lang="it-IT" sz="800" b="0" i="0" dirty="0">
                <a:solidFill>
                  <a:srgbClr val="1B1B1B"/>
                </a:solidFill>
                <a:effectLst/>
                <a:latin typeface="Cambria" panose="02040503050406030204" pitchFamily="18" charset="0"/>
              </a:rPr>
              <a:t>. 2021</a:t>
            </a:r>
          </a:p>
        </p:txBody>
      </p:sp>
      <p:pic>
        <p:nvPicPr>
          <p:cNvPr id="4" name="Immagine 3">
            <a:extLst>
              <a:ext uri="{FF2B5EF4-FFF2-40B4-BE49-F238E27FC236}">
                <a16:creationId xmlns:a16="http://schemas.microsoft.com/office/drawing/2014/main" id="{80D6829E-4331-52C4-2FA8-B6B6B4E02A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529" y="432619"/>
            <a:ext cx="3272597" cy="5166852"/>
          </a:xfrm>
          <a:prstGeom prst="rect">
            <a:avLst/>
          </a:prstGeom>
        </p:spPr>
      </p:pic>
      <p:sp>
        <p:nvSpPr>
          <p:cNvPr id="7" name="CasellaDiTesto 6">
            <a:extLst>
              <a:ext uri="{FF2B5EF4-FFF2-40B4-BE49-F238E27FC236}">
                <a16:creationId xmlns:a16="http://schemas.microsoft.com/office/drawing/2014/main" id="{7583071D-F1C7-932A-6D8D-BED85D053422}"/>
              </a:ext>
            </a:extLst>
          </p:cNvPr>
          <p:cNvSpPr txBox="1"/>
          <p:nvPr/>
        </p:nvSpPr>
        <p:spPr>
          <a:xfrm>
            <a:off x="8455742" y="667178"/>
            <a:ext cx="3146322" cy="3539430"/>
          </a:xfrm>
          <a:prstGeom prst="rect">
            <a:avLst/>
          </a:prstGeom>
          <a:noFill/>
        </p:spPr>
        <p:txBody>
          <a:bodyPr wrap="square">
            <a:spAutoFit/>
          </a:bodyPr>
          <a:lstStyle/>
          <a:p>
            <a:r>
              <a:rPr lang="it-IT" sz="1400" dirty="0"/>
              <a:t>Nei roditori il recettore del GLP-1 è espresso nelle cellule C tiroidee e la sua attivazione stimola il rilascio di calcitonina e l’iperplasia cellulare. </a:t>
            </a:r>
          </a:p>
          <a:p>
            <a:endParaRPr lang="it-IT" sz="1400" dirty="0"/>
          </a:p>
          <a:p>
            <a:r>
              <a:rPr lang="it-IT" sz="1400" dirty="0"/>
              <a:t>Nei primati, invece, l’espressione del recettore nelle cellule C è bassa e gli agonisti del GLP-1 non inducono né attivazione dell’</a:t>
            </a:r>
            <a:r>
              <a:rPr lang="it-IT" sz="1400" dirty="0" err="1"/>
              <a:t>adenilato</a:t>
            </a:r>
            <a:r>
              <a:rPr lang="it-IT" sz="1400" dirty="0"/>
              <a:t> ciclasi né aumento della calcitonina. </a:t>
            </a:r>
          </a:p>
          <a:p>
            <a:endParaRPr lang="it-IT" sz="1400" dirty="0"/>
          </a:p>
          <a:p>
            <a:r>
              <a:rPr lang="it-IT" sz="1400" dirty="0"/>
              <a:t>Anche dopo esposizione prolungata e ad alte dosi di </a:t>
            </a:r>
            <a:r>
              <a:rPr lang="it-IT" sz="1400" dirty="0" err="1"/>
              <a:t>liraglutide</a:t>
            </a:r>
            <a:r>
              <a:rPr lang="it-IT" sz="1400" dirty="0"/>
              <a:t> non è stata osservata iperplasia delle cellule C, e nei pazienti i livelli di calcitonina restano nei limiti di normalità. </a:t>
            </a:r>
          </a:p>
        </p:txBody>
      </p:sp>
    </p:spTree>
    <p:extLst>
      <p:ext uri="{BB962C8B-B14F-4D97-AF65-F5344CB8AC3E}">
        <p14:creationId xmlns:p14="http://schemas.microsoft.com/office/powerpoint/2010/main" val="3646192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1ED651-FB68-B6C8-1FF4-0CD782F2731B}"/>
              </a:ext>
            </a:extLst>
          </p:cNvPr>
          <p:cNvPicPr>
            <a:picLocks noChangeAspect="1"/>
          </p:cNvPicPr>
          <p:nvPr/>
        </p:nvPicPr>
        <p:blipFill>
          <a:blip r:embed="rId2"/>
          <a:stretch>
            <a:fillRect/>
          </a:stretch>
        </p:blipFill>
        <p:spPr>
          <a:xfrm>
            <a:off x="5449256" y="1990247"/>
            <a:ext cx="5744061" cy="3908400"/>
          </a:xfrm>
          <a:prstGeom prst="rect">
            <a:avLst/>
          </a:prstGeom>
        </p:spPr>
      </p:pic>
      <p:pic>
        <p:nvPicPr>
          <p:cNvPr id="4" name="Immagine 3">
            <a:extLst>
              <a:ext uri="{FF2B5EF4-FFF2-40B4-BE49-F238E27FC236}">
                <a16:creationId xmlns:a16="http://schemas.microsoft.com/office/drawing/2014/main" id="{1DCAF57B-4CFF-983B-028D-99C41CE83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698" y="671127"/>
            <a:ext cx="3855844" cy="5521481"/>
          </a:xfrm>
          <a:prstGeom prst="rect">
            <a:avLst/>
          </a:prstGeom>
        </p:spPr>
      </p:pic>
      <p:sp>
        <p:nvSpPr>
          <p:cNvPr id="5" name="CasellaDiTesto 4">
            <a:extLst>
              <a:ext uri="{FF2B5EF4-FFF2-40B4-BE49-F238E27FC236}">
                <a16:creationId xmlns:a16="http://schemas.microsoft.com/office/drawing/2014/main" id="{AE1BD82F-196B-6671-B83E-A2D5FC38B6A9}"/>
              </a:ext>
            </a:extLst>
          </p:cNvPr>
          <p:cNvSpPr txBox="1"/>
          <p:nvPr/>
        </p:nvSpPr>
        <p:spPr>
          <a:xfrm>
            <a:off x="4936273" y="671127"/>
            <a:ext cx="6770029" cy="677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algn="ctr" defTabSz="609585" hangingPunct="0"/>
            <a:r>
              <a:rPr lang="it-IT"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Le </a:t>
            </a:r>
            <a:r>
              <a:rPr lang="it-IT" b="1"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linee guida SIO 2025 </a:t>
            </a:r>
            <a:r>
              <a:rPr lang="it-IT"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indicano la misurazione della circonferenza vita per meglio definire e </a:t>
            </a:r>
            <a:r>
              <a:rPr lang="it-IT"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stadiare</a:t>
            </a:r>
            <a:r>
              <a:rPr lang="it-IT"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 l’obesità per BMI 25-34,9 kg/m</a:t>
            </a:r>
            <a:r>
              <a:rPr lang="it-IT" baseline="30000"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2</a:t>
            </a:r>
          </a:p>
        </p:txBody>
      </p:sp>
    </p:spTree>
    <p:extLst>
      <p:ext uri="{BB962C8B-B14F-4D97-AF65-F5344CB8AC3E}">
        <p14:creationId xmlns:p14="http://schemas.microsoft.com/office/powerpoint/2010/main" val="27296181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a:extLst>
              <a:ext uri="{FF2B5EF4-FFF2-40B4-BE49-F238E27FC236}">
                <a16:creationId xmlns:a16="http://schemas.microsoft.com/office/drawing/2014/main" id="{30A4CC93-5BAD-914E-B0E4-A3AC448F459B}"/>
              </a:ext>
            </a:extLst>
          </p:cNvPr>
          <p:cNvSpPr>
            <a:spLocks noChangeArrowheads="1"/>
          </p:cNvSpPr>
          <p:nvPr/>
        </p:nvSpPr>
        <p:spPr bwMode="auto">
          <a:xfrm>
            <a:off x="1669708" y="3158970"/>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246ACD61-AD74-874E-94FA-42A4A3F87971}"/>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9CB6EF70-3A43-304C-9446-654B6BC47645}"/>
              </a:ext>
            </a:extLst>
          </p:cNvPr>
          <p:cNvSpPr txBox="1"/>
          <p:nvPr/>
        </p:nvSpPr>
        <p:spPr>
          <a:xfrm>
            <a:off x="2858273" y="371528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 venire la pancreatite</a:t>
            </a:r>
          </a:p>
        </p:txBody>
      </p:sp>
      <p:sp>
        <p:nvSpPr>
          <p:cNvPr id="2" name="CasellaDiTesto 1">
            <a:extLst>
              <a:ext uri="{FF2B5EF4-FFF2-40B4-BE49-F238E27FC236}">
                <a16:creationId xmlns:a16="http://schemas.microsoft.com/office/drawing/2014/main" id="{280F4508-B161-4C08-8341-CAC52EA7BFCB}"/>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spTree>
    <p:extLst>
      <p:ext uri="{BB962C8B-B14F-4D97-AF65-F5344CB8AC3E}">
        <p14:creationId xmlns:p14="http://schemas.microsoft.com/office/powerpoint/2010/main" val="7570378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3D9F51A-37E0-40EF-730A-CB3B8E07636E}"/>
              </a:ext>
            </a:extLst>
          </p:cNvPr>
          <p:cNvPicPr>
            <a:picLocks noChangeAspect="1"/>
          </p:cNvPicPr>
          <p:nvPr/>
        </p:nvPicPr>
        <p:blipFill>
          <a:blip r:embed="rId2"/>
          <a:stretch>
            <a:fillRect/>
          </a:stretch>
        </p:blipFill>
        <p:spPr>
          <a:xfrm>
            <a:off x="77939" y="228635"/>
            <a:ext cx="8021169" cy="2095792"/>
          </a:xfrm>
          <a:prstGeom prst="rect">
            <a:avLst/>
          </a:prstGeom>
          <a:ln>
            <a:solidFill>
              <a:schemeClr val="tx1"/>
            </a:solidFill>
          </a:ln>
        </p:spPr>
      </p:pic>
      <p:pic>
        <p:nvPicPr>
          <p:cNvPr id="5" name="Immagine 4">
            <a:extLst>
              <a:ext uri="{FF2B5EF4-FFF2-40B4-BE49-F238E27FC236}">
                <a16:creationId xmlns:a16="http://schemas.microsoft.com/office/drawing/2014/main" id="{47355D48-39CB-E249-2A24-AD400B8B45FC}"/>
              </a:ext>
            </a:extLst>
          </p:cNvPr>
          <p:cNvPicPr>
            <a:picLocks noChangeAspect="1"/>
          </p:cNvPicPr>
          <p:nvPr/>
        </p:nvPicPr>
        <p:blipFill>
          <a:blip r:embed="rId3"/>
          <a:stretch>
            <a:fillRect/>
          </a:stretch>
        </p:blipFill>
        <p:spPr>
          <a:xfrm>
            <a:off x="6096000" y="3699128"/>
            <a:ext cx="5939409" cy="3108910"/>
          </a:xfrm>
          <a:prstGeom prst="rect">
            <a:avLst/>
          </a:prstGeom>
        </p:spPr>
      </p:pic>
      <p:sp>
        <p:nvSpPr>
          <p:cNvPr id="6" name="Rectangle 1">
            <a:extLst>
              <a:ext uri="{FF2B5EF4-FFF2-40B4-BE49-F238E27FC236}">
                <a16:creationId xmlns:a16="http://schemas.microsoft.com/office/drawing/2014/main" id="{A74918A1-265B-8B43-169F-457FB01CD22E}"/>
              </a:ext>
            </a:extLst>
          </p:cNvPr>
          <p:cNvSpPr>
            <a:spLocks noChangeArrowheads="1"/>
          </p:cNvSpPr>
          <p:nvPr/>
        </p:nvSpPr>
        <p:spPr bwMode="auto">
          <a:xfrm>
            <a:off x="6517479" y="3353200"/>
            <a:ext cx="54758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it-IT" altLang="it-IT" sz="800" b="0" i="0" u="none" strike="noStrike" cap="none" normalizeH="0" baseline="0" dirty="0" err="1">
                <a:ln>
                  <a:noFill/>
                </a:ln>
                <a:solidFill>
                  <a:schemeClr val="tx1"/>
                </a:solidFill>
                <a:effectLst/>
                <a:latin typeface="Arial" panose="020B0604020202020204" pitchFamily="34" charset="0"/>
              </a:rPr>
              <a:t>Dagher</a:t>
            </a:r>
            <a:r>
              <a:rPr kumimoji="0" lang="it-IT" altLang="it-IT" sz="800" b="0" i="0" u="none" strike="noStrike" cap="none" normalizeH="0" baseline="0" dirty="0">
                <a:ln>
                  <a:noFill/>
                </a:ln>
                <a:solidFill>
                  <a:schemeClr val="tx1"/>
                </a:solidFill>
                <a:effectLst/>
                <a:latin typeface="Arial" panose="020B0604020202020204" pitchFamily="34" charset="0"/>
              </a:rPr>
              <a:t>, C., </a:t>
            </a:r>
            <a:r>
              <a:rPr kumimoji="0" lang="it-IT" altLang="it-IT" sz="800" b="0" i="0" u="none" strike="noStrike" cap="none" normalizeH="0" baseline="0" dirty="0" err="1">
                <a:ln>
                  <a:noFill/>
                </a:ln>
                <a:solidFill>
                  <a:schemeClr val="tx1"/>
                </a:solidFill>
                <a:effectLst/>
                <a:latin typeface="Arial" panose="020B0604020202020204" pitchFamily="34" charset="0"/>
              </a:rPr>
              <a:t>Jailani</a:t>
            </a:r>
            <a:r>
              <a:rPr kumimoji="0" lang="it-IT" altLang="it-IT" sz="800" b="0" i="0" u="none" strike="noStrike" cap="none" normalizeH="0" baseline="0" dirty="0">
                <a:ln>
                  <a:noFill/>
                </a:ln>
                <a:solidFill>
                  <a:schemeClr val="tx1"/>
                </a:solidFill>
                <a:effectLst/>
                <a:latin typeface="Arial" panose="020B0604020202020204" pitchFamily="34" charset="0"/>
              </a:rPr>
              <a:t>, M., </a:t>
            </a:r>
            <a:r>
              <a:rPr kumimoji="0" lang="it-IT" altLang="it-IT" sz="800" b="0" i="0" u="none" strike="noStrike" cap="none" normalizeH="0" baseline="0" dirty="0" err="1">
                <a:ln>
                  <a:noFill/>
                </a:ln>
                <a:solidFill>
                  <a:schemeClr val="tx1"/>
                </a:solidFill>
                <a:effectLst/>
                <a:latin typeface="Arial" panose="020B0604020202020204" pitchFamily="34" charset="0"/>
              </a:rPr>
              <a:t>Akiki</a:t>
            </a:r>
            <a:r>
              <a:rPr kumimoji="0" lang="it-IT" altLang="it-IT" sz="800" b="0" i="0" u="none" strike="noStrike" cap="none" normalizeH="0" baseline="0" dirty="0">
                <a:ln>
                  <a:noFill/>
                </a:ln>
                <a:solidFill>
                  <a:schemeClr val="tx1"/>
                </a:solidFill>
                <a:effectLst/>
                <a:latin typeface="Arial" panose="020B0604020202020204" pitchFamily="34" charset="0"/>
              </a:rPr>
              <a:t>, M., </a:t>
            </a:r>
            <a:r>
              <a:rPr kumimoji="0" lang="it-IT" altLang="it-IT" sz="800" b="0" i="0" u="none" strike="noStrike" cap="none" normalizeH="0" baseline="0" dirty="0" err="1">
                <a:ln>
                  <a:noFill/>
                </a:ln>
                <a:solidFill>
                  <a:schemeClr val="tx1"/>
                </a:solidFill>
                <a:effectLst/>
                <a:latin typeface="Arial" panose="020B0604020202020204" pitchFamily="34" charset="0"/>
              </a:rPr>
              <a:t>Siddique</a:t>
            </a:r>
            <a:r>
              <a:rPr kumimoji="0" lang="it-IT" altLang="it-IT" sz="800" b="0" i="0" u="none" strike="noStrike" cap="none" normalizeH="0" baseline="0" dirty="0">
                <a:ln>
                  <a:noFill/>
                </a:ln>
                <a:solidFill>
                  <a:schemeClr val="tx1"/>
                </a:solidFill>
                <a:effectLst/>
                <a:latin typeface="Arial" panose="020B0604020202020204" pitchFamily="34" charset="0"/>
              </a:rPr>
              <a:t>, T., Saleh, Z., &amp; </a:t>
            </a:r>
            <a:r>
              <a:rPr kumimoji="0" lang="it-IT" altLang="it-IT" sz="800" b="0" i="0" u="none" strike="noStrike" cap="none" normalizeH="0" baseline="0" dirty="0" err="1">
                <a:ln>
                  <a:noFill/>
                </a:ln>
                <a:solidFill>
                  <a:schemeClr val="tx1"/>
                </a:solidFill>
                <a:effectLst/>
                <a:latin typeface="Arial" panose="020B0604020202020204" pitchFamily="34" charset="0"/>
              </a:rPr>
              <a:t>Nadler</a:t>
            </a:r>
            <a:r>
              <a:rPr kumimoji="0" lang="it-IT" altLang="it-IT" sz="800" b="0" i="0" u="none" strike="noStrike" cap="none" normalizeH="0" baseline="0" dirty="0">
                <a:ln>
                  <a:noFill/>
                </a:ln>
                <a:solidFill>
                  <a:schemeClr val="tx1"/>
                </a:solidFill>
                <a:effectLst/>
                <a:latin typeface="Arial" panose="020B0604020202020204" pitchFamily="34" charset="0"/>
              </a:rPr>
              <a:t>, E. (2024). Semaglutide-</a:t>
            </a:r>
            <a:r>
              <a:rPr kumimoji="0" lang="it-IT" altLang="it-IT" sz="800" b="0" i="0" u="none" strike="noStrike" cap="none" normalizeH="0" baseline="0" dirty="0" err="1">
                <a:ln>
                  <a:noFill/>
                </a:ln>
                <a:solidFill>
                  <a:schemeClr val="tx1"/>
                </a:solidFill>
                <a:effectLst/>
                <a:latin typeface="Arial" panose="020B0604020202020204" pitchFamily="34" charset="0"/>
              </a:rPr>
              <a:t>Induced</a:t>
            </a:r>
            <a:r>
              <a:rPr kumimoji="0" lang="it-IT" altLang="it-IT" sz="800" b="0" i="0" u="none" strike="noStrike" cap="none" normalizeH="0" baseline="0" dirty="0">
                <a:ln>
                  <a:noFill/>
                </a:ln>
                <a:solidFill>
                  <a:schemeClr val="tx1"/>
                </a:solidFill>
                <a:effectLst/>
                <a:latin typeface="Arial" panose="020B0604020202020204" pitchFamily="34" charset="0"/>
              </a:rPr>
              <a:t> Acute </a:t>
            </a:r>
            <a:r>
              <a:rPr kumimoji="0" lang="it-IT" altLang="it-IT" sz="800" b="0" i="0" u="none" strike="noStrike" cap="none" normalizeH="0" baseline="0" dirty="0" err="1">
                <a:ln>
                  <a:noFill/>
                </a:ln>
                <a:solidFill>
                  <a:schemeClr val="tx1"/>
                </a:solidFill>
                <a:effectLst/>
                <a:latin typeface="Arial" panose="020B0604020202020204" pitchFamily="34" charset="0"/>
              </a:rPr>
              <a:t>Pancreatitis</a:t>
            </a:r>
            <a:r>
              <a:rPr kumimoji="0" lang="it-IT" altLang="it-IT" sz="800" b="0" i="0" u="none" strike="noStrike" cap="none" normalizeH="0" baseline="0" dirty="0">
                <a:ln>
                  <a:noFill/>
                </a:ln>
                <a:solidFill>
                  <a:schemeClr val="tx1"/>
                </a:solidFill>
                <a:effectLst/>
                <a:latin typeface="Arial" panose="020B0604020202020204" pitchFamily="34" charset="0"/>
              </a:rPr>
              <a:t> </a:t>
            </a:r>
            <a:r>
              <a:rPr kumimoji="0" lang="it-IT" altLang="it-IT" sz="800" b="0" i="0" u="none" strike="noStrike" cap="none" normalizeH="0" baseline="0" dirty="0" err="1">
                <a:ln>
                  <a:noFill/>
                </a:ln>
                <a:solidFill>
                  <a:schemeClr val="tx1"/>
                </a:solidFill>
                <a:effectLst/>
                <a:latin typeface="Arial" panose="020B0604020202020204" pitchFamily="34" charset="0"/>
              </a:rPr>
              <a:t>Leading</a:t>
            </a:r>
            <a:r>
              <a:rPr kumimoji="0" lang="it-IT" altLang="it-IT" sz="800" b="0" i="0" u="none" strike="noStrike" cap="none" normalizeH="0" baseline="0" dirty="0">
                <a:ln>
                  <a:noFill/>
                </a:ln>
                <a:solidFill>
                  <a:schemeClr val="tx1"/>
                </a:solidFill>
                <a:effectLst/>
                <a:latin typeface="Arial" panose="020B0604020202020204" pitchFamily="34" charset="0"/>
              </a:rPr>
              <a:t> to Death After </a:t>
            </a:r>
            <a:r>
              <a:rPr kumimoji="0" lang="it-IT" altLang="it-IT" sz="800" b="0" i="0" u="none" strike="noStrike" cap="none" normalizeH="0" baseline="0" dirty="0" err="1">
                <a:ln>
                  <a:noFill/>
                </a:ln>
                <a:solidFill>
                  <a:schemeClr val="tx1"/>
                </a:solidFill>
                <a:effectLst/>
                <a:latin typeface="Arial" panose="020B0604020202020204" pitchFamily="34" charset="0"/>
              </a:rPr>
              <a:t>Four</a:t>
            </a:r>
            <a:r>
              <a:rPr kumimoji="0" lang="it-IT" altLang="it-IT" sz="800" b="0" i="0" u="none" strike="noStrike" cap="none" normalizeH="0" baseline="0" dirty="0">
                <a:ln>
                  <a:noFill/>
                </a:ln>
                <a:solidFill>
                  <a:schemeClr val="tx1"/>
                </a:solidFill>
                <a:effectLst/>
                <a:latin typeface="Arial" panose="020B0604020202020204" pitchFamily="34" charset="0"/>
              </a:rPr>
              <a:t> Years of Use. </a:t>
            </a:r>
            <a:r>
              <a:rPr kumimoji="0" lang="it-IT" altLang="it-IT" sz="800" b="0" i="1" u="none" strike="noStrike" cap="none" normalizeH="0" baseline="0" dirty="0" err="1">
                <a:ln>
                  <a:noFill/>
                </a:ln>
                <a:solidFill>
                  <a:schemeClr val="tx1"/>
                </a:solidFill>
                <a:effectLst/>
                <a:latin typeface="Arial" panose="020B0604020202020204" pitchFamily="34" charset="0"/>
              </a:rPr>
              <a:t>Cureus</a:t>
            </a:r>
            <a:r>
              <a:rPr kumimoji="0" lang="it-IT" altLang="it-IT" sz="800" b="0" i="0" u="none" strike="noStrike" cap="none" normalizeH="0" baseline="0" dirty="0">
                <a:ln>
                  <a:noFill/>
                </a:ln>
                <a:solidFill>
                  <a:schemeClr val="tx1"/>
                </a:solidFill>
                <a:effectLst/>
                <a:latin typeface="Arial" panose="020B0604020202020204" pitchFamily="34" charset="0"/>
              </a:rPr>
              <a:t>. </a:t>
            </a:r>
          </a:p>
        </p:txBody>
      </p:sp>
      <p:pic>
        <p:nvPicPr>
          <p:cNvPr id="8" name="Immagine 7">
            <a:extLst>
              <a:ext uri="{FF2B5EF4-FFF2-40B4-BE49-F238E27FC236}">
                <a16:creationId xmlns:a16="http://schemas.microsoft.com/office/drawing/2014/main" id="{B1DF3F8E-C1C3-B160-71BC-8DABB34CD655}"/>
              </a:ext>
            </a:extLst>
          </p:cNvPr>
          <p:cNvPicPr>
            <a:picLocks noChangeAspect="1"/>
          </p:cNvPicPr>
          <p:nvPr/>
        </p:nvPicPr>
        <p:blipFill>
          <a:blip r:embed="rId4"/>
          <a:stretch>
            <a:fillRect/>
          </a:stretch>
        </p:blipFill>
        <p:spPr>
          <a:xfrm rot="20913214">
            <a:off x="291825" y="2481914"/>
            <a:ext cx="2833622" cy="3820455"/>
          </a:xfrm>
          <a:prstGeom prst="rect">
            <a:avLst/>
          </a:prstGeom>
        </p:spPr>
      </p:pic>
      <p:pic>
        <p:nvPicPr>
          <p:cNvPr id="10" name="Immagine 9">
            <a:extLst>
              <a:ext uri="{FF2B5EF4-FFF2-40B4-BE49-F238E27FC236}">
                <a16:creationId xmlns:a16="http://schemas.microsoft.com/office/drawing/2014/main" id="{F4189B22-9D4D-5E49-EF2D-9D01C02ADA4B}"/>
              </a:ext>
            </a:extLst>
          </p:cNvPr>
          <p:cNvPicPr>
            <a:picLocks noChangeAspect="1"/>
          </p:cNvPicPr>
          <p:nvPr/>
        </p:nvPicPr>
        <p:blipFill>
          <a:blip r:embed="rId5"/>
          <a:stretch>
            <a:fillRect/>
          </a:stretch>
        </p:blipFill>
        <p:spPr>
          <a:xfrm rot="597874">
            <a:off x="3123528" y="2725089"/>
            <a:ext cx="2861782" cy="3820455"/>
          </a:xfrm>
          <a:prstGeom prst="rect">
            <a:avLst/>
          </a:prstGeom>
        </p:spPr>
      </p:pic>
      <p:pic>
        <p:nvPicPr>
          <p:cNvPr id="12" name="Immagine 11">
            <a:extLst>
              <a:ext uri="{FF2B5EF4-FFF2-40B4-BE49-F238E27FC236}">
                <a16:creationId xmlns:a16="http://schemas.microsoft.com/office/drawing/2014/main" id="{D2376AF5-B34F-A181-E435-DEDAC6937F50}"/>
              </a:ext>
            </a:extLst>
          </p:cNvPr>
          <p:cNvPicPr>
            <a:picLocks noChangeAspect="1"/>
          </p:cNvPicPr>
          <p:nvPr/>
        </p:nvPicPr>
        <p:blipFill>
          <a:blip r:embed="rId6"/>
          <a:srcRect t="18625"/>
          <a:stretch>
            <a:fillRect/>
          </a:stretch>
        </p:blipFill>
        <p:spPr>
          <a:xfrm>
            <a:off x="8715646" y="144553"/>
            <a:ext cx="2831880" cy="3108910"/>
          </a:xfrm>
          <a:prstGeom prst="rect">
            <a:avLst/>
          </a:prstGeom>
        </p:spPr>
      </p:pic>
    </p:spTree>
    <p:extLst>
      <p:ext uri="{BB962C8B-B14F-4D97-AF65-F5344CB8AC3E}">
        <p14:creationId xmlns:p14="http://schemas.microsoft.com/office/powerpoint/2010/main" val="357371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D1863-6CF8-C212-D114-41B1F27B7402}"/>
            </a:ext>
          </a:extLst>
        </p:cNvPr>
        <p:cNvGrpSpPr/>
        <p:nvPr/>
      </p:nvGrpSpPr>
      <p:grpSpPr>
        <a:xfrm>
          <a:off x="0" y="0"/>
          <a:ext cx="0" cy="0"/>
          <a:chOff x="0" y="0"/>
          <a:chExt cx="0" cy="0"/>
        </a:xfrm>
      </p:grpSpPr>
      <p:sp>
        <p:nvSpPr>
          <p:cNvPr id="5" name="AutoShape 1">
            <a:extLst>
              <a:ext uri="{FF2B5EF4-FFF2-40B4-BE49-F238E27FC236}">
                <a16:creationId xmlns:a16="http://schemas.microsoft.com/office/drawing/2014/main" id="{C29AEF33-1D72-F6C2-5779-3AEAED38416F}"/>
              </a:ext>
            </a:extLst>
          </p:cNvPr>
          <p:cNvSpPr>
            <a:spLocks noChangeArrowheads="1"/>
          </p:cNvSpPr>
          <p:nvPr/>
        </p:nvSpPr>
        <p:spPr bwMode="auto">
          <a:xfrm>
            <a:off x="1669708" y="3158970"/>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8E20B42C-A3E4-C5EA-3112-67BD73A6BB9D}"/>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A25F4FC1-CC0D-5AE1-3A0D-1BD1D187C926}"/>
              </a:ext>
            </a:extLst>
          </p:cNvPr>
          <p:cNvSpPr txBox="1"/>
          <p:nvPr/>
        </p:nvSpPr>
        <p:spPr>
          <a:xfrm>
            <a:off x="2858273" y="371528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 perdere muscolo</a:t>
            </a:r>
          </a:p>
        </p:txBody>
      </p:sp>
      <p:sp>
        <p:nvSpPr>
          <p:cNvPr id="2" name="CasellaDiTesto 1">
            <a:extLst>
              <a:ext uri="{FF2B5EF4-FFF2-40B4-BE49-F238E27FC236}">
                <a16:creationId xmlns:a16="http://schemas.microsoft.com/office/drawing/2014/main" id="{2A8CD393-2E60-C958-5EC4-F7E674F9214F}"/>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spTree>
    <p:extLst>
      <p:ext uri="{BB962C8B-B14F-4D97-AF65-F5344CB8AC3E}">
        <p14:creationId xmlns:p14="http://schemas.microsoft.com/office/powerpoint/2010/main" val="2273847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DFD38BB-B6EF-67F3-05DC-FEFD8C23DD44}"/>
              </a:ext>
            </a:extLst>
          </p:cNvPr>
          <p:cNvPicPr>
            <a:picLocks noChangeAspect="1"/>
          </p:cNvPicPr>
          <p:nvPr/>
        </p:nvPicPr>
        <p:blipFill>
          <a:blip r:embed="rId2"/>
          <a:stretch>
            <a:fillRect/>
          </a:stretch>
        </p:blipFill>
        <p:spPr>
          <a:xfrm>
            <a:off x="0" y="88452"/>
            <a:ext cx="5223641" cy="4024996"/>
          </a:xfrm>
          <a:prstGeom prst="rect">
            <a:avLst/>
          </a:prstGeom>
        </p:spPr>
      </p:pic>
      <p:sp>
        <p:nvSpPr>
          <p:cNvPr id="5" name="CasellaDiTesto 4">
            <a:extLst>
              <a:ext uri="{FF2B5EF4-FFF2-40B4-BE49-F238E27FC236}">
                <a16:creationId xmlns:a16="http://schemas.microsoft.com/office/drawing/2014/main" id="{056B80E5-9139-7A69-E564-5FAA6137F332}"/>
              </a:ext>
            </a:extLst>
          </p:cNvPr>
          <p:cNvSpPr txBox="1"/>
          <p:nvPr/>
        </p:nvSpPr>
        <p:spPr>
          <a:xfrm>
            <a:off x="5360276" y="505122"/>
            <a:ext cx="3815255" cy="5847755"/>
          </a:xfrm>
          <a:prstGeom prst="rect">
            <a:avLst/>
          </a:prstGeom>
          <a:noFill/>
          <a:ln>
            <a:solidFill>
              <a:schemeClr val="tx1"/>
            </a:solidFill>
          </a:ln>
        </p:spPr>
        <p:txBody>
          <a:bodyPr wrap="square">
            <a:spAutoFit/>
          </a:bodyPr>
          <a:lstStyle/>
          <a:p>
            <a:pPr algn="just">
              <a:buNone/>
            </a:pPr>
            <a:r>
              <a:rPr lang="it-IT" sz="1100" b="1" dirty="0"/>
              <a:t>Obiettivo</a:t>
            </a:r>
            <a:br>
              <a:rPr lang="it-IT" sz="1100" dirty="0"/>
            </a:br>
            <a:r>
              <a:rPr lang="it-IT" sz="1100" dirty="0"/>
              <a:t>Valutare l’effetto della semaglutide 2,4 mg su peso, composizione corporea, funzione muscolare e metabolismo nell’obesità.</a:t>
            </a:r>
          </a:p>
          <a:p>
            <a:pPr algn="just">
              <a:buNone/>
            </a:pPr>
            <a:br>
              <a:rPr lang="it-IT" sz="1100" dirty="0"/>
            </a:br>
            <a:r>
              <a:rPr lang="it-IT" sz="1100" dirty="0"/>
              <a:t>Studio prospettico su 115 pazienti (106 completi), valutazioni a 7 e 12 mesi con </a:t>
            </a:r>
            <a:r>
              <a:rPr lang="it-IT" sz="1100" b="1" u="sng" dirty="0"/>
              <a:t>DXA, </a:t>
            </a:r>
            <a:r>
              <a:rPr lang="it-IT" sz="1100" b="1" u="sng" dirty="0" err="1"/>
              <a:t>handgrip</a:t>
            </a:r>
            <a:r>
              <a:rPr lang="it-IT" sz="1100" b="1" u="sng" dirty="0"/>
              <a:t> e REE</a:t>
            </a:r>
            <a:r>
              <a:rPr lang="it-IT" sz="1100" dirty="0"/>
              <a:t>.</a:t>
            </a:r>
          </a:p>
          <a:p>
            <a:pPr algn="just">
              <a:buNone/>
            </a:pPr>
            <a:endParaRPr lang="it-IT" sz="1100" dirty="0"/>
          </a:p>
          <a:p>
            <a:pPr algn="just">
              <a:buNone/>
            </a:pPr>
            <a:r>
              <a:rPr lang="it-IT" sz="1100" b="1" dirty="0"/>
              <a:t>Popolazione: </a:t>
            </a:r>
            <a:r>
              <a:rPr lang="it-IT" sz="1100" dirty="0"/>
              <a:t>68,9% donne, BMI medio 46,3 kg/m²; inclusi pazienti con diabete tipo 2 e pregresso uso di GLP-1.</a:t>
            </a:r>
          </a:p>
          <a:p>
            <a:pPr algn="just">
              <a:buNone/>
            </a:pPr>
            <a:endParaRPr lang="it-IT" sz="1100" dirty="0"/>
          </a:p>
          <a:p>
            <a:pPr algn="just">
              <a:buNone/>
            </a:pPr>
            <a:r>
              <a:rPr lang="it-IT" sz="1100" b="1" dirty="0"/>
              <a:t>Perdita di peso: </a:t>
            </a:r>
            <a:r>
              <a:rPr lang="it-IT" sz="1100" dirty="0"/>
              <a:t>Calo ponderale medio −10% a 7 mesi e −13% a 12 mesi; il 59% ha perso ≥10% del peso.</a:t>
            </a:r>
          </a:p>
          <a:p>
            <a:pPr algn="just">
              <a:buNone/>
            </a:pPr>
            <a:endParaRPr lang="it-IT" sz="1100" dirty="0"/>
          </a:p>
          <a:p>
            <a:pPr algn="just">
              <a:buNone/>
            </a:pPr>
            <a:r>
              <a:rPr lang="it-IT" sz="1100" b="1" dirty="0"/>
              <a:t>Composizione corporea: </a:t>
            </a:r>
            <a:r>
              <a:rPr lang="it-IT" sz="1100" dirty="0"/>
              <a:t>Massa grassa −14% (7 mesi) e −18% (12 mesi); massa magra −3 kg iniziali con successiva stabilizzazione.</a:t>
            </a:r>
          </a:p>
          <a:p>
            <a:pPr algn="just">
              <a:buNone/>
            </a:pPr>
            <a:endParaRPr lang="it-IT" sz="1100" dirty="0"/>
          </a:p>
          <a:p>
            <a:pPr algn="just">
              <a:buNone/>
            </a:pPr>
            <a:r>
              <a:rPr lang="it-IT" sz="1100" b="1" dirty="0"/>
              <a:t>Funzione muscolare: </a:t>
            </a:r>
            <a:r>
              <a:rPr lang="it-IT" sz="1100" dirty="0"/>
              <a:t>La forza di presa migliora significativamente (+4,5 kg a 12 mesi), nonostante la perdita di peso.</a:t>
            </a:r>
            <a:br>
              <a:rPr lang="it-IT" sz="1100" dirty="0"/>
            </a:br>
            <a:endParaRPr lang="it-IT" sz="1100" dirty="0"/>
          </a:p>
          <a:p>
            <a:pPr algn="just">
              <a:buNone/>
            </a:pPr>
            <a:r>
              <a:rPr lang="it-IT" sz="1100" b="1" dirty="0"/>
              <a:t>Obesità </a:t>
            </a:r>
            <a:r>
              <a:rPr lang="it-IT" sz="1100" b="1" dirty="0" err="1"/>
              <a:t>sarcopenica</a:t>
            </a:r>
            <a:r>
              <a:rPr lang="it-IT" sz="1100" b="1" dirty="0"/>
              <a:t>: </a:t>
            </a:r>
            <a:r>
              <a:rPr lang="it-IT" sz="1100" dirty="0"/>
              <a:t>Riduzione della prevalenza dal 49% al 33% dopo 12 mesi di trattamento.</a:t>
            </a:r>
          </a:p>
          <a:p>
            <a:pPr algn="just">
              <a:buNone/>
            </a:pPr>
            <a:endParaRPr lang="it-IT" sz="1100" dirty="0"/>
          </a:p>
          <a:p>
            <a:pPr algn="just">
              <a:buNone/>
            </a:pPr>
            <a:r>
              <a:rPr lang="it-IT" sz="1100" b="1" dirty="0"/>
              <a:t>Metabolismo: </a:t>
            </a:r>
            <a:r>
              <a:rPr lang="it-IT" sz="1100" dirty="0"/>
              <a:t>Il REE normalizzato per massa magra aumenta da 7 a 12 mesi, indicando adattamento metabolico favorevole.</a:t>
            </a:r>
          </a:p>
          <a:p>
            <a:pPr algn="just">
              <a:buNone/>
            </a:pPr>
            <a:endParaRPr lang="it-IT" sz="1100" dirty="0"/>
          </a:p>
          <a:p>
            <a:pPr algn="just">
              <a:buNone/>
            </a:pPr>
            <a:r>
              <a:rPr lang="it-IT" sz="1100" b="1" dirty="0"/>
              <a:t>Sottogruppi: </a:t>
            </a:r>
            <a:r>
              <a:rPr lang="it-IT" sz="1100" dirty="0"/>
              <a:t>Risposta maggiore nelle donne; attenuata in DM2 e con uso pregresso di GLP-1; massima nei post-bariatrici.</a:t>
            </a:r>
          </a:p>
          <a:p>
            <a:pPr algn="just">
              <a:buNone/>
            </a:pPr>
            <a:endParaRPr lang="it-IT" sz="1100" dirty="0"/>
          </a:p>
          <a:p>
            <a:pPr algn="just">
              <a:buNone/>
            </a:pPr>
            <a:r>
              <a:rPr lang="it-IT" sz="1100" b="1" dirty="0"/>
              <a:t>Messaggio chiave: </a:t>
            </a:r>
            <a:r>
              <a:rPr lang="it-IT" sz="1100" b="1" u="sng" dirty="0"/>
              <a:t>semaglutide 2,4 mg riduce il peso soprattutto a carico della massa grassa, preservando funzione muscolare ed efficienza metabolica.</a:t>
            </a:r>
          </a:p>
        </p:txBody>
      </p:sp>
      <p:pic>
        <p:nvPicPr>
          <p:cNvPr id="6" name="Immagine 5">
            <a:extLst>
              <a:ext uri="{FF2B5EF4-FFF2-40B4-BE49-F238E27FC236}">
                <a16:creationId xmlns:a16="http://schemas.microsoft.com/office/drawing/2014/main" id="{B443E3E5-AE8E-6C81-2355-6E38E51FEE48}"/>
              </a:ext>
            </a:extLst>
          </p:cNvPr>
          <p:cNvPicPr>
            <a:picLocks noChangeAspect="1"/>
          </p:cNvPicPr>
          <p:nvPr/>
        </p:nvPicPr>
        <p:blipFill>
          <a:blip r:embed="rId3"/>
          <a:stretch>
            <a:fillRect/>
          </a:stretch>
        </p:blipFill>
        <p:spPr>
          <a:xfrm rot="16200000">
            <a:off x="9582918" y="-7991"/>
            <a:ext cx="2601092" cy="2617074"/>
          </a:xfrm>
          <a:prstGeom prst="rect">
            <a:avLst/>
          </a:prstGeom>
        </p:spPr>
      </p:pic>
      <p:pic>
        <p:nvPicPr>
          <p:cNvPr id="7" name="Immagine 6">
            <a:extLst>
              <a:ext uri="{FF2B5EF4-FFF2-40B4-BE49-F238E27FC236}">
                <a16:creationId xmlns:a16="http://schemas.microsoft.com/office/drawing/2014/main" id="{60236811-FC90-CA39-A393-3F561CB939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091" y="4310279"/>
            <a:ext cx="2869115" cy="2291104"/>
          </a:xfrm>
          <a:prstGeom prst="rect">
            <a:avLst/>
          </a:prstGeom>
        </p:spPr>
      </p:pic>
    </p:spTree>
    <p:extLst>
      <p:ext uri="{BB962C8B-B14F-4D97-AF65-F5344CB8AC3E}">
        <p14:creationId xmlns:p14="http://schemas.microsoft.com/office/powerpoint/2010/main" val="22494819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9264352" y="6508572"/>
            <a:ext cx="4425446" cy="338554"/>
          </a:xfrm>
          <a:prstGeom prst="rect">
            <a:avLst/>
          </a:prstGeom>
          <a:noFill/>
        </p:spPr>
        <p:txBody>
          <a:bodyPr>
            <a:spAutoFit/>
          </a:bodyPr>
          <a:lstStyle/>
          <a:p>
            <a:pPr defTabSz="914338">
              <a:defRPr/>
            </a:pPr>
            <a:r>
              <a:rPr lang="it-IT" sz="1600" i="1" dirty="0" err="1">
                <a:solidFill>
                  <a:prstClr val="black"/>
                </a:solidFill>
                <a:latin typeface="Calibri"/>
              </a:rPr>
              <a:t>Donini</a:t>
            </a:r>
            <a:r>
              <a:rPr lang="it-IT" sz="1600" i="1" dirty="0">
                <a:solidFill>
                  <a:prstClr val="black"/>
                </a:solidFill>
                <a:latin typeface="Calibri"/>
              </a:rPr>
              <a:t> LM et al. </a:t>
            </a:r>
            <a:r>
              <a:rPr lang="it-IT" sz="1600" i="1" dirty="0" err="1">
                <a:solidFill>
                  <a:prstClr val="black"/>
                </a:solidFill>
                <a:latin typeface="Calibri"/>
              </a:rPr>
              <a:t>Obes</a:t>
            </a:r>
            <a:r>
              <a:rPr lang="it-IT" sz="1600" i="1" dirty="0">
                <a:solidFill>
                  <a:prstClr val="black"/>
                </a:solidFill>
                <a:latin typeface="Calibri"/>
              </a:rPr>
              <a:t> </a:t>
            </a:r>
            <a:r>
              <a:rPr lang="it-IT" sz="1600" i="1" dirty="0" err="1">
                <a:solidFill>
                  <a:prstClr val="black"/>
                </a:solidFill>
                <a:latin typeface="Calibri"/>
              </a:rPr>
              <a:t>Facts</a:t>
            </a:r>
            <a:r>
              <a:rPr lang="it-IT" sz="1600" i="1" dirty="0">
                <a:solidFill>
                  <a:prstClr val="black"/>
                </a:solidFill>
                <a:latin typeface="Calibri"/>
              </a:rPr>
              <a:t> 2022</a:t>
            </a:r>
          </a:p>
        </p:txBody>
      </p:sp>
      <p:pic>
        <p:nvPicPr>
          <p:cNvPr id="78852" name="Picture 2" descr="Definition and diagnostic criteria for sarcopenic obesity: ESPEN and EASO  consensus statement. - SIO Società Italiana Obesit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980728"/>
            <a:ext cx="8784975" cy="506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623392" y="179929"/>
            <a:ext cx="10945216" cy="646331"/>
          </a:xfrm>
          <a:prstGeom prst="rect">
            <a:avLst/>
          </a:prstGeom>
          <a:noFill/>
        </p:spPr>
        <p:txBody>
          <a:bodyPr wrap="square" rtlCol="0">
            <a:spAutoFit/>
          </a:bodyPr>
          <a:lstStyle/>
          <a:p>
            <a:r>
              <a:rPr lang="it-IT" sz="3600" dirty="0" err="1">
                <a:solidFill>
                  <a:srgbClr val="002060"/>
                </a:solidFill>
              </a:rPr>
              <a:t>Sarcopenia</a:t>
            </a:r>
            <a:r>
              <a:rPr lang="it-IT" sz="3600" dirty="0">
                <a:solidFill>
                  <a:srgbClr val="002060"/>
                </a:solidFill>
              </a:rPr>
              <a:t> </a:t>
            </a:r>
            <a:r>
              <a:rPr lang="it-IT" sz="3600" dirty="0" err="1">
                <a:solidFill>
                  <a:srgbClr val="002060"/>
                </a:solidFill>
              </a:rPr>
              <a:t>assessment</a:t>
            </a:r>
            <a:endParaRPr lang="it-IT" sz="3600" dirty="0">
              <a:solidFill>
                <a:srgbClr val="002060"/>
              </a:solidFill>
            </a:endParaRPr>
          </a:p>
        </p:txBody>
      </p:sp>
    </p:spTree>
    <p:extLst>
      <p:ext uri="{BB962C8B-B14F-4D97-AF65-F5344CB8AC3E}">
        <p14:creationId xmlns:p14="http://schemas.microsoft.com/office/powerpoint/2010/main" val="40553475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FDB17A-F05D-B507-A3E3-F6D932E423D2}"/>
              </a:ext>
            </a:extLst>
          </p:cNvPr>
          <p:cNvSpPr>
            <a:spLocks noGrp="1"/>
          </p:cNvSpPr>
          <p:nvPr>
            <p:ph type="title"/>
          </p:nvPr>
        </p:nvSpPr>
        <p:spPr/>
        <p:txBody>
          <a:bodyPr>
            <a:noAutofit/>
          </a:bodyPr>
          <a:lstStyle/>
          <a:p>
            <a:pPr algn="ctr"/>
            <a:r>
              <a:rPr lang="it-IT" sz="3600" dirty="0">
                <a:latin typeface="Brush Script MT" panose="03060802040406070304" pitchFamily="66" charset="0"/>
              </a:rPr>
              <a:t>La </a:t>
            </a:r>
            <a:r>
              <a:rPr lang="it-IT" sz="3600" dirty="0">
                <a:solidFill>
                  <a:srgbClr val="C00000"/>
                </a:solidFill>
                <a:latin typeface="Brush Script MT" panose="03060802040406070304" pitchFamily="66" charset="0"/>
              </a:rPr>
              <a:t>perdita di massa muscolare </a:t>
            </a:r>
            <a:r>
              <a:rPr lang="it-IT" sz="3600" dirty="0">
                <a:latin typeface="Brush Script MT" panose="03060802040406070304" pitchFamily="66" charset="0"/>
              </a:rPr>
              <a:t>indotta dal dimagrimento è clinicamente rilevante?</a:t>
            </a:r>
          </a:p>
        </p:txBody>
      </p:sp>
      <p:sp>
        <p:nvSpPr>
          <p:cNvPr id="5" name="CasellaDiTesto 4">
            <a:extLst>
              <a:ext uri="{FF2B5EF4-FFF2-40B4-BE49-F238E27FC236}">
                <a16:creationId xmlns:a16="http://schemas.microsoft.com/office/drawing/2014/main" id="{11885FB8-CBE1-6E43-3A0B-18A810175FC7}"/>
              </a:ext>
            </a:extLst>
          </p:cNvPr>
          <p:cNvSpPr txBox="1"/>
          <p:nvPr/>
        </p:nvSpPr>
        <p:spPr>
          <a:xfrm>
            <a:off x="838200" y="1983196"/>
            <a:ext cx="4781764" cy="4031873"/>
          </a:xfrm>
          <a:prstGeom prst="rect">
            <a:avLst/>
          </a:prstGeom>
          <a:noFill/>
        </p:spPr>
        <p:txBody>
          <a:bodyPr wrap="square" rtlCol="0">
            <a:spAutoFit/>
          </a:bodyPr>
          <a:lstStyle/>
          <a:p>
            <a:pPr algn="ctr"/>
            <a:r>
              <a:rPr lang="it-IT" sz="1600" dirty="0">
                <a:latin typeface="Calibri" panose="020F0502020204030204" pitchFamily="34" charset="0"/>
                <a:ea typeface="Calibri" panose="020F0502020204030204" pitchFamily="34" charset="0"/>
                <a:cs typeface="Calibri" panose="020F0502020204030204" pitchFamily="34" charset="0"/>
              </a:rPr>
              <a:t>Perdita di FFM: </a:t>
            </a:r>
            <a:r>
              <a:rPr lang="it-IT" sz="1600" b="1" dirty="0">
                <a:latin typeface="Calibri" panose="020F0502020204030204" pitchFamily="34" charset="0"/>
                <a:ea typeface="Calibri" panose="020F0502020204030204" pitchFamily="34" charset="0"/>
                <a:cs typeface="Calibri" panose="020F0502020204030204" pitchFamily="34" charset="0"/>
              </a:rPr>
              <a:t>~25% della perdita di peso totale</a:t>
            </a:r>
            <a:r>
              <a:rPr lang="it-IT" sz="1600" dirty="0">
                <a:latin typeface="Calibri" panose="020F0502020204030204" pitchFamily="34" charset="0"/>
                <a:ea typeface="Calibri" panose="020F0502020204030204" pitchFamily="34" charset="0"/>
                <a:cs typeface="Calibri" panose="020F0502020204030204" pitchFamily="34" charset="0"/>
              </a:rPr>
              <a:t>.</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dirty="0">
                <a:latin typeface="Calibri" panose="020F0502020204030204" pitchFamily="34" charset="0"/>
                <a:ea typeface="Calibri" panose="020F0502020204030204" pitchFamily="34" charset="0"/>
                <a:cs typeface="Calibri" panose="020F0502020204030204" pitchFamily="34" charset="0"/>
              </a:rPr>
              <a:t>La </a:t>
            </a:r>
            <a:r>
              <a:rPr lang="it-IT" sz="1600" b="1" dirty="0">
                <a:solidFill>
                  <a:srgbClr val="C00000"/>
                </a:solidFill>
                <a:latin typeface="Calibri" panose="020F0502020204030204" pitchFamily="34" charset="0"/>
                <a:ea typeface="Calibri" panose="020F0502020204030204" pitchFamily="34" charset="0"/>
                <a:cs typeface="Calibri" panose="020F0502020204030204" pitchFamily="34" charset="0"/>
              </a:rPr>
              <a:t>funzione fisica </a:t>
            </a:r>
            <a:r>
              <a:rPr lang="it-IT" sz="1600" dirty="0">
                <a:latin typeface="Calibri" panose="020F0502020204030204" pitchFamily="34" charset="0"/>
                <a:ea typeface="Calibri" panose="020F0502020204030204" pitchFamily="34" charset="0"/>
                <a:cs typeface="Calibri" panose="020F0502020204030204" pitchFamily="34" charset="0"/>
              </a:rPr>
              <a:t>migliora dopo il dimagrimento grazie al miglior rapporto muscolo/adipe.</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dirty="0">
                <a:latin typeface="Calibri" panose="020F0502020204030204" pitchFamily="34" charset="0"/>
                <a:ea typeface="Calibri" panose="020F0502020204030204" pitchFamily="34" charset="0"/>
                <a:cs typeface="Calibri" panose="020F0502020204030204" pitchFamily="34" charset="0"/>
              </a:rPr>
              <a:t>La </a:t>
            </a:r>
            <a:r>
              <a:rPr lang="it-IT" sz="1600" b="1" dirty="0">
                <a:solidFill>
                  <a:srgbClr val="C00000"/>
                </a:solidFill>
                <a:latin typeface="Calibri" panose="020F0502020204030204" pitchFamily="34" charset="0"/>
                <a:ea typeface="Calibri" panose="020F0502020204030204" pitchFamily="34" charset="0"/>
                <a:cs typeface="Calibri" panose="020F0502020204030204" pitchFamily="34" charset="0"/>
              </a:rPr>
              <a:t>qualità muscolare </a:t>
            </a:r>
            <a:r>
              <a:rPr lang="it-IT" sz="1600" dirty="0">
                <a:latin typeface="Calibri" panose="020F0502020204030204" pitchFamily="34" charset="0"/>
                <a:ea typeface="Calibri" panose="020F0502020204030204" pitchFamily="34" charset="0"/>
                <a:cs typeface="Calibri" panose="020F0502020204030204" pitchFamily="34" charset="0"/>
              </a:rPr>
              <a:t>migliora </a:t>
            </a:r>
          </a:p>
          <a:p>
            <a:pPr algn="ctr"/>
            <a:r>
              <a:rPr lang="it-IT" sz="1600" dirty="0">
                <a:latin typeface="Calibri" panose="020F0502020204030204" pitchFamily="34" charset="0"/>
                <a:ea typeface="Calibri" panose="020F0502020204030204" pitchFamily="34" charset="0"/>
                <a:cs typeface="Calibri" panose="020F0502020204030204" pitchFamily="34" charset="0"/>
              </a:rPr>
              <a:t>con </a:t>
            </a:r>
          </a:p>
          <a:p>
            <a:pPr algn="ctr"/>
            <a:r>
              <a:rPr lang="it-IT" sz="1600" b="1" dirty="0">
                <a:latin typeface="Calibri" panose="020F0502020204030204" pitchFamily="34" charset="0"/>
                <a:ea typeface="Calibri" panose="020F0502020204030204" pitchFamily="34" charset="0"/>
                <a:cs typeface="Calibri" panose="020F0502020204030204" pitchFamily="34" charset="0"/>
              </a:rPr>
              <a:t>riduzione dei trigliceridi intramuscolari</a:t>
            </a:r>
            <a:r>
              <a:rPr lang="it-IT" sz="1600" dirty="0">
                <a:latin typeface="Calibri" panose="020F0502020204030204" pitchFamily="34" charset="0"/>
                <a:ea typeface="Calibri" panose="020F0502020204030204" pitchFamily="34" charset="0"/>
                <a:cs typeface="Calibri" panose="020F0502020204030204" pitchFamily="34" charset="0"/>
              </a:rPr>
              <a:t> </a:t>
            </a:r>
          </a:p>
          <a:p>
            <a:pPr algn="ctr"/>
            <a:r>
              <a:rPr lang="it-IT" sz="1600" dirty="0">
                <a:latin typeface="Calibri" panose="020F0502020204030204" pitchFamily="34" charset="0"/>
                <a:ea typeface="Calibri" panose="020F0502020204030204" pitchFamily="34" charset="0"/>
                <a:cs typeface="Calibri" panose="020F0502020204030204" pitchFamily="34" charset="0"/>
              </a:rPr>
              <a:t>e </a:t>
            </a:r>
          </a:p>
          <a:p>
            <a:pPr algn="ctr"/>
            <a:r>
              <a:rPr lang="it-IT" sz="1600" b="1" dirty="0">
                <a:latin typeface="Calibri" panose="020F0502020204030204" pitchFamily="34" charset="0"/>
                <a:ea typeface="Calibri" panose="020F0502020204030204" pitchFamily="34" charset="0"/>
                <a:cs typeface="Calibri" panose="020F0502020204030204" pitchFamily="34" charset="0"/>
              </a:rPr>
              <a:t>aumento della sensibilità insulinica</a:t>
            </a:r>
            <a:r>
              <a:rPr lang="it-IT" sz="1600" dirty="0">
                <a:latin typeface="Calibri" panose="020F0502020204030204" pitchFamily="34" charset="0"/>
                <a:ea typeface="Calibri" panose="020F0502020204030204" pitchFamily="34" charset="0"/>
                <a:cs typeface="Calibri" panose="020F0502020204030204" pitchFamily="34" charset="0"/>
              </a:rPr>
              <a:t>.</a:t>
            </a: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endParaRPr lang="it-IT" sz="1600" dirty="0">
              <a:latin typeface="Calibri" panose="020F0502020204030204" pitchFamily="34" charset="0"/>
              <a:ea typeface="Calibri" panose="020F0502020204030204" pitchFamily="34" charset="0"/>
              <a:cs typeface="Calibri" panose="020F0502020204030204" pitchFamily="34" charset="0"/>
            </a:endParaRPr>
          </a:p>
          <a:p>
            <a:pPr algn="ctr"/>
            <a:r>
              <a:rPr lang="it-IT" sz="1600" b="1" dirty="0">
                <a:latin typeface="Calibri" panose="020F0502020204030204" pitchFamily="34" charset="0"/>
                <a:ea typeface="Calibri" panose="020F0502020204030204" pitchFamily="34" charset="0"/>
                <a:cs typeface="Calibri" panose="020F0502020204030204" pitchFamily="34" charset="0"/>
              </a:rPr>
              <a:t>Esercizio fisico (specie di </a:t>
            </a:r>
            <a:r>
              <a:rPr lang="it-IT" sz="1600" b="1" dirty="0">
                <a:solidFill>
                  <a:srgbClr val="C00000"/>
                </a:solidFill>
                <a:latin typeface="Calibri" panose="020F0502020204030204" pitchFamily="34" charset="0"/>
                <a:ea typeface="Calibri" panose="020F0502020204030204" pitchFamily="34" charset="0"/>
                <a:cs typeface="Calibri" panose="020F0502020204030204" pitchFamily="34" charset="0"/>
              </a:rPr>
              <a:t>resistenza</a:t>
            </a:r>
            <a:r>
              <a:rPr lang="it-IT" sz="1600" b="1" dirty="0">
                <a:latin typeface="Calibri" panose="020F0502020204030204" pitchFamily="34" charset="0"/>
                <a:ea typeface="Calibri" panose="020F0502020204030204" pitchFamily="34" charset="0"/>
                <a:cs typeface="Calibri" panose="020F0502020204030204" pitchFamily="34" charset="0"/>
              </a:rPr>
              <a:t>) </a:t>
            </a:r>
          </a:p>
          <a:p>
            <a:pPr algn="ctr"/>
            <a:r>
              <a:rPr lang="it-IT" sz="1600" dirty="0">
                <a:latin typeface="Calibri" panose="020F0502020204030204" pitchFamily="34" charset="0"/>
                <a:ea typeface="Calibri" panose="020F0502020204030204" pitchFamily="34" charset="0"/>
                <a:cs typeface="Calibri" panose="020F0502020204030204" pitchFamily="34" charset="0"/>
              </a:rPr>
              <a:t>e</a:t>
            </a:r>
          </a:p>
          <a:p>
            <a:pPr algn="ctr"/>
            <a:r>
              <a:rPr lang="it-IT" sz="1600" b="1" dirty="0">
                <a:latin typeface="Calibri" panose="020F0502020204030204" pitchFamily="34" charset="0"/>
                <a:ea typeface="Calibri" panose="020F0502020204030204" pitchFamily="34" charset="0"/>
                <a:cs typeface="Calibri" panose="020F0502020204030204" pitchFamily="34" charset="0"/>
              </a:rPr>
              <a:t>attenzione all’apporto proteico</a:t>
            </a:r>
            <a:r>
              <a:rPr lang="it-IT" sz="1600" dirty="0">
                <a:latin typeface="Calibri" panose="020F0502020204030204" pitchFamily="34" charset="0"/>
                <a:ea typeface="Calibri" panose="020F0502020204030204" pitchFamily="34" charset="0"/>
                <a:cs typeface="Calibri" panose="020F0502020204030204" pitchFamily="34" charset="0"/>
              </a:rPr>
              <a:t> </a:t>
            </a:r>
          </a:p>
          <a:p>
            <a:pPr algn="ctr"/>
            <a:r>
              <a:rPr lang="it-IT" sz="1600" dirty="0">
                <a:latin typeface="Calibri" panose="020F0502020204030204" pitchFamily="34" charset="0"/>
                <a:ea typeface="Calibri" panose="020F0502020204030204" pitchFamily="34" charset="0"/>
                <a:cs typeface="Calibri" panose="020F0502020204030204" pitchFamily="34" charset="0"/>
              </a:rPr>
              <a:t>aiutano a limitare la perdita di massa magra.</a:t>
            </a:r>
          </a:p>
        </p:txBody>
      </p:sp>
      <p:pic>
        <p:nvPicPr>
          <p:cNvPr id="8" name="Immagine 7">
            <a:extLst>
              <a:ext uri="{FF2B5EF4-FFF2-40B4-BE49-F238E27FC236}">
                <a16:creationId xmlns:a16="http://schemas.microsoft.com/office/drawing/2014/main" id="{73B61159-2293-4C9C-0BE6-99A6F9DC413B}"/>
              </a:ext>
            </a:extLst>
          </p:cNvPr>
          <p:cNvPicPr>
            <a:picLocks noChangeAspect="1"/>
          </p:cNvPicPr>
          <p:nvPr/>
        </p:nvPicPr>
        <p:blipFill>
          <a:blip r:embed="rId3"/>
          <a:stretch>
            <a:fillRect/>
          </a:stretch>
        </p:blipFill>
        <p:spPr>
          <a:xfrm>
            <a:off x="7575601" y="1829852"/>
            <a:ext cx="3469117" cy="4108612"/>
          </a:xfrm>
          <a:prstGeom prst="rect">
            <a:avLst/>
          </a:prstGeom>
        </p:spPr>
      </p:pic>
      <p:sp>
        <p:nvSpPr>
          <p:cNvPr id="10" name="CasellaDiTesto 9">
            <a:extLst>
              <a:ext uri="{FF2B5EF4-FFF2-40B4-BE49-F238E27FC236}">
                <a16:creationId xmlns:a16="http://schemas.microsoft.com/office/drawing/2014/main" id="{6CA6FBEC-EA5B-0670-6C79-631F6422897F}"/>
              </a:ext>
            </a:extLst>
          </p:cNvPr>
          <p:cNvSpPr txBox="1"/>
          <p:nvPr/>
        </p:nvSpPr>
        <p:spPr>
          <a:xfrm>
            <a:off x="-1712" y="6642556"/>
            <a:ext cx="12193712" cy="215444"/>
          </a:xfrm>
          <a:prstGeom prst="rect">
            <a:avLst/>
          </a:prstGeom>
          <a:noFill/>
        </p:spPr>
        <p:txBody>
          <a:bodyPr wrap="square">
            <a:spAutoFit/>
          </a:bodyPr>
          <a:lstStyle/>
          <a:p>
            <a:r>
              <a:rPr lang="en-US" sz="800" dirty="0"/>
              <a:t>Conte, C. (2024). Is Weight Loss-Induced Muscle Mass Loss Clinically Relevant? In JAMA. American Medical Association</a:t>
            </a:r>
            <a:endParaRPr lang="it-IT" sz="800" dirty="0"/>
          </a:p>
        </p:txBody>
      </p:sp>
    </p:spTree>
    <p:extLst>
      <p:ext uri="{BB962C8B-B14F-4D97-AF65-F5344CB8AC3E}">
        <p14:creationId xmlns:p14="http://schemas.microsoft.com/office/powerpoint/2010/main" val="27891279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a:extLst>
              <a:ext uri="{FF2B5EF4-FFF2-40B4-BE49-F238E27FC236}">
                <a16:creationId xmlns:a16="http://schemas.microsoft.com/office/drawing/2014/main" id="{30A4CC93-5BAD-914E-B0E4-A3AC448F459B}"/>
              </a:ext>
            </a:extLst>
          </p:cNvPr>
          <p:cNvSpPr>
            <a:spLocks noChangeArrowheads="1"/>
          </p:cNvSpPr>
          <p:nvPr/>
        </p:nvSpPr>
        <p:spPr bwMode="auto">
          <a:xfrm>
            <a:off x="1669708" y="3158970"/>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246ACD61-AD74-874E-94FA-42A4A3F87971}"/>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9CB6EF70-3A43-304C-9446-654B6BC47645}"/>
              </a:ext>
            </a:extLst>
          </p:cNvPr>
          <p:cNvSpPr txBox="1"/>
          <p:nvPr/>
        </p:nvSpPr>
        <p:spPr>
          <a:xfrm>
            <a:off x="2858272" y="3429000"/>
            <a:ext cx="6735337" cy="954107"/>
          </a:xfrm>
          <a:prstGeom prst="rect">
            <a:avLst/>
          </a:prstGeom>
          <a:noFill/>
        </p:spPr>
        <p:txBody>
          <a:bodyPr wrap="square" rtlCol="0">
            <a:spAutoFit/>
          </a:bodyPr>
          <a:lstStyle/>
          <a:p>
            <a:pPr algn="ctr"/>
            <a:r>
              <a:rPr lang="it-IT" sz="2800" b="1" dirty="0">
                <a:solidFill>
                  <a:srgbClr val="002060"/>
                </a:solidFill>
                <a:latin typeface="Montserrat" pitchFamily="2" charset="77"/>
              </a:rPr>
              <a:t>Quando si interrompe</a:t>
            </a:r>
          </a:p>
          <a:p>
            <a:pPr algn="ctr"/>
            <a:r>
              <a:rPr lang="it-IT" sz="2800" b="1" dirty="0">
                <a:solidFill>
                  <a:srgbClr val="002060"/>
                </a:solidFill>
                <a:latin typeface="Montserrat" pitchFamily="2" charset="77"/>
              </a:rPr>
              <a:t>si riprende più peso</a:t>
            </a:r>
          </a:p>
        </p:txBody>
      </p:sp>
      <p:sp>
        <p:nvSpPr>
          <p:cNvPr id="2" name="CasellaDiTesto 1">
            <a:extLst>
              <a:ext uri="{FF2B5EF4-FFF2-40B4-BE49-F238E27FC236}">
                <a16:creationId xmlns:a16="http://schemas.microsoft.com/office/drawing/2014/main" id="{280F4508-B161-4C08-8341-CAC52EA7BFCB}"/>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spTree>
    <p:extLst>
      <p:ext uri="{BB962C8B-B14F-4D97-AF65-F5344CB8AC3E}">
        <p14:creationId xmlns:p14="http://schemas.microsoft.com/office/powerpoint/2010/main" val="31464540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C0B0BB5-24CE-E500-7645-FB892862E2D9}"/>
              </a:ext>
            </a:extLst>
          </p:cNvPr>
          <p:cNvPicPr>
            <a:picLocks noChangeAspect="1"/>
          </p:cNvPicPr>
          <p:nvPr/>
        </p:nvPicPr>
        <p:blipFill>
          <a:blip r:embed="rId2"/>
          <a:stretch>
            <a:fillRect/>
          </a:stretch>
        </p:blipFill>
        <p:spPr>
          <a:xfrm>
            <a:off x="557049" y="612844"/>
            <a:ext cx="5171089" cy="5141832"/>
          </a:xfrm>
          <a:prstGeom prst="rect">
            <a:avLst/>
          </a:prstGeom>
        </p:spPr>
      </p:pic>
      <p:sp>
        <p:nvSpPr>
          <p:cNvPr id="4" name="Rectangle 1">
            <a:extLst>
              <a:ext uri="{FF2B5EF4-FFF2-40B4-BE49-F238E27FC236}">
                <a16:creationId xmlns:a16="http://schemas.microsoft.com/office/drawing/2014/main" id="{03800BF2-1E11-7CB3-5CAC-97F4704F215A}"/>
              </a:ext>
            </a:extLst>
          </p:cNvPr>
          <p:cNvSpPr>
            <a:spLocks noChangeArrowheads="1"/>
          </p:cNvSpPr>
          <p:nvPr/>
        </p:nvSpPr>
        <p:spPr bwMode="auto">
          <a:xfrm>
            <a:off x="0" y="5891371"/>
            <a:ext cx="221768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800" b="0" i="0" u="none" strike="noStrike" cap="none" normalizeH="0" baseline="0" dirty="0">
                <a:ln>
                  <a:noFill/>
                </a:ln>
                <a:solidFill>
                  <a:schemeClr val="tx1"/>
                </a:solidFill>
                <a:effectLst/>
                <a:latin typeface="Arial" panose="020B0604020202020204" pitchFamily="34" charset="0"/>
              </a:rPr>
              <a:t>West, S., </a:t>
            </a:r>
            <a:r>
              <a:rPr kumimoji="0" lang="it-IT" altLang="it-IT" sz="800" b="0" i="0" u="none" strike="noStrike" cap="none" normalizeH="0" baseline="0" dirty="0" err="1">
                <a:ln>
                  <a:noFill/>
                </a:ln>
                <a:solidFill>
                  <a:schemeClr val="tx1"/>
                </a:solidFill>
                <a:effectLst/>
                <a:latin typeface="Arial" panose="020B0604020202020204" pitchFamily="34" charset="0"/>
              </a:rPr>
              <a:t>Scragg</a:t>
            </a:r>
            <a:r>
              <a:rPr kumimoji="0" lang="it-IT" altLang="it-IT" sz="800" b="0" i="0" u="none" strike="noStrike" cap="none" normalizeH="0" baseline="0" dirty="0">
                <a:ln>
                  <a:noFill/>
                </a:ln>
                <a:solidFill>
                  <a:schemeClr val="tx1"/>
                </a:solidFill>
                <a:effectLst/>
                <a:latin typeface="Arial" panose="020B0604020202020204" pitchFamily="34" charset="0"/>
              </a:rPr>
              <a:t>, J., </a:t>
            </a:r>
            <a:r>
              <a:rPr kumimoji="0" lang="it-IT" altLang="it-IT" sz="800" b="0" i="0" u="none" strike="noStrike" cap="none" normalizeH="0" baseline="0" dirty="0" err="1">
                <a:ln>
                  <a:noFill/>
                </a:ln>
                <a:solidFill>
                  <a:schemeClr val="tx1"/>
                </a:solidFill>
                <a:effectLst/>
                <a:latin typeface="Arial" panose="020B0604020202020204" pitchFamily="34" charset="0"/>
              </a:rPr>
              <a:t>Aveyard</a:t>
            </a:r>
            <a:r>
              <a:rPr kumimoji="0" lang="it-IT" altLang="it-IT" sz="800" b="0" i="0" u="none" strike="noStrike" cap="none" normalizeH="0" baseline="0" dirty="0">
                <a:ln>
                  <a:noFill/>
                </a:ln>
                <a:solidFill>
                  <a:schemeClr val="tx1"/>
                </a:solidFill>
                <a:effectLst/>
                <a:latin typeface="Arial" panose="020B0604020202020204" pitchFamily="34" charset="0"/>
              </a:rPr>
              <a:t>, P., </a:t>
            </a:r>
            <a:r>
              <a:rPr kumimoji="0" lang="it-IT" altLang="it-IT" sz="800" b="0" i="0" u="none" strike="noStrike" cap="none" normalizeH="0" baseline="0" dirty="0" err="1">
                <a:ln>
                  <a:noFill/>
                </a:ln>
                <a:solidFill>
                  <a:schemeClr val="tx1"/>
                </a:solidFill>
                <a:effectLst/>
                <a:latin typeface="Arial" panose="020B0604020202020204" pitchFamily="34" charset="0"/>
              </a:rPr>
              <a:t>Oke</a:t>
            </a:r>
            <a:r>
              <a:rPr kumimoji="0" lang="it-IT" altLang="it-IT" sz="800" b="0" i="0" u="none" strike="noStrike" cap="none" normalizeH="0" baseline="0" dirty="0">
                <a:ln>
                  <a:noFill/>
                </a:ln>
                <a:solidFill>
                  <a:schemeClr val="tx1"/>
                </a:solidFill>
                <a:effectLst/>
                <a:latin typeface="Arial" panose="020B0604020202020204" pitchFamily="34" charset="0"/>
              </a:rPr>
              <a:t>, J. L., Willis, L., Haffner, S. J. P., Knight, H., Wang, D., Morrow, S., Heath, L., Jebb, S. A., &amp; </a:t>
            </a:r>
            <a:r>
              <a:rPr kumimoji="0" lang="it-IT" altLang="it-IT" sz="800" b="0" i="0" u="none" strike="noStrike" cap="none" normalizeH="0" baseline="0" dirty="0" err="1">
                <a:ln>
                  <a:noFill/>
                </a:ln>
                <a:solidFill>
                  <a:schemeClr val="tx1"/>
                </a:solidFill>
                <a:effectLst/>
                <a:latin typeface="Arial" panose="020B0604020202020204" pitchFamily="34" charset="0"/>
              </a:rPr>
              <a:t>Koutoukidis</a:t>
            </a:r>
            <a:r>
              <a:rPr kumimoji="0" lang="it-IT" altLang="it-IT" sz="800" b="0" i="0" u="none" strike="noStrike" cap="none" normalizeH="0" baseline="0" dirty="0">
                <a:ln>
                  <a:noFill/>
                </a:ln>
                <a:solidFill>
                  <a:schemeClr val="tx1"/>
                </a:solidFill>
                <a:effectLst/>
                <a:latin typeface="Arial" panose="020B0604020202020204" pitchFamily="34" charset="0"/>
              </a:rPr>
              <a:t>, D. A. (2026). Weight </a:t>
            </a:r>
            <a:r>
              <a:rPr kumimoji="0" lang="it-IT" altLang="it-IT" sz="800" b="0" i="0" u="none" strike="noStrike" cap="none" normalizeH="0" baseline="0" dirty="0" err="1">
                <a:ln>
                  <a:noFill/>
                </a:ln>
                <a:solidFill>
                  <a:schemeClr val="tx1"/>
                </a:solidFill>
                <a:effectLst/>
                <a:latin typeface="Arial" panose="020B0604020202020204" pitchFamily="34" charset="0"/>
              </a:rPr>
              <a:t>regain</a:t>
            </a:r>
            <a:r>
              <a:rPr kumimoji="0" lang="it-IT" altLang="it-IT" sz="800" b="0" i="0" u="none" strike="noStrike" cap="none" normalizeH="0" baseline="0" dirty="0">
                <a:ln>
                  <a:noFill/>
                </a:ln>
                <a:solidFill>
                  <a:schemeClr val="tx1"/>
                </a:solidFill>
                <a:effectLst/>
                <a:latin typeface="Arial" panose="020B0604020202020204" pitchFamily="34" charset="0"/>
              </a:rPr>
              <a:t> after </a:t>
            </a:r>
            <a:r>
              <a:rPr kumimoji="0" lang="it-IT" altLang="it-IT" sz="800" b="0" i="0" u="none" strike="noStrike" cap="none" normalizeH="0" baseline="0" dirty="0" err="1">
                <a:ln>
                  <a:noFill/>
                </a:ln>
                <a:solidFill>
                  <a:schemeClr val="tx1"/>
                </a:solidFill>
                <a:effectLst/>
                <a:latin typeface="Arial" panose="020B0604020202020204" pitchFamily="34" charset="0"/>
              </a:rPr>
              <a:t>cessation</a:t>
            </a:r>
            <a:r>
              <a:rPr kumimoji="0" lang="it-IT" altLang="it-IT" sz="800" b="0" i="0" u="none" strike="noStrike" cap="none" normalizeH="0" baseline="0" dirty="0">
                <a:ln>
                  <a:noFill/>
                </a:ln>
                <a:solidFill>
                  <a:schemeClr val="tx1"/>
                </a:solidFill>
                <a:effectLst/>
                <a:latin typeface="Arial" panose="020B0604020202020204" pitchFamily="34" charset="0"/>
              </a:rPr>
              <a:t> of </a:t>
            </a:r>
            <a:r>
              <a:rPr kumimoji="0" lang="it-IT" altLang="it-IT" sz="800" b="0" i="0" u="none" strike="noStrike" cap="none" normalizeH="0" baseline="0" dirty="0" err="1">
                <a:ln>
                  <a:noFill/>
                </a:ln>
                <a:solidFill>
                  <a:schemeClr val="tx1"/>
                </a:solidFill>
                <a:effectLst/>
                <a:latin typeface="Arial" panose="020B0604020202020204" pitchFamily="34" charset="0"/>
              </a:rPr>
              <a:t>medication</a:t>
            </a:r>
            <a:r>
              <a:rPr kumimoji="0" lang="it-IT" altLang="it-IT" sz="800" b="0" i="0" u="none" strike="noStrike" cap="none" normalizeH="0" baseline="0" dirty="0">
                <a:ln>
                  <a:noFill/>
                </a:ln>
                <a:solidFill>
                  <a:schemeClr val="tx1"/>
                </a:solidFill>
                <a:effectLst/>
                <a:latin typeface="Arial" panose="020B0604020202020204" pitchFamily="34" charset="0"/>
              </a:rPr>
              <a:t> for weight management: </a:t>
            </a:r>
            <a:r>
              <a:rPr kumimoji="0" lang="it-IT" altLang="it-IT" sz="800" b="0" i="0" u="none" strike="noStrike" cap="none" normalizeH="0" baseline="0" dirty="0" err="1">
                <a:ln>
                  <a:noFill/>
                </a:ln>
                <a:solidFill>
                  <a:schemeClr val="tx1"/>
                </a:solidFill>
                <a:effectLst/>
                <a:latin typeface="Arial" panose="020B0604020202020204" pitchFamily="34" charset="0"/>
              </a:rPr>
              <a:t>systematic</a:t>
            </a:r>
            <a:r>
              <a:rPr kumimoji="0" lang="it-IT" altLang="it-IT" sz="800" b="0" i="0" u="none" strike="noStrike" cap="none" normalizeH="0" baseline="0" dirty="0">
                <a:ln>
                  <a:noFill/>
                </a:ln>
                <a:solidFill>
                  <a:schemeClr val="tx1"/>
                </a:solidFill>
                <a:effectLst/>
                <a:latin typeface="Arial" panose="020B0604020202020204" pitchFamily="34" charset="0"/>
              </a:rPr>
              <a:t> review and meta-</a:t>
            </a:r>
            <a:r>
              <a:rPr kumimoji="0" lang="it-IT" altLang="it-IT" sz="800" b="0" i="0" u="none" strike="noStrike" cap="none" normalizeH="0" baseline="0" dirty="0" err="1">
                <a:ln>
                  <a:noFill/>
                </a:ln>
                <a:solidFill>
                  <a:schemeClr val="tx1"/>
                </a:solidFill>
                <a:effectLst/>
                <a:latin typeface="Arial" panose="020B0604020202020204" pitchFamily="34" charset="0"/>
              </a:rPr>
              <a:t>analysis</a:t>
            </a:r>
            <a:r>
              <a:rPr kumimoji="0" lang="it-IT" altLang="it-IT" sz="800" b="0" i="0" u="none" strike="noStrike" cap="none" normalizeH="0" baseline="0" dirty="0">
                <a:ln>
                  <a:noFill/>
                </a:ln>
                <a:solidFill>
                  <a:schemeClr val="tx1"/>
                </a:solidFill>
                <a:effectLst/>
                <a:latin typeface="Arial" panose="020B0604020202020204" pitchFamily="34" charset="0"/>
              </a:rPr>
              <a:t>. </a:t>
            </a:r>
            <a:r>
              <a:rPr kumimoji="0" lang="it-IT" altLang="it-IT" sz="800" b="0" i="1" u="none" strike="noStrike" cap="none" normalizeH="0" baseline="0" dirty="0">
                <a:ln>
                  <a:noFill/>
                </a:ln>
                <a:solidFill>
                  <a:schemeClr val="tx1"/>
                </a:solidFill>
                <a:effectLst/>
                <a:latin typeface="Arial" panose="020B0604020202020204" pitchFamily="34" charset="0"/>
              </a:rPr>
              <a:t>BMJ</a:t>
            </a:r>
            <a:endParaRPr kumimoji="0" lang="it-IT" altLang="it-IT" sz="800" b="0" i="0" u="none" strike="noStrike" cap="none" normalizeH="0" baseline="0" dirty="0">
              <a:ln>
                <a:noFill/>
              </a:ln>
              <a:solidFill>
                <a:schemeClr val="tx1"/>
              </a:solidFill>
              <a:effectLst/>
              <a:latin typeface="Arial" panose="020B0604020202020204" pitchFamily="34" charset="0"/>
            </a:endParaRPr>
          </a:p>
        </p:txBody>
      </p:sp>
      <p:sp>
        <p:nvSpPr>
          <p:cNvPr id="6" name="CasellaDiTesto 5">
            <a:extLst>
              <a:ext uri="{FF2B5EF4-FFF2-40B4-BE49-F238E27FC236}">
                <a16:creationId xmlns:a16="http://schemas.microsoft.com/office/drawing/2014/main" id="{1B540A5A-9E70-8751-B083-7567AFAF6549}"/>
              </a:ext>
            </a:extLst>
          </p:cNvPr>
          <p:cNvSpPr txBox="1"/>
          <p:nvPr/>
        </p:nvSpPr>
        <p:spPr>
          <a:xfrm>
            <a:off x="6096000" y="612844"/>
            <a:ext cx="6096000" cy="5632311"/>
          </a:xfrm>
          <a:prstGeom prst="rect">
            <a:avLst/>
          </a:prstGeom>
          <a:noFill/>
        </p:spPr>
        <p:txBody>
          <a:bodyPr wrap="square">
            <a:spAutoFit/>
          </a:bodyPr>
          <a:lstStyle/>
          <a:p>
            <a:r>
              <a:rPr lang="it-IT" b="1" dirty="0"/>
              <a:t>Dati limitati</a:t>
            </a:r>
            <a:r>
              <a:rPr lang="it-IT" dirty="0"/>
              <a:t> sul follow-up a lungo termine dopo sospensione dei farmaci.</a:t>
            </a:r>
          </a:p>
          <a:p>
            <a:r>
              <a:rPr lang="it-IT" dirty="0"/>
              <a:t>Pochi studi su </a:t>
            </a:r>
            <a:r>
              <a:rPr lang="it-IT" b="1" dirty="0"/>
              <a:t>nuovi mimetici </a:t>
            </a:r>
            <a:r>
              <a:rPr lang="it-IT" b="1" dirty="0" err="1"/>
              <a:t>incretinici</a:t>
            </a:r>
            <a:r>
              <a:rPr lang="it-IT" dirty="0"/>
              <a:t> (≤12 mesi di follow-up)</a:t>
            </a:r>
          </a:p>
          <a:p>
            <a:r>
              <a:rPr lang="it-IT" dirty="0"/>
              <a:t>Confronto </a:t>
            </a:r>
            <a:r>
              <a:rPr lang="it-IT" b="1" dirty="0"/>
              <a:t>indiretto</a:t>
            </a:r>
            <a:r>
              <a:rPr lang="it-IT" dirty="0"/>
              <a:t> tra farmaci e programmi comportamentali Numero ridotto di studi con </a:t>
            </a:r>
            <a:r>
              <a:rPr lang="it-IT" b="1" dirty="0"/>
              <a:t>basso rischio di </a:t>
            </a:r>
            <a:r>
              <a:rPr lang="it-IT" b="1" dirty="0" err="1"/>
              <a:t>bias</a:t>
            </a:r>
            <a:endParaRPr lang="it-IT" dirty="0"/>
          </a:p>
          <a:p>
            <a:pPr>
              <a:buNone/>
            </a:pPr>
            <a:br>
              <a:rPr lang="it-IT" dirty="0"/>
            </a:br>
            <a:endParaRPr lang="it-IT" dirty="0"/>
          </a:p>
          <a:p>
            <a:pPr>
              <a:buNone/>
            </a:pPr>
            <a:r>
              <a:rPr lang="it-IT" b="1" dirty="0"/>
              <a:t>Risultati principali</a:t>
            </a:r>
          </a:p>
          <a:p>
            <a:r>
              <a:rPr lang="it-IT" dirty="0"/>
              <a:t>I farmaci inducono </a:t>
            </a:r>
            <a:r>
              <a:rPr lang="it-IT" b="1" dirty="0"/>
              <a:t>maggiore perdita di peso iniziale</a:t>
            </a:r>
            <a:r>
              <a:rPr lang="it-IT" dirty="0"/>
              <a:t> rispetto ai programmi comportamentali.</a:t>
            </a:r>
          </a:p>
          <a:p>
            <a:endParaRPr lang="it-IT" dirty="0"/>
          </a:p>
          <a:p>
            <a:r>
              <a:rPr lang="it-IT" dirty="0"/>
              <a:t>Dopo sospensione:</a:t>
            </a:r>
          </a:p>
          <a:p>
            <a:pPr marL="742950" lvl="1" indent="-285750">
              <a:buFont typeface="Arial" panose="020B0604020202020204" pitchFamily="34" charset="0"/>
              <a:buChar char="•"/>
            </a:pPr>
            <a:r>
              <a:rPr lang="it-IT" dirty="0"/>
              <a:t>Ripresa di peso ≈ </a:t>
            </a:r>
            <a:r>
              <a:rPr lang="it-IT" b="1" dirty="0"/>
              <a:t>0,4 kg/mese</a:t>
            </a:r>
            <a:endParaRPr lang="it-IT" dirty="0"/>
          </a:p>
          <a:p>
            <a:pPr marL="742950" lvl="1" indent="-285750">
              <a:buFont typeface="Arial" panose="020B0604020202020204" pitchFamily="34" charset="0"/>
              <a:buChar char="•"/>
            </a:pPr>
            <a:r>
              <a:rPr lang="it-IT" dirty="0"/>
              <a:t>Ritorno al peso basale in </a:t>
            </a:r>
            <a:r>
              <a:rPr lang="it-IT" b="1" dirty="0"/>
              <a:t>~1,7 anni</a:t>
            </a:r>
            <a:endParaRPr lang="it-IT" dirty="0"/>
          </a:p>
          <a:p>
            <a:endParaRPr lang="it-IT" dirty="0"/>
          </a:p>
          <a:p>
            <a:r>
              <a:rPr lang="it-IT" dirty="0"/>
              <a:t>Con nuovi </a:t>
            </a:r>
            <a:r>
              <a:rPr lang="it-IT" dirty="0" err="1"/>
              <a:t>incretinici</a:t>
            </a:r>
            <a:r>
              <a:rPr lang="it-IT" dirty="0"/>
              <a:t>:</a:t>
            </a:r>
          </a:p>
          <a:p>
            <a:pPr marL="742950" lvl="1" indent="-285750">
              <a:buFont typeface="Arial" panose="020B0604020202020204" pitchFamily="34" charset="0"/>
              <a:buChar char="•"/>
            </a:pPr>
            <a:r>
              <a:rPr lang="it-IT" dirty="0"/>
              <a:t>Ripresa più rapida (</a:t>
            </a:r>
            <a:r>
              <a:rPr lang="it-IT" b="1" dirty="0"/>
              <a:t>0,8 kg/mese</a:t>
            </a:r>
            <a:r>
              <a:rPr lang="it-IT" dirty="0"/>
              <a:t>)</a:t>
            </a:r>
          </a:p>
          <a:p>
            <a:pPr marL="742950" lvl="1" indent="-285750">
              <a:buFont typeface="Arial" panose="020B0604020202020204" pitchFamily="34" charset="0"/>
              <a:buChar char="•"/>
            </a:pPr>
            <a:r>
              <a:rPr lang="it-IT" dirty="0"/>
              <a:t>Ritorno al peso basale in </a:t>
            </a:r>
            <a:r>
              <a:rPr lang="it-IT" b="1" dirty="0"/>
              <a:t>~1,5 anni</a:t>
            </a:r>
            <a:endParaRPr lang="it-IT" dirty="0"/>
          </a:p>
          <a:p>
            <a:pPr lvl="5">
              <a:buFont typeface="Arial" panose="020B0604020202020204" pitchFamily="34" charset="0"/>
              <a:buChar char="•"/>
            </a:pPr>
            <a:r>
              <a:rPr lang="it-IT" dirty="0"/>
              <a:t>I benefici cardiometabolici si </a:t>
            </a:r>
            <a:r>
              <a:rPr lang="it-IT" b="1" dirty="0"/>
              <a:t>attenuano rapidamente</a:t>
            </a:r>
            <a:endParaRPr lang="it-IT" dirty="0"/>
          </a:p>
        </p:txBody>
      </p:sp>
    </p:spTree>
    <p:extLst>
      <p:ext uri="{BB962C8B-B14F-4D97-AF65-F5344CB8AC3E}">
        <p14:creationId xmlns:p14="http://schemas.microsoft.com/office/powerpoint/2010/main" val="17804843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
            <a:extLst>
              <a:ext uri="{FF2B5EF4-FFF2-40B4-BE49-F238E27FC236}">
                <a16:creationId xmlns:a16="http://schemas.microsoft.com/office/drawing/2014/main" id="{30A4CC93-5BAD-914E-B0E4-A3AC448F459B}"/>
              </a:ext>
            </a:extLst>
          </p:cNvPr>
          <p:cNvSpPr>
            <a:spLocks noChangeArrowheads="1"/>
          </p:cNvSpPr>
          <p:nvPr/>
        </p:nvSpPr>
        <p:spPr bwMode="auto">
          <a:xfrm>
            <a:off x="1669708" y="3158970"/>
            <a:ext cx="9112468" cy="1635851"/>
          </a:xfrm>
          <a:prstGeom prst="roundRect">
            <a:avLst>
              <a:gd name="adj" fmla="val 9111"/>
            </a:avLst>
          </a:prstGeom>
          <a:solidFill>
            <a:srgbClr val="C1E1B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a:p>
        </p:txBody>
      </p:sp>
      <p:sp>
        <p:nvSpPr>
          <p:cNvPr id="18" name="AutoShape 17">
            <a:extLst>
              <a:ext uri="{FF2B5EF4-FFF2-40B4-BE49-F238E27FC236}">
                <a16:creationId xmlns:a16="http://schemas.microsoft.com/office/drawing/2014/main" id="{246ACD61-AD74-874E-94FA-42A4A3F87971}"/>
              </a:ext>
            </a:extLst>
          </p:cNvPr>
          <p:cNvSpPr>
            <a:spLocks noChangeArrowheads="1"/>
          </p:cNvSpPr>
          <p:nvPr/>
        </p:nvSpPr>
        <p:spPr bwMode="auto">
          <a:xfrm>
            <a:off x="375424" y="534341"/>
            <a:ext cx="11441151" cy="749069"/>
          </a:xfrm>
          <a:prstGeom prst="roundRect">
            <a:avLst>
              <a:gd name="adj" fmla="val 16667"/>
            </a:avLst>
          </a:prstGeom>
          <a:solidFill>
            <a:srgbClr val="DBF0EE"/>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a:lnSpc>
                <a:spcPct val="115000"/>
              </a:lnSpc>
              <a:buClr>
                <a:srgbClr val="000000"/>
              </a:buClr>
              <a:buSzPct val="100000"/>
              <a:buFont typeface="Times New Roman" panose="02020603050405020304" pitchFamily="18" charset="0"/>
              <a:buNone/>
            </a:pPr>
            <a:endParaRPr lang="it-IT" altLang="it-IT" sz="2399"/>
          </a:p>
        </p:txBody>
      </p:sp>
      <p:sp>
        <p:nvSpPr>
          <p:cNvPr id="19" name="CasellaDiTesto 18">
            <a:extLst>
              <a:ext uri="{FF2B5EF4-FFF2-40B4-BE49-F238E27FC236}">
                <a16:creationId xmlns:a16="http://schemas.microsoft.com/office/drawing/2014/main" id="{9CB6EF70-3A43-304C-9446-654B6BC47645}"/>
              </a:ext>
            </a:extLst>
          </p:cNvPr>
          <p:cNvSpPr txBox="1"/>
          <p:nvPr/>
        </p:nvSpPr>
        <p:spPr>
          <a:xfrm>
            <a:off x="2858273" y="371528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Costa 1000 euro al mese</a:t>
            </a:r>
          </a:p>
        </p:txBody>
      </p:sp>
      <p:sp>
        <p:nvSpPr>
          <p:cNvPr id="2" name="CasellaDiTesto 1">
            <a:extLst>
              <a:ext uri="{FF2B5EF4-FFF2-40B4-BE49-F238E27FC236}">
                <a16:creationId xmlns:a16="http://schemas.microsoft.com/office/drawing/2014/main" id="{280F4508-B161-4C08-8341-CAC52EA7BFCB}"/>
              </a:ext>
            </a:extLst>
          </p:cNvPr>
          <p:cNvSpPr txBox="1"/>
          <p:nvPr/>
        </p:nvSpPr>
        <p:spPr>
          <a:xfrm>
            <a:off x="2858272" y="647265"/>
            <a:ext cx="6735337" cy="523220"/>
          </a:xfrm>
          <a:prstGeom prst="rect">
            <a:avLst/>
          </a:prstGeom>
          <a:noFill/>
        </p:spPr>
        <p:txBody>
          <a:bodyPr wrap="square" rtlCol="0">
            <a:spAutoFit/>
          </a:bodyPr>
          <a:lstStyle/>
          <a:p>
            <a:pPr algn="ctr"/>
            <a:r>
              <a:rPr lang="it-IT" sz="2800" b="1" dirty="0">
                <a:solidFill>
                  <a:srgbClr val="002060"/>
                </a:solidFill>
                <a:latin typeface="Montserrat" pitchFamily="2" charset="77"/>
              </a:rPr>
              <a:t>Falsi miti</a:t>
            </a:r>
          </a:p>
        </p:txBody>
      </p:sp>
    </p:spTree>
    <p:extLst>
      <p:ext uri="{BB962C8B-B14F-4D97-AF65-F5344CB8AC3E}">
        <p14:creationId xmlns:p14="http://schemas.microsoft.com/office/powerpoint/2010/main" val="39855732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5D1F8-BBF2-1CA4-B15B-C76CD97024C6}"/>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81BB9F73-51BF-D264-C0A0-4BBA422ADA62}"/>
              </a:ext>
            </a:extLst>
          </p:cNvPr>
          <p:cNvPicPr>
            <a:picLocks noChangeAspect="1"/>
          </p:cNvPicPr>
          <p:nvPr/>
        </p:nvPicPr>
        <p:blipFill rotWithShape="1">
          <a:blip r:embed="rId3"/>
          <a:srcRect t="68364" r="50000"/>
          <a:stretch/>
        </p:blipFill>
        <p:spPr>
          <a:xfrm>
            <a:off x="7840659" y="1402318"/>
            <a:ext cx="4037411" cy="2554545"/>
          </a:xfrm>
          <a:prstGeom prst="rect">
            <a:avLst/>
          </a:prstGeom>
        </p:spPr>
      </p:pic>
      <p:sp>
        <p:nvSpPr>
          <p:cNvPr id="3" name="CasellaDiTesto 2">
            <a:extLst>
              <a:ext uri="{FF2B5EF4-FFF2-40B4-BE49-F238E27FC236}">
                <a16:creationId xmlns:a16="http://schemas.microsoft.com/office/drawing/2014/main" id="{EFC60B44-D13D-1307-3927-762688839A5F}"/>
              </a:ext>
            </a:extLst>
          </p:cNvPr>
          <p:cNvSpPr txBox="1"/>
          <p:nvPr/>
        </p:nvSpPr>
        <p:spPr>
          <a:xfrm>
            <a:off x="2191939" y="2010097"/>
            <a:ext cx="4037411" cy="132343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0,25 mg Prezzo al pubblico </a:t>
            </a:r>
            <a:r>
              <a:rPr kumimoji="0" lang="it-IT"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€ 220,00 </a:t>
            </a: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Classe C</a:t>
            </a: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0,5 mg Prezzo al pubblico </a:t>
            </a:r>
            <a:r>
              <a:rPr kumimoji="0" lang="it-IT"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€ 230,00 </a:t>
            </a: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Classe C </a:t>
            </a: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 mg Prezzo al pubblico </a:t>
            </a:r>
            <a:r>
              <a:rPr kumimoji="0" lang="it-IT"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€ 245,00 </a:t>
            </a: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Classe C</a:t>
            </a: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1,7 mg Prezzo al pubblico </a:t>
            </a:r>
            <a:r>
              <a:rPr kumimoji="0" lang="it-IT"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€ 294,00 </a:t>
            </a: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Classe C</a:t>
            </a: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2,4 mg Prezzo al pubblico </a:t>
            </a:r>
            <a:r>
              <a:rPr kumimoji="0" lang="it-IT"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€ 380,00 </a:t>
            </a:r>
            <a:r>
              <a:rPr kumimoji="0" lang="it-IT"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Classe C</a:t>
            </a: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D4EC2F44-28A6-69E1-D967-22411BCAA938}"/>
              </a:ext>
            </a:extLst>
          </p:cNvPr>
          <p:cNvSpPr txBox="1"/>
          <p:nvPr/>
        </p:nvSpPr>
        <p:spPr>
          <a:xfrm>
            <a:off x="1264602" y="6123543"/>
            <a:ext cx="9525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N.B.: ogni confezione contiene una penna (4 dosi) e 4 aghi monouso</a:t>
            </a:r>
          </a:p>
        </p:txBody>
      </p:sp>
      <p:sp>
        <p:nvSpPr>
          <p:cNvPr id="8" name="Titolo 1">
            <a:extLst>
              <a:ext uri="{FF2B5EF4-FFF2-40B4-BE49-F238E27FC236}">
                <a16:creationId xmlns:a16="http://schemas.microsoft.com/office/drawing/2014/main" id="{8E134039-D3F1-5549-6AF8-C9A9464D6570}"/>
              </a:ext>
            </a:extLst>
          </p:cNvPr>
          <p:cNvSpPr>
            <a:spLocks noGrp="1"/>
          </p:cNvSpPr>
          <p:nvPr>
            <p:ph type="title"/>
          </p:nvPr>
        </p:nvSpPr>
        <p:spPr>
          <a:xfrm>
            <a:off x="838200" y="365125"/>
            <a:ext cx="10515600" cy="1325563"/>
          </a:xfrm>
        </p:spPr>
        <p:txBody>
          <a:bodyPr>
            <a:noAutofit/>
          </a:bodyPr>
          <a:lstStyle/>
          <a:p>
            <a:pPr algn="ctr"/>
            <a:r>
              <a:rPr lang="it-IT" sz="2600" dirty="0">
                <a:solidFill>
                  <a:srgbClr val="A288C0"/>
                </a:solidFill>
                <a:latin typeface="Brush Script MT" panose="03060802040406070304" pitchFamily="66" charset="0"/>
              </a:rPr>
              <a:t>Semaglutide </a:t>
            </a:r>
            <a:r>
              <a:rPr lang="it-IT" sz="2600" dirty="0">
                <a:solidFill>
                  <a:srgbClr val="A288C0"/>
                </a:solidFill>
                <a:latin typeface="Courier New" panose="02070309020205020404" pitchFamily="49" charset="0"/>
                <a:cs typeface="Courier New" panose="02070309020205020404" pitchFamily="49" charset="0"/>
              </a:rPr>
              <a:t>CONFEZIONI E PREZZI</a:t>
            </a:r>
          </a:p>
        </p:txBody>
      </p:sp>
      <p:pic>
        <p:nvPicPr>
          <p:cNvPr id="11" name="Immagine 10">
            <a:extLst>
              <a:ext uri="{FF2B5EF4-FFF2-40B4-BE49-F238E27FC236}">
                <a16:creationId xmlns:a16="http://schemas.microsoft.com/office/drawing/2014/main" id="{A09A950E-95C5-710D-C872-45D2117F7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8" y="3695646"/>
            <a:ext cx="12192000" cy="2600325"/>
          </a:xfrm>
          <a:prstGeom prst="rect">
            <a:avLst/>
          </a:prstGeom>
        </p:spPr>
      </p:pic>
      <p:sp>
        <p:nvSpPr>
          <p:cNvPr id="12" name="Rettangolo 11">
            <a:extLst>
              <a:ext uri="{FF2B5EF4-FFF2-40B4-BE49-F238E27FC236}">
                <a16:creationId xmlns:a16="http://schemas.microsoft.com/office/drawing/2014/main" id="{1E542489-7609-1E08-C086-2949D3144548}"/>
              </a:ext>
            </a:extLst>
          </p:cNvPr>
          <p:cNvSpPr/>
          <p:nvPr/>
        </p:nvSpPr>
        <p:spPr>
          <a:xfrm>
            <a:off x="1485900" y="4676775"/>
            <a:ext cx="266700" cy="85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ttangolo 12">
            <a:extLst>
              <a:ext uri="{FF2B5EF4-FFF2-40B4-BE49-F238E27FC236}">
                <a16:creationId xmlns:a16="http://schemas.microsoft.com/office/drawing/2014/main" id="{074645A8-8CC2-6F12-1C73-0E0C3F0A0073}"/>
              </a:ext>
            </a:extLst>
          </p:cNvPr>
          <p:cNvSpPr/>
          <p:nvPr/>
        </p:nvSpPr>
        <p:spPr>
          <a:xfrm>
            <a:off x="3810000" y="4676775"/>
            <a:ext cx="266700" cy="85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ttangolo 13">
            <a:extLst>
              <a:ext uri="{FF2B5EF4-FFF2-40B4-BE49-F238E27FC236}">
                <a16:creationId xmlns:a16="http://schemas.microsoft.com/office/drawing/2014/main" id="{BDAA259A-7C01-5011-B9D6-F6F244FA8215}"/>
              </a:ext>
            </a:extLst>
          </p:cNvPr>
          <p:cNvSpPr/>
          <p:nvPr/>
        </p:nvSpPr>
        <p:spPr>
          <a:xfrm>
            <a:off x="6096000" y="4719637"/>
            <a:ext cx="266700" cy="85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ttangolo 14">
            <a:extLst>
              <a:ext uri="{FF2B5EF4-FFF2-40B4-BE49-F238E27FC236}">
                <a16:creationId xmlns:a16="http://schemas.microsoft.com/office/drawing/2014/main" id="{62FA54DE-E5A2-A490-7307-DC01FBE15596}"/>
              </a:ext>
            </a:extLst>
          </p:cNvPr>
          <p:cNvSpPr/>
          <p:nvPr/>
        </p:nvSpPr>
        <p:spPr>
          <a:xfrm>
            <a:off x="8420100" y="4676775"/>
            <a:ext cx="266700" cy="85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ttangolo 15">
            <a:extLst>
              <a:ext uri="{FF2B5EF4-FFF2-40B4-BE49-F238E27FC236}">
                <a16:creationId xmlns:a16="http://schemas.microsoft.com/office/drawing/2014/main" id="{90A2BAC5-8846-1725-185E-8A0354C731EC}"/>
              </a:ext>
            </a:extLst>
          </p:cNvPr>
          <p:cNvSpPr/>
          <p:nvPr/>
        </p:nvSpPr>
        <p:spPr>
          <a:xfrm>
            <a:off x="10751502" y="4676774"/>
            <a:ext cx="266700" cy="857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01338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
    <a:dk1>
      <a:srgbClr val="000000"/>
    </a:dk1>
    <a:lt1>
      <a:sysClr val="window" lastClr="FFFFFF"/>
    </a:lt1>
    <a:dk2>
      <a:srgbClr val="82786F"/>
    </a:dk2>
    <a:lt2>
      <a:srgbClr val="A59D95"/>
    </a:lt2>
    <a:accent1>
      <a:srgbClr val="D52B1E"/>
    </a:accent1>
    <a:accent2>
      <a:srgbClr val="FF6D22"/>
    </a:accent2>
    <a:accent3>
      <a:srgbClr val="FED100"/>
    </a:accent3>
    <a:accent4>
      <a:srgbClr val="00AF3F"/>
    </a:accent4>
    <a:accent5>
      <a:srgbClr val="00A1DE"/>
    </a:accent5>
    <a:accent6>
      <a:srgbClr val="B1059D"/>
    </a:accent6>
    <a:hlink>
      <a:srgbClr val="000000"/>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4">
    <a:dk1>
      <a:srgbClr val="000000"/>
    </a:dk1>
    <a:lt1>
      <a:sysClr val="window" lastClr="FFFFFF"/>
    </a:lt1>
    <a:dk2>
      <a:srgbClr val="82786F"/>
    </a:dk2>
    <a:lt2>
      <a:srgbClr val="A59D95"/>
    </a:lt2>
    <a:accent1>
      <a:srgbClr val="D52B1E"/>
    </a:accent1>
    <a:accent2>
      <a:srgbClr val="FF6D22"/>
    </a:accent2>
    <a:accent3>
      <a:srgbClr val="FED100"/>
    </a:accent3>
    <a:accent4>
      <a:srgbClr val="00AF3F"/>
    </a:accent4>
    <a:accent5>
      <a:srgbClr val="00A1DE"/>
    </a:accent5>
    <a:accent6>
      <a:srgbClr val="B1059D"/>
    </a:accent6>
    <a:hlink>
      <a:srgbClr val="000000"/>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TemplafySlideFormConfiguration><![CDATA[{"formFields":[],"formDataEntries":[]}]]></TemplafySlideFormConfiguration>
</file>

<file path=customXml/item2.xml><?xml version="1.0" encoding="utf-8"?>
<TemplafySlideTemplateConfiguration><![CDATA[{"documentContentValidatorConfiguration":{"enableDocumentContentValidator":false,"documentContentValidatorVersion":0},"elementsMetadata":[],"slideId":"637352323191115078","enableDocumentContentUpdater":true,"version":"1.1"}]]></TemplafySlideTemplateConfiguration>
</file>

<file path=customXml/itemProps1.xml><?xml version="1.0" encoding="utf-8"?>
<ds:datastoreItem xmlns:ds="http://schemas.openxmlformats.org/officeDocument/2006/customXml" ds:itemID="{86AEAB3E-2E7A-694B-B1A2-125885D90117}">
  <ds:schemaRefs/>
</ds:datastoreItem>
</file>

<file path=customXml/itemProps2.xml><?xml version="1.0" encoding="utf-8"?>
<ds:datastoreItem xmlns:ds="http://schemas.openxmlformats.org/officeDocument/2006/customXml" ds:itemID="{CF330E9C-E1B4-7D47-BE98-3DF08063EF4F}">
  <ds:schemaRefs/>
</ds:datastoreItem>
</file>

<file path=docProps/app.xml><?xml version="1.0" encoding="utf-8"?>
<Properties xmlns="http://schemas.openxmlformats.org/officeDocument/2006/extended-properties" xmlns:vt="http://schemas.openxmlformats.org/officeDocument/2006/docPropsVTypes">
  <TotalTime>36027</TotalTime>
  <Words>17301</Words>
  <Application>Microsoft Macintosh PowerPoint</Application>
  <PresentationFormat>Widescreen</PresentationFormat>
  <Paragraphs>1521</Paragraphs>
  <Slides>131</Slides>
  <Notes>42</Notes>
  <HiddenSlides>0</HiddenSlides>
  <MMClips>0</MMClips>
  <ScaleCrop>false</ScaleCrop>
  <HeadingPairs>
    <vt:vector size="6" baseType="variant">
      <vt:variant>
        <vt:lpstr>Caratteri utilizzati</vt:lpstr>
      </vt:variant>
      <vt:variant>
        <vt:i4>24</vt:i4>
      </vt:variant>
      <vt:variant>
        <vt:lpstr>Tema</vt:lpstr>
      </vt:variant>
      <vt:variant>
        <vt:i4>1</vt:i4>
      </vt:variant>
      <vt:variant>
        <vt:lpstr>Titoli diapositive</vt:lpstr>
      </vt:variant>
      <vt:variant>
        <vt:i4>131</vt:i4>
      </vt:variant>
    </vt:vector>
  </HeadingPairs>
  <TitlesOfParts>
    <vt:vector size="156" baseType="lpstr">
      <vt:lpstr>Arial Unicode MS</vt:lpstr>
      <vt:lpstr>Brush Script MT</vt:lpstr>
      <vt:lpstr>PMingLiU</vt:lpstr>
      <vt:lpstr>Apis For Office</vt:lpstr>
      <vt:lpstr>Arial</vt:lpstr>
      <vt:lpstr>BlinkMacSystemFont</vt:lpstr>
      <vt:lpstr>Calibri</vt:lpstr>
      <vt:lpstr>Calibri Light</vt:lpstr>
      <vt:lpstr>Cambria</vt:lpstr>
      <vt:lpstr>Constantia</vt:lpstr>
      <vt:lpstr>Cooper Black</vt:lpstr>
      <vt:lpstr>Corbel</vt:lpstr>
      <vt:lpstr>Courier New</vt:lpstr>
      <vt:lpstr>HelveticaNeueLT Std Lt</vt:lpstr>
      <vt:lpstr>Inconsolata</vt:lpstr>
      <vt:lpstr>Inconsolata Light</vt:lpstr>
      <vt:lpstr>Montserrat</vt:lpstr>
      <vt:lpstr>Montserrat Black</vt:lpstr>
      <vt:lpstr>Open Sans</vt:lpstr>
      <vt:lpstr>Roboto</vt:lpstr>
      <vt:lpstr>Roboto Mono Medium</vt:lpstr>
      <vt:lpstr>Tahoma</vt:lpstr>
      <vt:lpstr>Times New Roman</vt:lpstr>
      <vt:lpstr>Verdana</vt:lpstr>
      <vt:lpstr>Tema di Office</vt:lpstr>
      <vt:lpstr>Corso pratico di gestione farmacologica dell’eccesso ponderale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Fisiopatologia dell’Obesità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Epidemiologia</vt:lpstr>
      <vt:lpstr>Presentazione standard di PowerPoint</vt:lpstr>
      <vt:lpstr>Presentazione standard di PowerPoint</vt:lpstr>
      <vt:lpstr>Presentazione standard di PowerPoint</vt:lpstr>
      <vt:lpstr>Presentazione standard di PowerPoint</vt:lpstr>
      <vt:lpstr>Adiposopatia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Ipotesi della soglia di grasso personale</vt:lpstr>
      <vt:lpstr>Sessione II</vt:lpstr>
      <vt:lpstr>Storia della farmacopea dell’Obesità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incretine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Semaglutide</vt:lpstr>
      <vt:lpstr>Presentazione standard di PowerPoint</vt:lpstr>
      <vt:lpstr>Presentazione standard di PowerPoint</vt:lpstr>
      <vt:lpstr>Tirzepatide</vt:lpstr>
      <vt:lpstr>Tirzepatide non è la somma di GIP e GLP-1, è un’unica molecola</vt:lpstr>
      <vt:lpstr>L'agonismo sbilanciato prolunga l'esposizione del recettore del GLP-1 sulla membrana cellulare  e quindi ne potenzia l'azione</vt:lpstr>
      <vt:lpstr>RIDUZIONE DEGLI EFFETTI COLLATERALI DEI GLP-1 AGONISTI: IL RUOLO DEL GIP</vt:lpstr>
      <vt:lpstr>Sessione III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Efficacia </vt:lpstr>
      <vt:lpstr>Eventi Avversi e Discontinuazioni</vt:lpstr>
      <vt:lpstr>Implicazioni Cliniche From FLEX-SEMA 2.4 mg Real-World Study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perdita di massa muscolare indotta dal dimagrimento è clinicamente rilevante?</vt:lpstr>
      <vt:lpstr>Presentazione standard di PowerPoint</vt:lpstr>
      <vt:lpstr>Presentazione standard di PowerPoint</vt:lpstr>
      <vt:lpstr>Presentazione standard di PowerPoint</vt:lpstr>
      <vt:lpstr>Semaglutide CONFEZIONI E PREZZI</vt:lpstr>
      <vt:lpstr>Tirzepatide CONFEZIONI E PREZZI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Adattamento metabolico</vt:lpstr>
      <vt:lpstr>Dispendio energetico a riposo  (Resting Energy Expenditure, REE) (kcal/kg/h)</vt:lpstr>
      <vt:lpstr>Presentazione standard di PowerPoint</vt:lpstr>
      <vt:lpstr>Presentazione standard di PowerPoint</vt:lpstr>
      <vt:lpstr>Presentazione standard di PowerPoint</vt:lpstr>
      <vt:lpstr>Biologia evolutiva vs ambiente obesogeno Serve un alto flusso energetico?</vt:lpstr>
      <vt:lpstr>Collateral fattening  &amp;  Autoregolazione della composizione corporea</vt:lpstr>
      <vt:lpstr>Presentazione standard di PowerPoint</vt:lpstr>
      <vt:lpstr>Prescrizione di esercizio fisico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pratico di gestione farmacologica dell’eccesso ponderale</dc:title>
  <dc:creator>Giulia Maria Pontesilli</dc:creator>
  <cp:lastModifiedBy>Silvia Goggi</cp:lastModifiedBy>
  <cp:revision>156</cp:revision>
  <dcterms:created xsi:type="dcterms:W3CDTF">2026-01-14T14:39:08Z</dcterms:created>
  <dcterms:modified xsi:type="dcterms:W3CDTF">2026-03-07T12:48:44Z</dcterms:modified>
</cp:coreProperties>
</file>